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1" r:id="rId1"/>
  </p:sldMasterIdLst>
  <p:notesMasterIdLst>
    <p:notesMasterId r:id="rId11"/>
  </p:notesMasterIdLst>
  <p:sldIdLst>
    <p:sldId id="298" r:id="rId2"/>
    <p:sldId id="600" r:id="rId3"/>
    <p:sldId id="606" r:id="rId4"/>
    <p:sldId id="601" r:id="rId5"/>
    <p:sldId id="602" r:id="rId6"/>
    <p:sldId id="603" r:id="rId7"/>
    <p:sldId id="604" r:id="rId8"/>
    <p:sldId id="605" r:id="rId9"/>
    <p:sldId id="607" r:id="rId10"/>
  </p:sldIdLst>
  <p:sldSz cx="24384000" cy="13716000"/>
  <p:notesSz cx="6858000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Никита Силин" initials="НС" lastIdx="1" clrIdx="0"/>
  <p:cmAuthor id="2" name="Силин Никита Андреевич" initials="СНА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C50"/>
    <a:srgbClr val="FF6600"/>
    <a:srgbClr val="66CCFF"/>
    <a:srgbClr val="FF9900"/>
    <a:srgbClr val="EFFAFF"/>
    <a:srgbClr val="DDF0FF"/>
    <a:srgbClr val="EBF6FF"/>
    <a:srgbClr val="EBEDFF"/>
    <a:srgbClr val="E5E8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3A424A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Times New Roman"/>
          <a:ea typeface="Times New Roman"/>
          <a:cs typeface="Times New Roman"/>
        </a:font>
        <a:srgbClr val="3A424A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3A424A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Times New Roman"/>
          <a:ea typeface="Times New Roman"/>
          <a:cs typeface="Times New Roman"/>
        </a:font>
        <a:srgbClr val="3A424A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3A424A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3A424A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3A424A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79" autoAdjust="0"/>
    <p:restoredTop sz="99634" autoAdjust="0"/>
  </p:normalViewPr>
  <p:slideViewPr>
    <p:cSldViewPr snapToGrid="0">
      <p:cViewPr>
        <p:scale>
          <a:sx n="42" d="100"/>
          <a:sy n="42" d="100"/>
        </p:scale>
        <p:origin x="475" y="24"/>
      </p:cViewPr>
      <p:guideLst>
        <p:guide orient="horz" pos="4320"/>
        <p:guide pos="7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/>
          </p:nvPr>
        </p:nvSpPr>
        <p:spPr>
          <a:xfrm>
            <a:off x="120650" y="744538"/>
            <a:ext cx="6616700" cy="3722687"/>
          </a:xfrm>
          <a:prstGeom prst="rect">
            <a:avLst/>
          </a:prstGeom>
        </p:spPr>
        <p:txBody>
          <a:bodyPr lIns="90287" tIns="45147" rIns="90287" bIns="45147"/>
          <a:lstStyle/>
          <a:p>
            <a:endParaRPr dirty="0"/>
          </a:p>
        </p:txBody>
      </p:sp>
      <p:sp>
        <p:nvSpPr>
          <p:cNvPr id="36" name="Shape 36"/>
          <p:cNvSpPr>
            <a:spLocks noGrp="1"/>
          </p:cNvSpPr>
          <p:nvPr>
            <p:ph type="body" sz="quarter" idx="1"/>
          </p:nvPr>
        </p:nvSpPr>
        <p:spPr>
          <a:xfrm>
            <a:off x="914409" y="4715159"/>
            <a:ext cx="5029201" cy="4466986"/>
          </a:xfrm>
          <a:prstGeom prst="rect">
            <a:avLst/>
          </a:prstGeom>
        </p:spPr>
        <p:txBody>
          <a:bodyPr lIns="90287" tIns="45147" rIns="90287" bIns="45147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299008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BCA4-4374-4A85-ADB0-6BBECDEA23F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22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BCA4-4374-4A85-ADB0-6BBECDEA23F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697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BCA4-4374-4A85-ADB0-6BBECDEA23F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613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Заголовок и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2759310" y="712413"/>
            <a:ext cx="20828001" cy="1007738"/>
          </a:xfrm>
          <a:prstGeom prst="rect">
            <a:avLst/>
          </a:prstGeom>
        </p:spPr>
        <p:txBody>
          <a:bodyPr/>
          <a:lstStyle>
            <a:lvl1pPr algn="l">
              <a:defRPr sz="5500" cap="all">
                <a:solidFill>
                  <a:srgbClr val="3F3D3C"/>
                </a:solidFill>
                <a:latin typeface="+mn-lt"/>
                <a:ea typeface="+mn-ea"/>
                <a:cs typeface="+mn-cs"/>
                <a:sym typeface="Bebas Neue Regular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21" name="Линия"/>
          <p:cNvSpPr/>
          <p:nvPr/>
        </p:nvSpPr>
        <p:spPr>
          <a:xfrm>
            <a:off x="437279" y="2368910"/>
            <a:ext cx="23509440" cy="1"/>
          </a:xfrm>
          <a:prstGeom prst="line">
            <a:avLst/>
          </a:prstGeom>
          <a:ln w="3810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 Medium"/>
              </a:defRPr>
            </a:pPr>
            <a:endParaRPr dirty="0"/>
          </a:p>
        </p:txBody>
      </p:sp>
      <p:sp>
        <p:nvSpPr>
          <p:cNvPr id="2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23715564" y="13093155"/>
            <a:ext cx="482806" cy="482601"/>
          </a:xfrm>
          <a:prstGeom prst="rect">
            <a:avLst/>
          </a:prstGeom>
        </p:spPr>
        <p:txBody>
          <a:bodyPr/>
          <a:lstStyle>
            <a:lvl1pPr>
              <a:defRPr sz="2500">
                <a:solidFill>
                  <a:srgbClr val="D6D5D5"/>
                </a:solidFill>
                <a:latin typeface="SF UI Text Semibold"/>
                <a:ea typeface="SF UI Text Semibold"/>
                <a:cs typeface="SF UI Text Semibold"/>
                <a:sym typeface="SF UI Text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426107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BCA4-4374-4A85-ADB0-6BBECDEA23F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566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BCA4-4374-4A85-ADB0-6BBECDEA23F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755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BCA4-4374-4A85-ADB0-6BBECDEA23F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494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BCA4-4374-4A85-ADB0-6BBECDEA23F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485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BCA4-4374-4A85-ADB0-6BBECDEA23F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022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BCA4-4374-4A85-ADB0-6BBECDEA23F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998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BCA4-4374-4A85-ADB0-6BBECDEA23F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0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3BCA4-4374-4A85-ADB0-6BBECDEA23F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71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828800" hangingPunct="1"/>
            <a:endParaRPr lang="ru-RU" b="0" kern="12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828800" hangingPunct="1"/>
            <a:endParaRPr lang="ru-RU" b="0" kern="12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828800" hangingPunct="1"/>
            <a:fld id="{6393BCA4-4374-4A85-ADB0-6BBECDEA23FF}" type="slidenum">
              <a:rPr lang="ru-RU" b="0" kern="1200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828800" hangingPunct="1"/>
              <a:t>‹#›</a:t>
            </a:fld>
            <a:endParaRPr lang="ru-RU" b="0" kern="12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2460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jang-cub@iro.perm.ru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75F2749-6A59-48F1-825C-835AC5F77BD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01700" y="10523621"/>
            <a:ext cx="22580600" cy="25542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88317" y="4655360"/>
            <a:ext cx="2189398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Образовательный лифт: школы с низкими образовательными результатами.</a:t>
            </a:r>
          </a:p>
          <a:p>
            <a:r>
              <a:rPr lang="ru-RU" sz="4000" dirty="0">
                <a:solidFill>
                  <a:schemeClr val="accent5">
                    <a:lumMod val="50000"/>
                  </a:schemeClr>
                </a:solidFill>
                <a:latin typeface="Circe Bold" pitchFamily="34" charset="-52"/>
              </a:rPr>
              <a:t>Центр непрерывного повышения профессионального мастерства ГАУ ДПО «ИРО ПК»</a:t>
            </a:r>
          </a:p>
          <a:p>
            <a:r>
              <a:rPr lang="ru-RU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Яковлева Надежда Геннадьевна,</a:t>
            </a:r>
          </a:p>
          <a:p>
            <a:r>
              <a:rPr lang="ru-RU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старший преподаватель кафедры общего образования ЦНППМПР</a:t>
            </a:r>
            <a:endParaRPr lang="ru-RU" sz="2400" b="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3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1026" name="Picture 2" descr="C:\Users\Chernicyna-NA\Desktop\САЙТ ЦЕНТР\лого больш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53705" y="629709"/>
            <a:ext cx="2256490" cy="1886501"/>
          </a:xfrm>
          <a:prstGeom prst="rect">
            <a:avLst/>
          </a:prstGeom>
          <a:noFill/>
        </p:spPr>
      </p:pic>
      <p:pic>
        <p:nvPicPr>
          <p:cNvPr id="7" name="Picture 2" descr="C:\Users\Chernicyna-NA\Desktop\САЙТ ЦЕНТР\подвал\logo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3805" y="629709"/>
            <a:ext cx="2439170" cy="162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71405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9607E6-9FA9-4E4C-91B3-6A12729A2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6097" y="212166"/>
            <a:ext cx="20285971" cy="2410797"/>
          </a:xfrm>
        </p:spPr>
        <p:txBody>
          <a:bodyPr>
            <a:noAutofit/>
          </a:bodyPr>
          <a:lstStyle/>
          <a:p>
            <a:br>
              <a:rPr lang="ru-RU" altLang="ru-RU" sz="2800" b="1" cap="none" dirty="0">
                <a:solidFill>
                  <a:schemeClr val="accent1">
                    <a:lumMod val="75000"/>
                  </a:schemeClr>
                </a:solidFill>
                <a:ea typeface="Helvetica Neue"/>
                <a:cs typeface="Helvetica Neue"/>
              </a:rPr>
            </a:br>
            <a:endParaRPr lang="ru-RU" sz="2800" b="1" cap="none" dirty="0">
              <a:solidFill>
                <a:schemeClr val="accent1">
                  <a:lumMod val="75000"/>
                </a:schemeClr>
              </a:solidFill>
              <a:ea typeface="Helvetica Neue"/>
              <a:cs typeface="Helvetica Neue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9FD248B-3894-4552-B34A-E461562B865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23431500" y="13093155"/>
            <a:ext cx="766870" cy="482601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2</a:t>
            </a:fld>
            <a:endParaRPr lang="ru-RU" dirty="0"/>
          </a:p>
        </p:txBody>
      </p:sp>
      <p:pic>
        <p:nvPicPr>
          <p:cNvPr id="5" name="Picture 2" descr="C:\Users\Chernicyna-NA\Desktop\САЙТ ЦЕНТР\лого больш.png">
            <a:extLst>
              <a:ext uri="{FF2B5EF4-FFF2-40B4-BE49-F238E27FC236}">
                <a16:creationId xmlns:a16="http://schemas.microsoft.com/office/drawing/2014/main" id="{A1F60316-1E44-48C6-BF3B-6AC0D9138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91435" y="286004"/>
            <a:ext cx="2256490" cy="1886501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590C9FD-ECF9-9A10-03CB-2E58115C466B}"/>
              </a:ext>
            </a:extLst>
          </p:cNvPr>
          <p:cNvSpPr txBox="1"/>
          <p:nvPr/>
        </p:nvSpPr>
        <p:spPr>
          <a:xfrm>
            <a:off x="2059678" y="2751844"/>
            <a:ext cx="202859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0" dirty="0">
                <a:latin typeface="Bahnschrift SemiBold" panose="020B0502040204020203" pitchFamily="34" charset="0"/>
              </a:rPr>
              <a:t>Главная идея проекта: Поддержка школ с низкими образовательными результатами. 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4846B8D-CDE9-D775-F99D-536C67BF85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4050" y="4730763"/>
            <a:ext cx="20421600" cy="74005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8ABD4-CED5-A22F-1CD9-D27D3BE3F977}"/>
              </a:ext>
            </a:extLst>
          </p:cNvPr>
          <p:cNvSpPr txBox="1"/>
          <p:nvPr/>
        </p:nvSpPr>
        <p:spPr>
          <a:xfrm>
            <a:off x="5867400" y="847439"/>
            <a:ext cx="1219200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  <a:t>Проект «Образовательный лифт: ШНОР - 2023»</a:t>
            </a:r>
            <a:br>
              <a:rPr lang="ru-RU" sz="32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889989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9607E6-9FA9-4E4C-91B3-6A12729A2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6097" y="212166"/>
            <a:ext cx="20285971" cy="2410797"/>
          </a:xfrm>
        </p:spPr>
        <p:txBody>
          <a:bodyPr>
            <a:noAutofit/>
          </a:bodyPr>
          <a:lstStyle/>
          <a:p>
            <a:br>
              <a:rPr lang="ru-RU" altLang="ru-RU" sz="2800" b="1" cap="none" dirty="0">
                <a:solidFill>
                  <a:schemeClr val="accent1">
                    <a:lumMod val="75000"/>
                  </a:schemeClr>
                </a:solidFill>
                <a:ea typeface="Helvetica Neue"/>
                <a:cs typeface="Helvetica Neue"/>
              </a:rPr>
            </a:br>
            <a:endParaRPr lang="ru-RU" sz="2800" b="1" cap="none" dirty="0">
              <a:solidFill>
                <a:schemeClr val="accent1">
                  <a:lumMod val="75000"/>
                </a:schemeClr>
              </a:solidFill>
              <a:ea typeface="Helvetica Neue"/>
              <a:cs typeface="Helvetica Neue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9FD248B-3894-4552-B34A-E461562B865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23431500" y="13093155"/>
            <a:ext cx="766870" cy="482601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3</a:t>
            </a:fld>
            <a:endParaRPr lang="ru-RU" dirty="0"/>
          </a:p>
        </p:txBody>
      </p:sp>
      <p:pic>
        <p:nvPicPr>
          <p:cNvPr id="5" name="Picture 2" descr="C:\Users\Chernicyna-NA\Desktop\САЙТ ЦЕНТР\лого больш.png">
            <a:extLst>
              <a:ext uri="{FF2B5EF4-FFF2-40B4-BE49-F238E27FC236}">
                <a16:creationId xmlns:a16="http://schemas.microsoft.com/office/drawing/2014/main" id="{A1F60316-1E44-48C6-BF3B-6AC0D9138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91435" y="286004"/>
            <a:ext cx="2256490" cy="1886501"/>
          </a:xfrm>
          <a:prstGeom prst="rect">
            <a:avLst/>
          </a:prstGeom>
          <a:noFill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8ABD4-CED5-A22F-1CD9-D27D3BE3F977}"/>
              </a:ext>
            </a:extLst>
          </p:cNvPr>
          <p:cNvSpPr txBox="1"/>
          <p:nvPr/>
        </p:nvSpPr>
        <p:spPr>
          <a:xfrm>
            <a:off x="5867400" y="847439"/>
            <a:ext cx="1219200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  <a:t>Проект «Образовательный лифт: ШНОР - 2023»</a:t>
            </a:r>
            <a:br>
              <a:rPr lang="ru-RU" sz="32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</a:b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E7F191-1226-E5E8-E480-1352DA6F220F}"/>
              </a:ext>
            </a:extLst>
          </p:cNvPr>
          <p:cNvSpPr txBox="1"/>
          <p:nvPr/>
        </p:nvSpPr>
        <p:spPr>
          <a:xfrm>
            <a:off x="6875526" y="3258236"/>
            <a:ext cx="106329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>
                <a:latin typeface="Bahnschrift SemiBold" panose="020B0502040204020203" pitchFamily="34" charset="0"/>
              </a:rPr>
              <a:t>Выбор участников проекта</a:t>
            </a:r>
            <a:r>
              <a:rPr lang="ru-RU" sz="6000" dirty="0">
                <a:solidFill>
                  <a:schemeClr val="tx1"/>
                </a:solidFill>
                <a:latin typeface="Bahnschrift SemiBold" panose="020B0502040204020203" pitchFamily="34" charset="0"/>
              </a:rPr>
              <a:t>.</a:t>
            </a:r>
            <a:endParaRPr lang="ru-RU" sz="6000" dirty="0">
              <a:latin typeface="Bahnschrift SemiBold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870184-04C5-32A0-F333-78ACE0D297A0}"/>
              </a:ext>
            </a:extLst>
          </p:cNvPr>
          <p:cNvSpPr txBox="1"/>
          <p:nvPr/>
        </p:nvSpPr>
        <p:spPr>
          <a:xfrm>
            <a:off x="4352544" y="5138928"/>
            <a:ext cx="1839772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400" b="0" dirty="0">
                <a:latin typeface="Trebuchet MS" panose="020B0603020202020204" pitchFamily="34" charset="0"/>
              </a:rPr>
              <a:t>Школа не является участником РМА в 2023 году, КПК ШНОР 2023 году (ФИОКО)</a:t>
            </a:r>
          </a:p>
          <a:p>
            <a:pPr algn="l"/>
            <a:endParaRPr lang="ru-RU" sz="4400" b="0" dirty="0">
              <a:latin typeface="Trebuchet MS" panose="020B0603020202020204" pitchFamily="34" charset="0"/>
            </a:endParaRPr>
          </a:p>
          <a:p>
            <a:pPr algn="l"/>
            <a:r>
              <a:rPr lang="ru-RU" sz="4400" b="0" dirty="0">
                <a:latin typeface="Trebuchet MS" panose="020B0603020202020204" pitchFamily="34" charset="0"/>
              </a:rPr>
              <a:t>Школа не являлась участником проекта Образовательный лифт: ШНОР в 2021 и 2022 году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7C1A4314-39F2-75A5-2915-08BE24D16DA6}"/>
              </a:ext>
            </a:extLst>
          </p:cNvPr>
          <p:cNvSpPr/>
          <p:nvPr/>
        </p:nvSpPr>
        <p:spPr>
          <a:xfrm>
            <a:off x="2871239" y="5312664"/>
            <a:ext cx="549201" cy="530352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3845A9C-B9E7-A8FA-C110-452ED38DB9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239" y="7327661"/>
            <a:ext cx="548688" cy="53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34306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9607E6-9FA9-4E4C-91B3-6A12729A2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6097" y="212166"/>
            <a:ext cx="20285971" cy="2410797"/>
          </a:xfrm>
        </p:spPr>
        <p:txBody>
          <a:bodyPr>
            <a:noAutofit/>
          </a:bodyPr>
          <a:lstStyle/>
          <a:p>
            <a:br>
              <a:rPr lang="ru-RU" altLang="ru-RU" sz="2800" b="1" cap="none" dirty="0">
                <a:solidFill>
                  <a:schemeClr val="accent1">
                    <a:lumMod val="75000"/>
                  </a:schemeClr>
                </a:solidFill>
                <a:ea typeface="Helvetica Neue"/>
                <a:cs typeface="Helvetica Neue"/>
              </a:rPr>
            </a:br>
            <a:endParaRPr lang="ru-RU" sz="2800" b="1" cap="none" dirty="0">
              <a:solidFill>
                <a:schemeClr val="accent1">
                  <a:lumMod val="75000"/>
                </a:schemeClr>
              </a:solidFill>
              <a:ea typeface="Helvetica Neue"/>
              <a:cs typeface="Helvetica Neue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9FD248B-3894-4552-B34A-E461562B865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23431500" y="13093155"/>
            <a:ext cx="766870" cy="482601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4</a:t>
            </a:fld>
            <a:endParaRPr lang="ru-RU" dirty="0"/>
          </a:p>
        </p:txBody>
      </p:sp>
      <p:pic>
        <p:nvPicPr>
          <p:cNvPr id="5" name="Picture 2" descr="C:\Users\Chernicyna-NA\Desktop\САЙТ ЦЕНТР\лого больш.png">
            <a:extLst>
              <a:ext uri="{FF2B5EF4-FFF2-40B4-BE49-F238E27FC236}">
                <a16:creationId xmlns:a16="http://schemas.microsoft.com/office/drawing/2014/main" id="{A1F60316-1E44-48C6-BF3B-6AC0D9138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91435" y="286004"/>
            <a:ext cx="2256490" cy="1886501"/>
          </a:xfrm>
          <a:prstGeom prst="rect">
            <a:avLst/>
          </a:prstGeom>
          <a:noFill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8ABD4-CED5-A22F-1CD9-D27D3BE3F977}"/>
              </a:ext>
            </a:extLst>
          </p:cNvPr>
          <p:cNvSpPr txBox="1"/>
          <p:nvPr/>
        </p:nvSpPr>
        <p:spPr>
          <a:xfrm>
            <a:off x="5867400" y="847439"/>
            <a:ext cx="1219200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  <a:t>Проект «Образовательный лифт: ШНОР - 2023»</a:t>
            </a:r>
            <a:br>
              <a:rPr lang="ru-RU" sz="32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</a:b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E60D24D-0A00-AD02-F8A2-B9E0AFFD59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8629" y="4781323"/>
            <a:ext cx="21606741" cy="729647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9E7F191-1226-E5E8-E480-1352DA6F220F}"/>
              </a:ext>
            </a:extLst>
          </p:cNvPr>
          <p:cNvSpPr txBox="1"/>
          <p:nvPr/>
        </p:nvSpPr>
        <p:spPr>
          <a:xfrm>
            <a:off x="7810500" y="3295650"/>
            <a:ext cx="87820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>
                <a:latin typeface="Bahnschrift SemiBold" panose="020B0502040204020203" pitchFamily="34" charset="0"/>
              </a:rPr>
              <a:t>Т</a:t>
            </a:r>
            <a:r>
              <a:rPr lang="ru-RU" sz="6000" dirty="0">
                <a:solidFill>
                  <a:schemeClr val="tx1"/>
                </a:solidFill>
                <a:latin typeface="Bahnschrift SemiBold" panose="020B0502040204020203" pitchFamily="34" charset="0"/>
              </a:rPr>
              <a:t>ема проекта.</a:t>
            </a:r>
            <a:endParaRPr lang="ru-RU" sz="6000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82985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9607E6-9FA9-4E4C-91B3-6A12729A2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6097" y="212166"/>
            <a:ext cx="20285971" cy="2410797"/>
          </a:xfrm>
        </p:spPr>
        <p:txBody>
          <a:bodyPr>
            <a:noAutofit/>
          </a:bodyPr>
          <a:lstStyle/>
          <a:p>
            <a:br>
              <a:rPr lang="ru-RU" altLang="ru-RU" sz="2800" b="1" cap="none" dirty="0">
                <a:solidFill>
                  <a:schemeClr val="accent1">
                    <a:lumMod val="75000"/>
                  </a:schemeClr>
                </a:solidFill>
                <a:ea typeface="Helvetica Neue"/>
                <a:cs typeface="Helvetica Neue"/>
              </a:rPr>
            </a:br>
            <a:endParaRPr lang="ru-RU" sz="2800" b="1" cap="none" dirty="0">
              <a:solidFill>
                <a:schemeClr val="accent1">
                  <a:lumMod val="75000"/>
                </a:schemeClr>
              </a:solidFill>
              <a:ea typeface="Helvetica Neue"/>
              <a:cs typeface="Helvetica Neue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9FD248B-3894-4552-B34A-E461562B865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23431500" y="13093155"/>
            <a:ext cx="766870" cy="482601"/>
          </a:xfrm>
        </p:spPr>
        <p:txBody>
          <a:bodyPr/>
          <a:lstStyle/>
          <a:p>
            <a:pPr marL="0" marR="0" lvl="0" indent="0" algn="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ru-RU" sz="2500" b="1" i="0" u="none" strike="noStrike" kern="0" cap="none" spc="0" normalizeH="0" baseline="0" noProof="0" smtClean="0">
                <a:ln>
                  <a:noFill/>
                </a:ln>
                <a:solidFill>
                  <a:srgbClr val="D6D5D5"/>
                </a:solidFill>
                <a:effectLst/>
                <a:uLnTx/>
                <a:uFillTx/>
                <a:latin typeface="SF UI Text Semibold"/>
                <a:sym typeface="SF UI Text Semibold"/>
              </a:rPr>
              <a:pPr marL="0" marR="0" lvl="0" indent="0" algn="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2500" b="1" i="0" u="none" strike="noStrike" kern="0" cap="none" spc="0" normalizeH="0" baseline="0" noProof="0" dirty="0">
              <a:ln>
                <a:noFill/>
              </a:ln>
              <a:solidFill>
                <a:srgbClr val="D6D5D5"/>
              </a:solidFill>
              <a:effectLst/>
              <a:uLnTx/>
              <a:uFillTx/>
              <a:latin typeface="SF UI Text Semibold"/>
              <a:sym typeface="SF UI Text Semibold"/>
            </a:endParaRPr>
          </a:p>
        </p:txBody>
      </p:sp>
      <p:pic>
        <p:nvPicPr>
          <p:cNvPr id="5" name="Picture 2" descr="C:\Users\Chernicyna-NA\Desktop\САЙТ ЦЕНТР\лого больш.png">
            <a:extLst>
              <a:ext uri="{FF2B5EF4-FFF2-40B4-BE49-F238E27FC236}">
                <a16:creationId xmlns:a16="http://schemas.microsoft.com/office/drawing/2014/main" id="{A1F60316-1E44-48C6-BF3B-6AC0D9138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91435" y="286004"/>
            <a:ext cx="2256490" cy="1886501"/>
          </a:xfrm>
          <a:prstGeom prst="rect">
            <a:avLst/>
          </a:prstGeom>
          <a:noFill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8ABD4-CED5-A22F-1CD9-D27D3BE3F977}"/>
              </a:ext>
            </a:extLst>
          </p:cNvPr>
          <p:cNvSpPr txBox="1"/>
          <p:nvPr/>
        </p:nvSpPr>
        <p:spPr>
          <a:xfrm>
            <a:off x="5867400" y="847439"/>
            <a:ext cx="1219200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385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Bahnschrift SemiBold SemiConden" panose="020B0502040204020203" pitchFamily="34" charset="0"/>
                <a:cs typeface="Arial"/>
                <a:sym typeface="Helvetica Neue"/>
              </a:rPr>
              <a:t>Проект «Образовательный лифт: ШНОР - 2023»</a:t>
            </a:r>
            <a:br>
              <a:rPr kumimoji="0" lang="ru-RU" sz="3200" b="1" i="0" u="none" strike="noStrike" kern="0" cap="none" spc="385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Bahnschrift SemiBold SemiConden" panose="020B0502040204020203" pitchFamily="34" charset="0"/>
                <a:cs typeface="Arial"/>
                <a:sym typeface="Helvetica Neue"/>
              </a:rPr>
            </a:br>
            <a:endParaRPr kumimoji="0" lang="ru-RU" sz="3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Helvetica Neue"/>
              <a:sym typeface="Helvetica Neue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57122E-6095-A8E6-BE38-1A680DDAE927}"/>
              </a:ext>
            </a:extLst>
          </p:cNvPr>
          <p:cNvSpPr txBox="1"/>
          <p:nvPr/>
        </p:nvSpPr>
        <p:spPr>
          <a:xfrm>
            <a:off x="5867400" y="3258236"/>
            <a:ext cx="12192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6000" spc="-160" dirty="0">
                <a:solidFill>
                  <a:srgbClr val="202020"/>
                </a:solidFill>
                <a:latin typeface="Bahnschrift SemiBold" panose="020B0502040204020203" pitchFamily="34" charset="0"/>
              </a:rPr>
              <a:t>Сетевые предметные группы.</a:t>
            </a:r>
            <a:endParaRPr lang="ru-RU" sz="6000" dirty="0">
              <a:latin typeface="Bahnschrift SemiBold" panose="020B0502040204020203" pitchFamily="34" charset="0"/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AF2E6B84-6230-B5AB-3C83-001FF1C523F6}"/>
              </a:ext>
            </a:extLst>
          </p:cNvPr>
          <p:cNvCxnSpPr/>
          <p:nvPr/>
        </p:nvCxnSpPr>
        <p:spPr>
          <a:xfrm>
            <a:off x="8667750" y="5867400"/>
            <a:ext cx="0" cy="594360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7B67327A-19C5-BE47-A835-1DFF450EBB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251" y="5824209"/>
            <a:ext cx="79255" cy="5986791"/>
          </a:xfrm>
          <a:prstGeom prst="rect">
            <a:avLst/>
          </a:prstGeom>
        </p:spPr>
      </p:pic>
      <p:sp>
        <p:nvSpPr>
          <p:cNvPr id="14" name="Овал 13">
            <a:extLst>
              <a:ext uri="{FF2B5EF4-FFF2-40B4-BE49-F238E27FC236}">
                <a16:creationId xmlns:a16="http://schemas.microsoft.com/office/drawing/2014/main" id="{D3150345-07B5-F3C4-D9DC-5C4A3D604FF5}"/>
              </a:ext>
            </a:extLst>
          </p:cNvPr>
          <p:cNvSpPr/>
          <p:nvPr/>
        </p:nvSpPr>
        <p:spPr>
          <a:xfrm>
            <a:off x="3146097" y="5867400"/>
            <a:ext cx="1425900" cy="1352550"/>
          </a:xfrm>
          <a:prstGeom prst="ellipse">
            <a:avLst/>
          </a:prstGeom>
          <a:solidFill>
            <a:srgbClr val="DC3C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1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078FBD2B-7025-4FA6-FF67-25C566AFF8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75016" y="5872617"/>
            <a:ext cx="1426588" cy="1347333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80600C5E-CF74-3AA2-3849-B51A150AB9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08206" y="5872617"/>
            <a:ext cx="1426588" cy="1347333"/>
          </a:xfrm>
          <a:prstGeom prst="rect">
            <a:avLst/>
          </a:prstGeom>
        </p:spPr>
      </p:pic>
      <p:sp>
        <p:nvSpPr>
          <p:cNvPr id="17" name="Овал 16">
            <a:extLst>
              <a:ext uri="{FF2B5EF4-FFF2-40B4-BE49-F238E27FC236}">
                <a16:creationId xmlns:a16="http://schemas.microsoft.com/office/drawing/2014/main" id="{49301EA4-FD21-AB3E-A87C-15A2EF0201CC}"/>
              </a:ext>
            </a:extLst>
          </p:cNvPr>
          <p:cNvSpPr/>
          <p:nvPr/>
        </p:nvSpPr>
        <p:spPr>
          <a:xfrm>
            <a:off x="3222294" y="9258300"/>
            <a:ext cx="1425897" cy="135255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4</a:t>
            </a:r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C3D84743-2901-A027-18E0-2C0496D99DE1}"/>
              </a:ext>
            </a:extLst>
          </p:cNvPr>
          <p:cNvSpPr/>
          <p:nvPr/>
        </p:nvSpPr>
        <p:spPr>
          <a:xfrm>
            <a:off x="11261413" y="9258300"/>
            <a:ext cx="1425897" cy="135255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5</a:t>
            </a:r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9FD28663-A22E-ED1C-7039-EC08F561C86F}"/>
              </a:ext>
            </a:extLst>
          </p:cNvPr>
          <p:cNvSpPr/>
          <p:nvPr/>
        </p:nvSpPr>
        <p:spPr>
          <a:xfrm>
            <a:off x="18824447" y="9258300"/>
            <a:ext cx="1425897" cy="135255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+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3534109-2A3D-B69D-7E6A-FD9B9808C5B6}"/>
              </a:ext>
            </a:extLst>
          </p:cNvPr>
          <p:cNvSpPr txBox="1"/>
          <p:nvPr/>
        </p:nvSpPr>
        <p:spPr>
          <a:xfrm>
            <a:off x="-1828800" y="7518336"/>
            <a:ext cx="12192000" cy="60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lnSpc>
                <a:spcPct val="114599"/>
              </a:lnSpc>
              <a:spcBef>
                <a:spcPts val="3315"/>
              </a:spcBef>
            </a:pPr>
            <a:r>
              <a:rPr lang="ru-RU" sz="3200" spc="110" dirty="0">
                <a:solidFill>
                  <a:srgbClr val="202020"/>
                </a:solidFill>
                <a:latin typeface="Bahnschrift SemiBold SemiConden" panose="020B0502040204020203" pitchFamily="34" charset="0"/>
                <a:cs typeface="Microsoft Sans Serif"/>
              </a:rPr>
              <a:t>СПГ учителей русского языка</a:t>
            </a:r>
            <a:endParaRPr lang="ru-RU" sz="3200" dirty="0">
              <a:latin typeface="Bahnschrift SemiBold SemiConden" panose="020B0502040204020203" pitchFamily="34" charset="0"/>
              <a:cs typeface="Microsoft Sans Serif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E98B5F4-6BE8-A4BB-C750-EE2467CD731D}"/>
              </a:ext>
            </a:extLst>
          </p:cNvPr>
          <p:cNvSpPr txBox="1"/>
          <p:nvPr/>
        </p:nvSpPr>
        <p:spPr>
          <a:xfrm>
            <a:off x="5421161" y="7582327"/>
            <a:ext cx="13106400" cy="60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lnSpc>
                <a:spcPct val="114599"/>
              </a:lnSpc>
              <a:spcBef>
                <a:spcPts val="3315"/>
              </a:spcBef>
            </a:pPr>
            <a:r>
              <a:rPr lang="ru-RU" sz="3200" spc="110" dirty="0">
                <a:solidFill>
                  <a:srgbClr val="202020"/>
                </a:solidFill>
                <a:latin typeface="Bahnschrift SemiBold SemiConden" panose="020B0502040204020203" pitchFamily="34" charset="0"/>
                <a:cs typeface="Microsoft Sans Serif"/>
              </a:rPr>
              <a:t>СПГ учителей математики</a:t>
            </a:r>
            <a:endParaRPr lang="ru-RU" sz="3200" dirty="0">
              <a:latin typeface="Bahnschrift SemiBold SemiConden" panose="020B0502040204020203" pitchFamily="34" charset="0"/>
              <a:cs typeface="Microsoft Sans Serif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93318ED-BD54-898E-9FE3-60FF28DFE6F4}"/>
              </a:ext>
            </a:extLst>
          </p:cNvPr>
          <p:cNvSpPr txBox="1"/>
          <p:nvPr/>
        </p:nvSpPr>
        <p:spPr>
          <a:xfrm>
            <a:off x="13068300" y="7557239"/>
            <a:ext cx="13106400" cy="60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065" marR="5080" algn="ctr">
              <a:lnSpc>
                <a:spcPct val="114599"/>
              </a:lnSpc>
              <a:spcBef>
                <a:spcPts val="3315"/>
              </a:spcBef>
            </a:pPr>
            <a:r>
              <a:rPr lang="ru-RU" sz="3200" spc="110" dirty="0">
                <a:solidFill>
                  <a:srgbClr val="202020"/>
                </a:solidFill>
                <a:latin typeface="Bahnschrift SemiBold SemiConden" panose="020B0502040204020203" pitchFamily="34" charset="0"/>
                <a:cs typeface="Microsoft Sans Serif"/>
              </a:rPr>
              <a:t>СПГ учителей физики</a:t>
            </a:r>
            <a:endParaRPr lang="ru-RU" sz="3200" dirty="0">
              <a:latin typeface="Bahnschrift SemiBold SemiConden" panose="020B0502040204020203" pitchFamily="34" charset="0"/>
              <a:cs typeface="Microsoft Sans Serif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03E6971-8CCF-D9FB-FAB9-84BEA0C88358}"/>
              </a:ext>
            </a:extLst>
          </p:cNvPr>
          <p:cNvSpPr txBox="1"/>
          <p:nvPr/>
        </p:nvSpPr>
        <p:spPr>
          <a:xfrm>
            <a:off x="1960176" y="10908421"/>
            <a:ext cx="4113912" cy="11679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lnSpc>
                <a:spcPct val="114599"/>
              </a:lnSpc>
              <a:spcBef>
                <a:spcPts val="3315"/>
              </a:spcBef>
            </a:pPr>
            <a:r>
              <a:rPr lang="ru-RU" sz="3200" spc="110" dirty="0">
                <a:solidFill>
                  <a:srgbClr val="202020"/>
                </a:solidFill>
                <a:latin typeface="Bahnschrift SemiBold SemiConden" panose="020B0502040204020203" pitchFamily="34" charset="0"/>
                <a:cs typeface="Microsoft Sans Serif"/>
              </a:rPr>
              <a:t>СПГ учителей истории и обществознания</a:t>
            </a:r>
            <a:endParaRPr lang="ru-RU" sz="3200" dirty="0">
              <a:latin typeface="Bahnschrift SemiBold SemiConden" panose="020B0502040204020203" pitchFamily="34" charset="0"/>
              <a:cs typeface="Microsoft Sans Serif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25945F8-4ADE-CB5A-EDF8-C55DE7E588D0}"/>
              </a:ext>
            </a:extLst>
          </p:cNvPr>
          <p:cNvSpPr txBox="1"/>
          <p:nvPr/>
        </p:nvSpPr>
        <p:spPr>
          <a:xfrm>
            <a:off x="9958387" y="10928698"/>
            <a:ext cx="401002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spc="110" dirty="0">
                <a:solidFill>
                  <a:srgbClr val="202020"/>
                </a:solidFill>
                <a:latin typeface="Bahnschrift SemiBold SemiConden" panose="020B0502040204020203" pitchFamily="34" charset="0"/>
                <a:cs typeface="Microsoft Sans Serif"/>
              </a:rPr>
              <a:t>СПГ учителей иностранного языка</a:t>
            </a:r>
            <a:endParaRPr lang="ru-RU" sz="3200" dirty="0">
              <a:latin typeface="Bahnschrift SemiBold SemiConden" panose="020B0502040204020203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EA9E915-3EE0-363F-C0AE-2285ABCBAADD}"/>
              </a:ext>
            </a:extLst>
          </p:cNvPr>
          <p:cNvSpPr txBox="1"/>
          <p:nvPr/>
        </p:nvSpPr>
        <p:spPr>
          <a:xfrm>
            <a:off x="16808482" y="10953786"/>
            <a:ext cx="545782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spc="110" dirty="0">
                <a:solidFill>
                  <a:srgbClr val="202020"/>
                </a:solidFill>
                <a:latin typeface="Bahnschrift SemiBold SemiConden" panose="020B0502040204020203" pitchFamily="34" charset="0"/>
                <a:cs typeface="Microsoft Sans Serif"/>
              </a:rPr>
              <a:t>СПГ учителей географии и СПГ учителей биологии  </a:t>
            </a:r>
            <a:endParaRPr lang="ru-RU" sz="3200" dirty="0">
              <a:latin typeface="Bahnschrift SemiBold SemiConden" panose="020B0502040204020203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D34A24A-1250-8CC0-8D53-9DE98BB399D2}"/>
              </a:ext>
            </a:extLst>
          </p:cNvPr>
          <p:cNvSpPr txBox="1"/>
          <p:nvPr/>
        </p:nvSpPr>
        <p:spPr>
          <a:xfrm>
            <a:off x="11487142" y="6184828"/>
            <a:ext cx="1162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F604DCC-8D13-4331-55B3-6C4A1680390C}"/>
              </a:ext>
            </a:extLst>
          </p:cNvPr>
          <p:cNvSpPr txBox="1"/>
          <p:nvPr/>
        </p:nvSpPr>
        <p:spPr>
          <a:xfrm>
            <a:off x="19078478" y="6184828"/>
            <a:ext cx="1086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chemeClr val="bg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22592989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9607E6-9FA9-4E4C-91B3-6A12729A2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6097" y="212166"/>
            <a:ext cx="20285971" cy="2410797"/>
          </a:xfrm>
        </p:spPr>
        <p:txBody>
          <a:bodyPr>
            <a:noAutofit/>
          </a:bodyPr>
          <a:lstStyle/>
          <a:p>
            <a:br>
              <a:rPr lang="ru-RU" altLang="ru-RU" sz="2800" b="1" cap="none" dirty="0">
                <a:solidFill>
                  <a:schemeClr val="accent1">
                    <a:lumMod val="75000"/>
                  </a:schemeClr>
                </a:solidFill>
                <a:ea typeface="Helvetica Neue"/>
                <a:cs typeface="Helvetica Neue"/>
              </a:rPr>
            </a:br>
            <a:endParaRPr lang="ru-RU" sz="2800" b="1" cap="none" dirty="0">
              <a:solidFill>
                <a:schemeClr val="accent1">
                  <a:lumMod val="75000"/>
                </a:schemeClr>
              </a:solidFill>
              <a:ea typeface="Helvetica Neue"/>
              <a:cs typeface="Helvetica Neue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9FD248B-3894-4552-B34A-E461562B865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23431500" y="13093155"/>
            <a:ext cx="766870" cy="482601"/>
          </a:xfrm>
        </p:spPr>
        <p:txBody>
          <a:bodyPr/>
          <a:lstStyle/>
          <a:p>
            <a:pPr marL="0" marR="0" lvl="0" indent="0" algn="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ru-RU" sz="2500" b="1" i="0" u="none" strike="noStrike" kern="0" cap="none" spc="0" normalizeH="0" baseline="0" noProof="0" smtClean="0">
                <a:ln>
                  <a:noFill/>
                </a:ln>
                <a:solidFill>
                  <a:srgbClr val="D6D5D5"/>
                </a:solidFill>
                <a:effectLst/>
                <a:uLnTx/>
                <a:uFillTx/>
                <a:latin typeface="SF UI Text Semibold"/>
                <a:sym typeface="SF UI Text Semibold"/>
              </a:rPr>
              <a:pPr marL="0" marR="0" lvl="0" indent="0" algn="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2500" b="1" i="0" u="none" strike="noStrike" kern="0" cap="none" spc="0" normalizeH="0" baseline="0" noProof="0" dirty="0">
              <a:ln>
                <a:noFill/>
              </a:ln>
              <a:solidFill>
                <a:srgbClr val="D6D5D5"/>
              </a:solidFill>
              <a:effectLst/>
              <a:uLnTx/>
              <a:uFillTx/>
              <a:latin typeface="SF UI Text Semibold"/>
              <a:sym typeface="SF UI Text Semibold"/>
            </a:endParaRPr>
          </a:p>
        </p:txBody>
      </p:sp>
      <p:pic>
        <p:nvPicPr>
          <p:cNvPr id="5" name="Picture 2" descr="C:\Users\Chernicyna-NA\Desktop\САЙТ ЦЕНТР\лого больш.png">
            <a:extLst>
              <a:ext uri="{FF2B5EF4-FFF2-40B4-BE49-F238E27FC236}">
                <a16:creationId xmlns:a16="http://schemas.microsoft.com/office/drawing/2014/main" id="{A1F60316-1E44-48C6-BF3B-6AC0D9138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91435" y="286004"/>
            <a:ext cx="2256490" cy="1886501"/>
          </a:xfrm>
          <a:prstGeom prst="rect">
            <a:avLst/>
          </a:prstGeom>
          <a:noFill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8ABD4-CED5-A22F-1CD9-D27D3BE3F977}"/>
              </a:ext>
            </a:extLst>
          </p:cNvPr>
          <p:cNvSpPr txBox="1"/>
          <p:nvPr/>
        </p:nvSpPr>
        <p:spPr>
          <a:xfrm>
            <a:off x="5867400" y="847439"/>
            <a:ext cx="1219200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385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Bahnschrift SemiBold SemiConden" panose="020B0502040204020203" pitchFamily="34" charset="0"/>
                <a:cs typeface="Arial"/>
                <a:sym typeface="Helvetica Neue"/>
              </a:rPr>
              <a:t>Проект «Образовательный лифт: ШНОР - 2023»</a:t>
            </a:r>
            <a:br>
              <a:rPr kumimoji="0" lang="ru-RU" sz="3200" b="1" i="0" u="none" strike="noStrike" kern="0" cap="none" spc="385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Bahnschrift SemiBold SemiConden" panose="020B0502040204020203" pitchFamily="34" charset="0"/>
                <a:cs typeface="Arial"/>
                <a:sym typeface="Helvetica Neue"/>
              </a:rPr>
            </a:br>
            <a:endParaRPr kumimoji="0" lang="ru-RU" sz="3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7AB996-419F-B7D3-2FE3-7B92233AF07E}"/>
              </a:ext>
            </a:extLst>
          </p:cNvPr>
          <p:cNvSpPr txBox="1"/>
          <p:nvPr/>
        </p:nvSpPr>
        <p:spPr>
          <a:xfrm>
            <a:off x="4267200" y="3258236"/>
            <a:ext cx="165544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>
                <a:latin typeface="Bahnschrift SemiBold" panose="020B0502040204020203" pitchFamily="34" charset="0"/>
              </a:rPr>
              <a:t>Работа сетевых предметных групп учителей.</a:t>
            </a:r>
          </a:p>
          <a:p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D0440B-9C64-60C8-4BCD-0B61A2014CFB}"/>
              </a:ext>
            </a:extLst>
          </p:cNvPr>
          <p:cNvSpPr txBox="1"/>
          <p:nvPr/>
        </p:nvSpPr>
        <p:spPr>
          <a:xfrm>
            <a:off x="3943351" y="5240952"/>
            <a:ext cx="18668999" cy="7478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3200" dirty="0">
                <a:solidFill>
                  <a:schemeClr val="tx1"/>
                </a:solidFill>
                <a:latin typeface="Bahnschrift SemiBold" panose="020B0502040204020203" pitchFamily="34" charset="0"/>
              </a:rPr>
              <a:t>Регистрация на сайте «Сетевое сообщество педагогов Пермского края» (ССППК), закрепление состава групп приказом ИРО ПК</a:t>
            </a:r>
          </a:p>
          <a:p>
            <a:pPr algn="l"/>
            <a:endParaRPr lang="ru-RU" sz="32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  <a:p>
            <a:pPr algn="l"/>
            <a:r>
              <a:rPr lang="ru-RU" sz="3200" dirty="0">
                <a:solidFill>
                  <a:schemeClr val="tx1"/>
                </a:solidFill>
                <a:latin typeface="Bahnschrift SemiBold" panose="020B0502040204020203" pitchFamily="34" charset="0"/>
              </a:rPr>
              <a:t>Проведение не менее 3 семинаров (установочный, промежуточный, итоговый) и краевой конференции по обмену опытом</a:t>
            </a:r>
          </a:p>
          <a:p>
            <a:pPr algn="l"/>
            <a:endParaRPr lang="ru-RU" sz="32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  <a:p>
            <a:pPr algn="l"/>
            <a:r>
              <a:rPr lang="ru-RU" sz="3200" dirty="0">
                <a:solidFill>
                  <a:schemeClr val="tx1"/>
                </a:solidFill>
                <a:latin typeface="Bahnschrift SemiBold" panose="020B0502040204020203" pitchFamily="34" charset="0"/>
              </a:rPr>
              <a:t>Проведение 2-х вебинаров-консультаций </a:t>
            </a:r>
            <a:r>
              <a:rPr lang="ru-RU" altLang="ru-RU" sz="3200" dirty="0">
                <a:solidFill>
                  <a:schemeClr val="tx1"/>
                </a:solidFill>
                <a:latin typeface="Bahnschrift SemiBold" panose="020B0502040204020203" pitchFamily="34" charset="0"/>
              </a:rPr>
              <a:t>по анализу выполненных педагогами практико-ориентированных заданий</a:t>
            </a:r>
          </a:p>
          <a:p>
            <a:pPr algn="l"/>
            <a:endParaRPr lang="ru-RU" sz="3200" dirty="0">
              <a:solidFill>
                <a:schemeClr val="tx1"/>
              </a:solidFill>
              <a:latin typeface="Bahnschrift SemiBold" panose="020B0502040204020203" pitchFamily="34" charset="0"/>
              <a:cs typeface="Microsoft Sans Serif"/>
            </a:endParaRPr>
          </a:p>
          <a:p>
            <a:pPr algn="l"/>
            <a:r>
              <a:rPr lang="ru-RU" altLang="ru-RU" sz="3200" dirty="0">
                <a:solidFill>
                  <a:schemeClr val="tx1"/>
                </a:solidFill>
                <a:latin typeface="Bahnschrift SemiBold" panose="020B0502040204020203" pitchFamily="34" charset="0"/>
              </a:rPr>
              <a:t>Разработка педагогами дидактических материалов</a:t>
            </a:r>
          </a:p>
          <a:p>
            <a:pPr algn="l"/>
            <a:endParaRPr lang="ru-RU" sz="3200" dirty="0">
              <a:solidFill>
                <a:schemeClr val="tx1"/>
              </a:solidFill>
              <a:latin typeface="Bahnschrift SemiBold" panose="020B0502040204020203" pitchFamily="34" charset="0"/>
              <a:cs typeface="Microsoft Sans Serif"/>
            </a:endParaRPr>
          </a:p>
          <a:p>
            <a:pPr algn="l"/>
            <a:r>
              <a:rPr lang="ru-RU" altLang="ru-RU" sz="3200" dirty="0">
                <a:solidFill>
                  <a:schemeClr val="tx1"/>
                </a:solidFill>
                <a:latin typeface="Bahnschrift SemiBold" panose="020B0502040204020203" pitchFamily="34" charset="0"/>
              </a:rPr>
              <a:t>Систематический и своевременный контроль выполнения заданий с представлением результатов их анализа на сайте ССППК</a:t>
            </a:r>
          </a:p>
          <a:p>
            <a:endParaRPr lang="ru-RU" sz="3200" dirty="0">
              <a:solidFill>
                <a:schemeClr val="tx1"/>
              </a:solidFill>
              <a:latin typeface="Trebuchet MS" panose="020B0603020202020204" pitchFamily="34" charset="0"/>
              <a:cs typeface="Microsoft Sans Serif"/>
            </a:endParaRPr>
          </a:p>
          <a:p>
            <a:endParaRPr lang="ru-RU" sz="32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EF688523-8AE3-6C6B-FD50-55F48B4240A7}"/>
              </a:ext>
            </a:extLst>
          </p:cNvPr>
          <p:cNvSpPr/>
          <p:nvPr/>
        </p:nvSpPr>
        <p:spPr>
          <a:xfrm>
            <a:off x="2735538" y="5419161"/>
            <a:ext cx="533400" cy="550248"/>
          </a:xfrm>
          <a:prstGeom prst="ellipse">
            <a:avLst/>
          </a:prstGeom>
          <a:solidFill>
            <a:srgbClr val="DC3C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7748544B-34FF-6C41-72ED-E1D81E46B0CA}"/>
              </a:ext>
            </a:extLst>
          </p:cNvPr>
          <p:cNvSpPr/>
          <p:nvPr/>
        </p:nvSpPr>
        <p:spPr>
          <a:xfrm>
            <a:off x="2735538" y="6785103"/>
            <a:ext cx="533400" cy="550248"/>
          </a:xfrm>
          <a:prstGeom prst="ellipse">
            <a:avLst/>
          </a:prstGeom>
          <a:solidFill>
            <a:srgbClr val="DC3C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16124D81-970F-6282-1C2E-42377CDA7194}"/>
              </a:ext>
            </a:extLst>
          </p:cNvPr>
          <p:cNvSpPr/>
          <p:nvPr/>
        </p:nvSpPr>
        <p:spPr>
          <a:xfrm>
            <a:off x="2735538" y="8307465"/>
            <a:ext cx="533400" cy="550248"/>
          </a:xfrm>
          <a:prstGeom prst="ellipse">
            <a:avLst/>
          </a:prstGeom>
          <a:solidFill>
            <a:srgbClr val="DC3C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35322C59-9A4A-0070-E148-61792D5F889A}"/>
              </a:ext>
            </a:extLst>
          </p:cNvPr>
          <p:cNvSpPr/>
          <p:nvPr/>
        </p:nvSpPr>
        <p:spPr>
          <a:xfrm>
            <a:off x="2735538" y="9829827"/>
            <a:ext cx="533400" cy="550248"/>
          </a:xfrm>
          <a:prstGeom prst="ellipse">
            <a:avLst/>
          </a:prstGeom>
          <a:solidFill>
            <a:srgbClr val="DC3C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67502442-3D8F-6698-D697-2113B312E8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5538" y="10822551"/>
            <a:ext cx="530398" cy="54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93422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9607E6-9FA9-4E4C-91B3-6A12729A2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6097" y="212166"/>
            <a:ext cx="20285971" cy="2410797"/>
          </a:xfrm>
        </p:spPr>
        <p:txBody>
          <a:bodyPr>
            <a:noAutofit/>
          </a:bodyPr>
          <a:lstStyle/>
          <a:p>
            <a:br>
              <a:rPr lang="ru-RU" altLang="ru-RU" sz="2800" b="1" cap="none" dirty="0">
                <a:solidFill>
                  <a:schemeClr val="accent1">
                    <a:lumMod val="75000"/>
                  </a:schemeClr>
                </a:solidFill>
                <a:ea typeface="Helvetica Neue"/>
                <a:cs typeface="Helvetica Neue"/>
              </a:rPr>
            </a:br>
            <a:endParaRPr lang="ru-RU" sz="2800" b="1" cap="none" dirty="0">
              <a:solidFill>
                <a:schemeClr val="accent1">
                  <a:lumMod val="75000"/>
                </a:schemeClr>
              </a:solidFill>
              <a:ea typeface="Helvetica Neue"/>
              <a:cs typeface="Helvetica Neue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9FD248B-3894-4552-B34A-E461562B865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23431500" y="13093155"/>
            <a:ext cx="766870" cy="482601"/>
          </a:xfrm>
        </p:spPr>
        <p:txBody>
          <a:bodyPr/>
          <a:lstStyle/>
          <a:p>
            <a:pPr marL="0" marR="0" lvl="0" indent="0" algn="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ru-RU" sz="2500" b="1" i="0" u="none" strike="noStrike" kern="0" cap="none" spc="0" normalizeH="0" baseline="0" noProof="0" smtClean="0">
                <a:ln>
                  <a:noFill/>
                </a:ln>
                <a:solidFill>
                  <a:srgbClr val="D6D5D5"/>
                </a:solidFill>
                <a:effectLst/>
                <a:uLnTx/>
                <a:uFillTx/>
                <a:latin typeface="SF UI Text Semibold"/>
                <a:sym typeface="SF UI Text Semibold"/>
              </a:rPr>
              <a:pPr marL="0" marR="0" lvl="0" indent="0" algn="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2500" b="1" i="0" u="none" strike="noStrike" kern="0" cap="none" spc="0" normalizeH="0" baseline="0" noProof="0" dirty="0">
              <a:ln>
                <a:noFill/>
              </a:ln>
              <a:solidFill>
                <a:srgbClr val="D6D5D5"/>
              </a:solidFill>
              <a:effectLst/>
              <a:uLnTx/>
              <a:uFillTx/>
              <a:latin typeface="SF UI Text Semibold"/>
              <a:sym typeface="SF UI Text Semibold"/>
            </a:endParaRPr>
          </a:p>
        </p:txBody>
      </p:sp>
      <p:pic>
        <p:nvPicPr>
          <p:cNvPr id="5" name="Picture 2" descr="C:\Users\Chernicyna-NA\Desktop\САЙТ ЦЕНТР\лого больш.png">
            <a:extLst>
              <a:ext uri="{FF2B5EF4-FFF2-40B4-BE49-F238E27FC236}">
                <a16:creationId xmlns:a16="http://schemas.microsoft.com/office/drawing/2014/main" id="{A1F60316-1E44-48C6-BF3B-6AC0D9138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91435" y="286004"/>
            <a:ext cx="2256490" cy="1886501"/>
          </a:xfrm>
          <a:prstGeom prst="rect">
            <a:avLst/>
          </a:prstGeom>
          <a:noFill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8ABD4-CED5-A22F-1CD9-D27D3BE3F977}"/>
              </a:ext>
            </a:extLst>
          </p:cNvPr>
          <p:cNvSpPr txBox="1"/>
          <p:nvPr/>
        </p:nvSpPr>
        <p:spPr>
          <a:xfrm>
            <a:off x="5867400" y="847439"/>
            <a:ext cx="1219200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385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Bahnschrift SemiBold SemiConden" panose="020B0502040204020203" pitchFamily="34" charset="0"/>
                <a:cs typeface="Arial"/>
                <a:sym typeface="Helvetica Neue"/>
              </a:rPr>
              <a:t>Проект «Образовательный лифт: ШНОР - 2023»</a:t>
            </a:r>
            <a:br>
              <a:rPr kumimoji="0" lang="ru-RU" sz="3200" b="1" i="0" u="none" strike="noStrike" kern="0" cap="none" spc="385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Bahnschrift SemiBold SemiConden" panose="020B0502040204020203" pitchFamily="34" charset="0"/>
                <a:cs typeface="Arial"/>
                <a:sym typeface="Helvetica Neue"/>
              </a:rPr>
            </a:br>
            <a:endParaRPr kumimoji="0" lang="ru-RU" sz="3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ECD5A0-EB4C-9882-A7DF-7F7B945299C3}"/>
              </a:ext>
            </a:extLst>
          </p:cNvPr>
          <p:cNvSpPr txBox="1"/>
          <p:nvPr/>
        </p:nvSpPr>
        <p:spPr>
          <a:xfrm>
            <a:off x="6286500" y="2952750"/>
            <a:ext cx="109537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spc="-160" dirty="0">
                <a:solidFill>
                  <a:srgbClr val="202020"/>
                </a:solidFill>
                <a:latin typeface="Bahnschrift SemiBold" panose="020B0502040204020203" pitchFamily="34" charset="0"/>
              </a:rPr>
              <a:t>Задания проекта.</a:t>
            </a:r>
            <a:endParaRPr lang="ru-RU" sz="6000" dirty="0">
              <a:latin typeface="Bahnschrift SemiBold" panose="020B0502040204020203" pitchFamily="34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8C71ADE5-2641-4B2D-2AA0-C9609F060137}"/>
              </a:ext>
            </a:extLst>
          </p:cNvPr>
          <p:cNvCxnSpPr/>
          <p:nvPr/>
        </p:nvCxnSpPr>
        <p:spPr>
          <a:xfrm>
            <a:off x="6681216" y="6858000"/>
            <a:ext cx="0" cy="474345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8BA75083-83A3-BA8F-0BE0-3B3EE7C65F33}"/>
              </a:ext>
            </a:extLst>
          </p:cNvPr>
          <p:cNvCxnSpPr/>
          <p:nvPr/>
        </p:nvCxnSpPr>
        <p:spPr>
          <a:xfrm>
            <a:off x="12422124" y="6858000"/>
            <a:ext cx="0" cy="474345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630F878-2BAF-3E96-AF3C-6FEF339296AA}"/>
              </a:ext>
            </a:extLst>
          </p:cNvPr>
          <p:cNvCxnSpPr/>
          <p:nvPr/>
        </p:nvCxnSpPr>
        <p:spPr>
          <a:xfrm>
            <a:off x="18642330" y="6858000"/>
            <a:ext cx="0" cy="4743450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ject 4">
            <a:extLst>
              <a:ext uri="{FF2B5EF4-FFF2-40B4-BE49-F238E27FC236}">
                <a16:creationId xmlns:a16="http://schemas.microsoft.com/office/drawing/2014/main" id="{4D114D18-1AE5-4C43-E63D-BFF146E0EAEC}"/>
              </a:ext>
            </a:extLst>
          </p:cNvPr>
          <p:cNvSpPr/>
          <p:nvPr/>
        </p:nvSpPr>
        <p:spPr>
          <a:xfrm>
            <a:off x="15039467" y="5478208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4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4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rgbClr val="DB3C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D6ED26EE-C3D9-668B-6677-60A69011B234}"/>
              </a:ext>
            </a:extLst>
          </p:cNvPr>
          <p:cNvSpPr/>
          <p:nvPr/>
        </p:nvSpPr>
        <p:spPr>
          <a:xfrm>
            <a:off x="2821421" y="5478207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4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4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rgbClr val="DB3C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5">
            <a:extLst>
              <a:ext uri="{FF2B5EF4-FFF2-40B4-BE49-F238E27FC236}">
                <a16:creationId xmlns:a16="http://schemas.microsoft.com/office/drawing/2014/main" id="{D8A46361-189E-FA1D-72EB-38FC3CF2242B}"/>
              </a:ext>
            </a:extLst>
          </p:cNvPr>
          <p:cNvSpPr/>
          <p:nvPr/>
        </p:nvSpPr>
        <p:spPr>
          <a:xfrm>
            <a:off x="8763826" y="5478206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5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5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5">
            <a:extLst>
              <a:ext uri="{FF2B5EF4-FFF2-40B4-BE49-F238E27FC236}">
                <a16:creationId xmlns:a16="http://schemas.microsoft.com/office/drawing/2014/main" id="{49D90921-A02C-CE49-101E-27C3F3C4AB38}"/>
              </a:ext>
            </a:extLst>
          </p:cNvPr>
          <p:cNvSpPr/>
          <p:nvPr/>
        </p:nvSpPr>
        <p:spPr>
          <a:xfrm>
            <a:off x="20981871" y="5478205"/>
            <a:ext cx="1161415" cy="1162685"/>
          </a:xfrm>
          <a:custGeom>
            <a:avLst/>
            <a:gdLst/>
            <a:ahLst/>
            <a:cxnLst/>
            <a:rect l="l" t="t" r="r" b="b"/>
            <a:pathLst>
              <a:path w="1161415" h="1162685">
                <a:moveTo>
                  <a:pt x="580615" y="1162094"/>
                </a:moveTo>
                <a:lnTo>
                  <a:pt x="533128" y="1160162"/>
                </a:lnTo>
                <a:lnTo>
                  <a:pt x="486674" y="1154467"/>
                </a:lnTo>
                <a:lnTo>
                  <a:pt x="441405" y="1145161"/>
                </a:lnTo>
                <a:lnTo>
                  <a:pt x="397472" y="1132393"/>
                </a:lnTo>
                <a:lnTo>
                  <a:pt x="355027" y="1116315"/>
                </a:lnTo>
                <a:lnTo>
                  <a:pt x="314221" y="1097078"/>
                </a:lnTo>
                <a:lnTo>
                  <a:pt x="275207" y="1074833"/>
                </a:lnTo>
                <a:lnTo>
                  <a:pt x="238135" y="1049731"/>
                </a:lnTo>
                <a:lnTo>
                  <a:pt x="203157" y="1021923"/>
                </a:lnTo>
                <a:lnTo>
                  <a:pt x="170426" y="991560"/>
                </a:lnTo>
                <a:lnTo>
                  <a:pt x="140092" y="958793"/>
                </a:lnTo>
                <a:lnTo>
                  <a:pt x="112307" y="923772"/>
                </a:lnTo>
                <a:lnTo>
                  <a:pt x="87223" y="886650"/>
                </a:lnTo>
                <a:lnTo>
                  <a:pt x="64992" y="847576"/>
                </a:lnTo>
                <a:lnTo>
                  <a:pt x="45765" y="806702"/>
                </a:lnTo>
                <a:lnTo>
                  <a:pt x="29694" y="764179"/>
                </a:lnTo>
                <a:lnTo>
                  <a:pt x="16930" y="720158"/>
                </a:lnTo>
                <a:lnTo>
                  <a:pt x="7625" y="674789"/>
                </a:lnTo>
                <a:lnTo>
                  <a:pt x="1931" y="628225"/>
                </a:lnTo>
                <a:lnTo>
                  <a:pt x="0" y="580615"/>
                </a:lnTo>
                <a:lnTo>
                  <a:pt x="1931" y="533128"/>
                </a:lnTo>
                <a:lnTo>
                  <a:pt x="7625" y="486674"/>
                </a:lnTo>
                <a:lnTo>
                  <a:pt x="16930" y="441405"/>
                </a:lnTo>
                <a:lnTo>
                  <a:pt x="29694" y="397472"/>
                </a:lnTo>
                <a:lnTo>
                  <a:pt x="45765" y="355027"/>
                </a:lnTo>
                <a:lnTo>
                  <a:pt x="64992" y="314221"/>
                </a:lnTo>
                <a:lnTo>
                  <a:pt x="87223" y="275207"/>
                </a:lnTo>
                <a:lnTo>
                  <a:pt x="112307" y="238135"/>
                </a:lnTo>
                <a:lnTo>
                  <a:pt x="140092" y="203157"/>
                </a:lnTo>
                <a:lnTo>
                  <a:pt x="170426" y="170426"/>
                </a:lnTo>
                <a:lnTo>
                  <a:pt x="203157" y="140092"/>
                </a:lnTo>
                <a:lnTo>
                  <a:pt x="238135" y="112307"/>
                </a:lnTo>
                <a:lnTo>
                  <a:pt x="275207" y="87223"/>
                </a:lnTo>
                <a:lnTo>
                  <a:pt x="314221" y="64992"/>
                </a:lnTo>
                <a:lnTo>
                  <a:pt x="355027" y="45765"/>
                </a:lnTo>
                <a:lnTo>
                  <a:pt x="397472" y="29694"/>
                </a:lnTo>
                <a:lnTo>
                  <a:pt x="441405" y="16930"/>
                </a:lnTo>
                <a:lnTo>
                  <a:pt x="486674" y="7625"/>
                </a:lnTo>
                <a:lnTo>
                  <a:pt x="533128" y="1931"/>
                </a:lnTo>
                <a:lnTo>
                  <a:pt x="580615" y="0"/>
                </a:lnTo>
                <a:lnTo>
                  <a:pt x="628218" y="1931"/>
                </a:lnTo>
                <a:lnTo>
                  <a:pt x="674765" y="7625"/>
                </a:lnTo>
                <a:lnTo>
                  <a:pt x="720105" y="16930"/>
                </a:lnTo>
                <a:lnTo>
                  <a:pt x="764089" y="29694"/>
                </a:lnTo>
                <a:lnTo>
                  <a:pt x="806567" y="45765"/>
                </a:lnTo>
                <a:lnTo>
                  <a:pt x="847389" y="64992"/>
                </a:lnTo>
                <a:lnTo>
                  <a:pt x="886406" y="87223"/>
                </a:lnTo>
                <a:lnTo>
                  <a:pt x="923468" y="112307"/>
                </a:lnTo>
                <a:lnTo>
                  <a:pt x="958425" y="140092"/>
                </a:lnTo>
                <a:lnTo>
                  <a:pt x="991128" y="170426"/>
                </a:lnTo>
                <a:lnTo>
                  <a:pt x="1021426" y="203157"/>
                </a:lnTo>
                <a:lnTo>
                  <a:pt x="1049171" y="238135"/>
                </a:lnTo>
                <a:lnTo>
                  <a:pt x="1074213" y="275207"/>
                </a:lnTo>
                <a:lnTo>
                  <a:pt x="1096401" y="314221"/>
                </a:lnTo>
                <a:lnTo>
                  <a:pt x="1098969" y="319684"/>
                </a:lnTo>
                <a:lnTo>
                  <a:pt x="580615" y="319684"/>
                </a:lnTo>
                <a:lnTo>
                  <a:pt x="533892" y="323910"/>
                </a:lnTo>
                <a:lnTo>
                  <a:pt x="489843" y="336087"/>
                </a:lnTo>
                <a:lnTo>
                  <a:pt x="449221" y="355460"/>
                </a:lnTo>
                <a:lnTo>
                  <a:pt x="412781" y="381276"/>
                </a:lnTo>
                <a:lnTo>
                  <a:pt x="381276" y="412781"/>
                </a:lnTo>
                <a:lnTo>
                  <a:pt x="355460" y="449221"/>
                </a:lnTo>
                <a:lnTo>
                  <a:pt x="336087" y="489843"/>
                </a:lnTo>
                <a:lnTo>
                  <a:pt x="323910" y="533892"/>
                </a:lnTo>
                <a:lnTo>
                  <a:pt x="319684" y="580615"/>
                </a:lnTo>
                <a:lnTo>
                  <a:pt x="323910" y="627338"/>
                </a:lnTo>
                <a:lnTo>
                  <a:pt x="336087" y="671387"/>
                </a:lnTo>
                <a:lnTo>
                  <a:pt x="355460" y="712008"/>
                </a:lnTo>
                <a:lnTo>
                  <a:pt x="381276" y="748449"/>
                </a:lnTo>
                <a:lnTo>
                  <a:pt x="412781" y="779954"/>
                </a:lnTo>
                <a:lnTo>
                  <a:pt x="449221" y="805770"/>
                </a:lnTo>
                <a:lnTo>
                  <a:pt x="489843" y="825143"/>
                </a:lnTo>
                <a:lnTo>
                  <a:pt x="533892" y="837320"/>
                </a:lnTo>
                <a:lnTo>
                  <a:pt x="580615" y="841546"/>
                </a:lnTo>
                <a:lnTo>
                  <a:pt x="1099610" y="841546"/>
                </a:lnTo>
                <a:lnTo>
                  <a:pt x="1096782" y="847576"/>
                </a:lnTo>
                <a:lnTo>
                  <a:pt x="1074596" y="886650"/>
                </a:lnTo>
                <a:lnTo>
                  <a:pt x="1049545" y="923772"/>
                </a:lnTo>
                <a:lnTo>
                  <a:pt x="1021779" y="958793"/>
                </a:lnTo>
                <a:lnTo>
                  <a:pt x="991452" y="991560"/>
                </a:lnTo>
                <a:lnTo>
                  <a:pt x="958714" y="1021923"/>
                </a:lnTo>
                <a:lnTo>
                  <a:pt x="923717" y="1049731"/>
                </a:lnTo>
                <a:lnTo>
                  <a:pt x="886613" y="1074833"/>
                </a:lnTo>
                <a:lnTo>
                  <a:pt x="847553" y="1097078"/>
                </a:lnTo>
                <a:lnTo>
                  <a:pt x="806689" y="1116315"/>
                </a:lnTo>
                <a:lnTo>
                  <a:pt x="764172" y="1132393"/>
                </a:lnTo>
                <a:lnTo>
                  <a:pt x="720155" y="1145161"/>
                </a:lnTo>
                <a:lnTo>
                  <a:pt x="674788" y="1154467"/>
                </a:lnTo>
                <a:lnTo>
                  <a:pt x="628225" y="1160162"/>
                </a:lnTo>
                <a:lnTo>
                  <a:pt x="580615" y="1162094"/>
                </a:lnTo>
                <a:close/>
              </a:path>
              <a:path w="1161415" h="1162685">
                <a:moveTo>
                  <a:pt x="1099610" y="841546"/>
                </a:moveTo>
                <a:lnTo>
                  <a:pt x="580615" y="841546"/>
                </a:lnTo>
                <a:lnTo>
                  <a:pt x="627338" y="837320"/>
                </a:lnTo>
                <a:lnTo>
                  <a:pt x="671387" y="825143"/>
                </a:lnTo>
                <a:lnTo>
                  <a:pt x="712008" y="805770"/>
                </a:lnTo>
                <a:lnTo>
                  <a:pt x="748449" y="779954"/>
                </a:lnTo>
                <a:lnTo>
                  <a:pt x="779954" y="748449"/>
                </a:lnTo>
                <a:lnTo>
                  <a:pt x="805770" y="712008"/>
                </a:lnTo>
                <a:lnTo>
                  <a:pt x="825143" y="671387"/>
                </a:lnTo>
                <a:lnTo>
                  <a:pt x="837320" y="627338"/>
                </a:lnTo>
                <a:lnTo>
                  <a:pt x="841546" y="580615"/>
                </a:lnTo>
                <a:lnTo>
                  <a:pt x="837348" y="533892"/>
                </a:lnTo>
                <a:lnTo>
                  <a:pt x="825242" y="489843"/>
                </a:lnTo>
                <a:lnTo>
                  <a:pt x="805962" y="449221"/>
                </a:lnTo>
                <a:lnTo>
                  <a:pt x="780238" y="412781"/>
                </a:lnTo>
                <a:lnTo>
                  <a:pt x="748804" y="381276"/>
                </a:lnTo>
                <a:lnTo>
                  <a:pt x="712392" y="355460"/>
                </a:lnTo>
                <a:lnTo>
                  <a:pt x="671735" y="336087"/>
                </a:lnTo>
                <a:lnTo>
                  <a:pt x="627565" y="323910"/>
                </a:lnTo>
                <a:lnTo>
                  <a:pt x="580615" y="319684"/>
                </a:lnTo>
                <a:lnTo>
                  <a:pt x="1098969" y="319684"/>
                </a:lnTo>
                <a:lnTo>
                  <a:pt x="1115586" y="355027"/>
                </a:lnTo>
                <a:lnTo>
                  <a:pt x="1131619" y="397472"/>
                </a:lnTo>
                <a:lnTo>
                  <a:pt x="1144349" y="441405"/>
                </a:lnTo>
                <a:lnTo>
                  <a:pt x="1153628" y="486674"/>
                </a:lnTo>
                <a:lnTo>
                  <a:pt x="1159304" y="533128"/>
                </a:lnTo>
                <a:lnTo>
                  <a:pt x="1161230" y="580615"/>
                </a:lnTo>
                <a:lnTo>
                  <a:pt x="1159421" y="628225"/>
                </a:lnTo>
                <a:lnTo>
                  <a:pt x="1153838" y="674789"/>
                </a:lnTo>
                <a:lnTo>
                  <a:pt x="1144630" y="720158"/>
                </a:lnTo>
                <a:lnTo>
                  <a:pt x="1131950" y="764179"/>
                </a:lnTo>
                <a:lnTo>
                  <a:pt x="1115950" y="806702"/>
                </a:lnTo>
                <a:lnTo>
                  <a:pt x="1099610" y="841546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42C29B6-C76F-4FE2-46E1-8EFF9E88925B}"/>
              </a:ext>
            </a:extLst>
          </p:cNvPr>
          <p:cNvSpPr txBox="1"/>
          <p:nvPr/>
        </p:nvSpPr>
        <p:spPr>
          <a:xfrm>
            <a:off x="1237286" y="7075109"/>
            <a:ext cx="4329683" cy="3696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lnSpc>
                <a:spcPct val="113700"/>
              </a:lnSpc>
              <a:spcBef>
                <a:spcPts val="2165"/>
              </a:spcBef>
            </a:pPr>
            <a:r>
              <a:rPr lang="ru-RU" sz="3200" spc="9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1. </a:t>
            </a:r>
          </a:p>
          <a:p>
            <a:pPr marL="12700" marR="5080" algn="ctr">
              <a:lnSpc>
                <a:spcPct val="113700"/>
              </a:lnSpc>
              <a:spcBef>
                <a:spcPts val="2165"/>
              </a:spcBef>
            </a:pPr>
            <a:r>
              <a:rPr lang="ru-RU" sz="3200" spc="9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Проба пера: создаём задания на универсальные познавательные действия.</a:t>
            </a:r>
            <a:endParaRPr lang="ru-RU" sz="3200" dirty="0">
              <a:latin typeface="Trebuchet MS" panose="020B0603020202020204" pitchFamily="34" charset="0"/>
              <a:cs typeface="Microsoft Sans Serif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8917B82-352A-52BA-2FAE-236075F8E5F9}"/>
              </a:ext>
            </a:extLst>
          </p:cNvPr>
          <p:cNvSpPr txBox="1"/>
          <p:nvPr/>
        </p:nvSpPr>
        <p:spPr>
          <a:xfrm>
            <a:off x="7501291" y="7075109"/>
            <a:ext cx="3830765" cy="31927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lnSpc>
                <a:spcPct val="117100"/>
              </a:lnSpc>
              <a:spcBef>
                <a:spcPts val="2110"/>
              </a:spcBef>
            </a:pPr>
            <a:r>
              <a:rPr lang="ru-RU" sz="3200" spc="-145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2. </a:t>
            </a:r>
          </a:p>
          <a:p>
            <a:pPr marL="12700" marR="5080" algn="ctr">
              <a:lnSpc>
                <a:spcPct val="117100"/>
              </a:lnSpc>
              <a:spcBef>
                <a:spcPts val="2110"/>
              </a:spcBef>
            </a:pPr>
            <a:r>
              <a:rPr lang="ru-RU" sz="3200" spc="-145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Мы  в теме: </a:t>
            </a:r>
            <a:r>
              <a:rPr lang="ru-RU" sz="3200" spc="9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создаём задания для группового проекта</a:t>
            </a:r>
            <a:endParaRPr lang="ru-RU" sz="3200" dirty="0">
              <a:latin typeface="Trebuchet MS" panose="020B0603020202020204" pitchFamily="34" charset="0"/>
              <a:cs typeface="Microsoft Sans Serif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F7E1F0-CD1B-A4E8-C8A6-73C3441F765E}"/>
              </a:ext>
            </a:extLst>
          </p:cNvPr>
          <p:cNvSpPr txBox="1"/>
          <p:nvPr/>
        </p:nvSpPr>
        <p:spPr>
          <a:xfrm>
            <a:off x="13576278" y="7072760"/>
            <a:ext cx="3911899" cy="3781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lnSpc>
                <a:spcPct val="116799"/>
              </a:lnSpc>
              <a:spcBef>
                <a:spcPts val="2150"/>
              </a:spcBef>
            </a:pPr>
            <a:r>
              <a:rPr lang="ru-RU" sz="3200" spc="12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3. </a:t>
            </a:r>
          </a:p>
          <a:p>
            <a:pPr marL="12700" marR="5080" algn="ctr">
              <a:lnSpc>
                <a:spcPct val="116799"/>
              </a:lnSpc>
              <a:spcBef>
                <a:spcPts val="2150"/>
              </a:spcBef>
            </a:pPr>
            <a:r>
              <a:rPr lang="ru-RU" sz="3200" spc="120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Групповой проект: мониторинг, игра, турнир и т.д.</a:t>
            </a:r>
            <a:endParaRPr lang="ru-RU" sz="3200" dirty="0">
              <a:latin typeface="Trebuchet MS" panose="020B0603020202020204" pitchFamily="34" charset="0"/>
              <a:cs typeface="Microsoft Sans Serif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33D50FC-0812-5486-438E-B914D2947F50}"/>
              </a:ext>
            </a:extLst>
          </p:cNvPr>
          <p:cNvSpPr txBox="1"/>
          <p:nvPr/>
        </p:nvSpPr>
        <p:spPr>
          <a:xfrm>
            <a:off x="19796484" y="7072760"/>
            <a:ext cx="3830763" cy="4311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065" marR="5080" algn="ctr">
              <a:lnSpc>
                <a:spcPct val="115500"/>
              </a:lnSpc>
              <a:spcBef>
                <a:spcPts val="2055"/>
              </a:spcBef>
            </a:pPr>
            <a:r>
              <a:rPr lang="ru-RU" sz="3200" spc="-25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4. </a:t>
            </a:r>
          </a:p>
          <a:p>
            <a:pPr marL="12065" marR="5080" algn="ctr">
              <a:lnSpc>
                <a:spcPct val="115500"/>
              </a:lnSpc>
              <a:spcBef>
                <a:spcPts val="2055"/>
              </a:spcBef>
            </a:pPr>
            <a:r>
              <a:rPr lang="ru-RU" sz="3200" spc="-25" dirty="0">
                <a:solidFill>
                  <a:srgbClr val="202020"/>
                </a:solidFill>
                <a:latin typeface="Trebuchet MS" panose="020B0603020202020204" pitchFamily="34" charset="0"/>
                <a:cs typeface="Microsoft Sans Serif"/>
              </a:rPr>
              <a:t>Апробация созданного контента: проведение метапредметного события. </a:t>
            </a:r>
            <a:endParaRPr lang="ru-RU" sz="3200" dirty="0">
              <a:latin typeface="Trebuchet MS" panose="020B0603020202020204" pitchFamily="34" charset="0"/>
              <a:cs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130749009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9607E6-9FA9-4E4C-91B3-6A12729A2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6097" y="212166"/>
            <a:ext cx="20285971" cy="2410797"/>
          </a:xfrm>
        </p:spPr>
        <p:txBody>
          <a:bodyPr>
            <a:noAutofit/>
          </a:bodyPr>
          <a:lstStyle/>
          <a:p>
            <a:br>
              <a:rPr lang="ru-RU" altLang="ru-RU" sz="2800" b="1" cap="none" dirty="0">
                <a:solidFill>
                  <a:schemeClr val="accent1">
                    <a:lumMod val="75000"/>
                  </a:schemeClr>
                </a:solidFill>
                <a:ea typeface="Helvetica Neue"/>
                <a:cs typeface="Helvetica Neue"/>
              </a:rPr>
            </a:br>
            <a:endParaRPr lang="ru-RU" sz="2800" b="1" cap="none" dirty="0">
              <a:solidFill>
                <a:schemeClr val="accent1">
                  <a:lumMod val="75000"/>
                </a:schemeClr>
              </a:solidFill>
              <a:ea typeface="Helvetica Neue"/>
              <a:cs typeface="Helvetica Neue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9FD248B-3894-4552-B34A-E461562B865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23431500" y="13093155"/>
            <a:ext cx="766870" cy="482601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8</a:t>
            </a:fld>
            <a:endParaRPr lang="ru-RU" dirty="0"/>
          </a:p>
        </p:txBody>
      </p:sp>
      <p:pic>
        <p:nvPicPr>
          <p:cNvPr id="5" name="Picture 2" descr="C:\Users\Chernicyna-NA\Desktop\САЙТ ЦЕНТР\лого больш.png">
            <a:extLst>
              <a:ext uri="{FF2B5EF4-FFF2-40B4-BE49-F238E27FC236}">
                <a16:creationId xmlns:a16="http://schemas.microsoft.com/office/drawing/2014/main" id="{A1F60316-1E44-48C6-BF3B-6AC0D9138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91435" y="286004"/>
            <a:ext cx="2256490" cy="1886501"/>
          </a:xfrm>
          <a:prstGeom prst="rect">
            <a:avLst/>
          </a:prstGeom>
          <a:noFill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8ABD4-CED5-A22F-1CD9-D27D3BE3F977}"/>
              </a:ext>
            </a:extLst>
          </p:cNvPr>
          <p:cNvSpPr txBox="1"/>
          <p:nvPr/>
        </p:nvSpPr>
        <p:spPr>
          <a:xfrm>
            <a:off x="5867400" y="847439"/>
            <a:ext cx="1219200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  <a:t>Проект «Образовательный лифт: ШНОР - 2023»</a:t>
            </a:r>
            <a:br>
              <a:rPr lang="ru-RU" sz="32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</a:b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E7F191-1226-E5E8-E480-1352DA6F220F}"/>
              </a:ext>
            </a:extLst>
          </p:cNvPr>
          <p:cNvSpPr txBox="1"/>
          <p:nvPr/>
        </p:nvSpPr>
        <p:spPr>
          <a:xfrm>
            <a:off x="4922520" y="3258236"/>
            <a:ext cx="14538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spc="385" dirty="0">
                <a:solidFill>
                  <a:srgbClr val="202020"/>
                </a:solidFill>
                <a:latin typeface="Bahnschrift SemiBold SemiConden" panose="020B0502040204020203" pitchFamily="34" charset="0"/>
                <a:cs typeface="Arial"/>
              </a:rPr>
              <a:t>Работа в творческой группе школы. </a:t>
            </a:r>
            <a:endParaRPr lang="ru-RU" sz="6000" dirty="0">
              <a:latin typeface="Bahnschrift SemiBold" panose="020B0502040204020203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1918D3D-7D55-A0E7-267F-869B8BC73E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9926" y="5183492"/>
            <a:ext cx="21433289" cy="717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30209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75F2749-6A59-48F1-825C-835AC5F77BD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01700" y="10523621"/>
            <a:ext cx="22580600" cy="25542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88317" y="4655360"/>
            <a:ext cx="2189398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spc="-275" dirty="0">
                <a:solidFill>
                  <a:srgbClr val="202020"/>
                </a:solidFill>
                <a:latin typeface="Trebuchet MS" panose="020B0603020202020204" pitchFamily="34" charset="0"/>
              </a:rPr>
              <a:t>По всем возникающим вопросам:</a:t>
            </a:r>
            <a:br>
              <a:rPr lang="ru-RU" sz="5400" spc="-275" dirty="0">
                <a:solidFill>
                  <a:srgbClr val="202020"/>
                </a:solidFill>
                <a:latin typeface="Trebuchet MS" panose="020B0603020202020204" pitchFamily="34" charset="0"/>
              </a:rPr>
            </a:br>
            <a:r>
              <a:rPr lang="ru-RU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Яковлева Надежда Геннадьевна,</a:t>
            </a:r>
          </a:p>
          <a:p>
            <a:r>
              <a:rPr lang="ru-RU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старший преподаватель кафедры общего образования ЦНППМПР,</a:t>
            </a:r>
          </a:p>
          <a:p>
            <a:r>
              <a:rPr lang="en-US" sz="3600" dirty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e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-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mail </a:t>
            </a:r>
            <a:r>
              <a:rPr lang="ru-RU" sz="3600" u="sng" dirty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jang-cub@iro.perm.ru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, </a:t>
            </a:r>
            <a:br>
              <a:rPr lang="ru-RU" sz="3600" dirty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</a:br>
            <a:r>
              <a:rPr lang="ru-RU" sz="3600" dirty="0">
                <a:solidFill>
                  <a:schemeClr val="tx2">
                    <a:lumMod val="75000"/>
                  </a:schemeClr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сот. тел. +79097310180</a:t>
            </a:r>
            <a:endParaRPr lang="ru-RU" sz="3600" b="0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36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1026" name="Picture 2" descr="C:\Users\Chernicyna-NA\Desktop\САЙТ ЦЕНТР\лого больш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53705" y="629709"/>
            <a:ext cx="2256490" cy="1886501"/>
          </a:xfrm>
          <a:prstGeom prst="rect">
            <a:avLst/>
          </a:prstGeom>
          <a:noFill/>
        </p:spPr>
      </p:pic>
      <p:pic>
        <p:nvPicPr>
          <p:cNvPr id="7" name="Picture 2" descr="C:\Users\Chernicyna-NA\Desktop\САЙТ ЦЕНТР\подвал\logo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73805" y="629709"/>
            <a:ext cx="2439170" cy="162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813916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Bebas Neue Regular"/>
        <a:ea typeface="Bebas Neue Regular"/>
        <a:cs typeface="Bebas Neue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31814</TotalTime>
  <Words>364</Words>
  <Application>Microsoft Office PowerPoint</Application>
  <PresentationFormat>Произвольный</PresentationFormat>
  <Paragraphs>69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9" baseType="lpstr">
      <vt:lpstr>Arial</vt:lpstr>
      <vt:lpstr>Bahnschrift SemiBold</vt:lpstr>
      <vt:lpstr>Bahnschrift SemiBold SemiConden</vt:lpstr>
      <vt:lpstr>Calibri</vt:lpstr>
      <vt:lpstr>Calibri Light</vt:lpstr>
      <vt:lpstr>Circe Bold</vt:lpstr>
      <vt:lpstr>Helvetica Neue</vt:lpstr>
      <vt:lpstr>SF UI Text Semibold</vt:lpstr>
      <vt:lpstr>Trebuchet MS</vt:lpstr>
      <vt:lpstr>Тема Office</vt:lpstr>
      <vt:lpstr>Презентация PowerPoint</vt:lpstr>
      <vt:lpstr> </vt:lpstr>
      <vt:lpstr> </vt:lpstr>
      <vt:lpstr> </vt:lpstr>
      <vt:lpstr> </vt:lpstr>
      <vt:lpstr> </vt:lpstr>
      <vt:lpstr> </vt:lpstr>
      <vt:lpstr>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РЕАЛИЗАЦИИ НАЦИОНАЛЬНЫХ ПРОЕКТОВ В ПЕРМСКОМ КРАЕ В 2019 г.</dc:title>
  <dc:creator>Щербинина Ирина Михайловна</dc:creator>
  <cp:lastModifiedBy>Надежда</cp:lastModifiedBy>
  <cp:revision>1957</cp:revision>
  <cp:lastPrinted>2022-05-11T13:25:39Z</cp:lastPrinted>
  <dcterms:modified xsi:type="dcterms:W3CDTF">2023-04-24T07:52:15Z</dcterms:modified>
</cp:coreProperties>
</file>