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51" r:id="rId1"/>
  </p:sldMasterIdLst>
  <p:notesMasterIdLst>
    <p:notesMasterId r:id="rId17"/>
  </p:notesMasterIdLst>
  <p:sldIdLst>
    <p:sldId id="886" r:id="rId2"/>
    <p:sldId id="878" r:id="rId3"/>
    <p:sldId id="879" r:id="rId4"/>
    <p:sldId id="880" r:id="rId5"/>
    <p:sldId id="881" r:id="rId6"/>
    <p:sldId id="882" r:id="rId7"/>
    <p:sldId id="883" r:id="rId8"/>
    <p:sldId id="884" r:id="rId9"/>
    <p:sldId id="885" r:id="rId10"/>
    <p:sldId id="869" r:id="rId11"/>
    <p:sldId id="872" r:id="rId12"/>
    <p:sldId id="873" r:id="rId13"/>
    <p:sldId id="874" r:id="rId14"/>
    <p:sldId id="875" r:id="rId15"/>
    <p:sldId id="870" r:id="rId16"/>
  </p:sldIdLst>
  <p:sldSz cx="24384000" cy="13716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икита Силин" initials="НС" lastIdx="1" clrIdx="0"/>
  <p:cmAuthor id="2" name="Силин Никита Андреевич" initials="СНА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00"/>
    <a:srgbClr val="009900"/>
    <a:srgbClr val="FFFFF3"/>
    <a:srgbClr val="EBF6FF"/>
    <a:srgbClr val="33CC33"/>
    <a:srgbClr val="FFFFDD"/>
    <a:srgbClr val="66CCFF"/>
    <a:srgbClr val="FF9900"/>
    <a:srgbClr val="EFFAFF"/>
    <a:srgbClr val="DDF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3A424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Times New Roman"/>
          <a:ea typeface="Times New Roman"/>
          <a:cs typeface="Times New Roman"/>
        </a:font>
        <a:srgbClr val="3A424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3A424A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Times New Roman"/>
          <a:ea typeface="Times New Roman"/>
          <a:cs typeface="Times New Roman"/>
        </a:font>
        <a:srgbClr val="3A424A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3A424A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3A424A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3A424A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23" autoAdjust="0"/>
    <p:restoredTop sz="88378" autoAdjust="0"/>
  </p:normalViewPr>
  <p:slideViewPr>
    <p:cSldViewPr snapToGrid="0">
      <p:cViewPr varScale="1">
        <p:scale>
          <a:sx n="37" d="100"/>
          <a:sy n="37" d="100"/>
        </p:scale>
        <p:origin x="-883" y="-91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13FE46-7E1B-4B6F-9CB3-19A7C634CD9E}" type="doc">
      <dgm:prSet loTypeId="urn:microsoft.com/office/officeart/2005/8/layout/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B2D3F0D-1C98-4849-B485-9E5B25A0EAB9}">
      <dgm:prSet phldrT="[Текст]" custT="1"/>
      <dgm:spPr/>
      <dgm:t>
        <a:bodyPr/>
        <a:lstStyle/>
        <a:p>
          <a:r>
            <a:rPr lang="ru-RU" sz="3600" b="1" dirty="0" smtClean="0">
              <a:effectLst/>
              <a:latin typeface="Century Gothic" panose="020B0502020202020204" pitchFamily="34" charset="0"/>
            </a:rPr>
            <a:t>Федеральное формирование начального списка рисковых школ субъекта РФ</a:t>
          </a:r>
        </a:p>
      </dgm:t>
    </dgm:pt>
    <dgm:pt modelId="{F97081C5-866A-4F1B-AB7B-2C89B7B8208B}" type="parTrans" cxnId="{562D6F5C-0939-4FA0-AEA6-7AE43243965B}">
      <dgm:prSet/>
      <dgm:spPr/>
      <dgm:t>
        <a:bodyPr/>
        <a:lstStyle/>
        <a:p>
          <a:endParaRPr lang="ru-RU" sz="3600" b="1">
            <a:effectLst/>
            <a:latin typeface="Century Gothic" panose="020B0502020202020204" pitchFamily="34" charset="0"/>
          </a:endParaRPr>
        </a:p>
      </dgm:t>
    </dgm:pt>
    <dgm:pt modelId="{4E412DC8-745F-4BA5-86B4-4989839F9B71}" type="sibTrans" cxnId="{562D6F5C-0939-4FA0-AEA6-7AE43243965B}">
      <dgm:prSet/>
      <dgm:spPr/>
      <dgm:t>
        <a:bodyPr/>
        <a:lstStyle/>
        <a:p>
          <a:endParaRPr lang="ru-RU" sz="3600" b="1">
            <a:effectLst/>
            <a:latin typeface="Century Gothic" panose="020B0502020202020204" pitchFamily="34" charset="0"/>
          </a:endParaRPr>
        </a:p>
      </dgm:t>
    </dgm:pt>
    <dgm:pt modelId="{20A5B336-3350-453B-BD4C-09F4A2147159}">
      <dgm:prSet phldrT="[Текст]" custT="1"/>
      <dgm:spPr/>
      <dgm:t>
        <a:bodyPr/>
        <a:lstStyle/>
        <a:p>
          <a:r>
            <a:rPr lang="ru-RU" sz="3600" b="1" dirty="0" smtClean="0">
              <a:effectLst/>
              <a:latin typeface="Century Gothic" panose="020B0502020202020204" pitchFamily="34" charset="0"/>
            </a:rPr>
            <a:t>Комплексный анализ данных, группировка школ по сходным показателям</a:t>
          </a:r>
          <a:endParaRPr lang="ru-RU" sz="3600" b="1" dirty="0">
            <a:effectLst/>
            <a:latin typeface="Century Gothic" panose="020B0502020202020204" pitchFamily="34" charset="0"/>
          </a:endParaRPr>
        </a:p>
      </dgm:t>
    </dgm:pt>
    <dgm:pt modelId="{8D08BAC2-67FE-48B7-9988-35713801D7D4}" type="parTrans" cxnId="{74FEAA2C-34FA-4DD2-9B87-41CA2931E04D}">
      <dgm:prSet/>
      <dgm:spPr/>
      <dgm:t>
        <a:bodyPr/>
        <a:lstStyle/>
        <a:p>
          <a:endParaRPr lang="ru-RU" sz="3600" b="1">
            <a:effectLst/>
            <a:latin typeface="Century Gothic" panose="020B0502020202020204" pitchFamily="34" charset="0"/>
          </a:endParaRPr>
        </a:p>
      </dgm:t>
    </dgm:pt>
    <dgm:pt modelId="{512D879B-5B19-4F18-88AC-54031758E497}" type="sibTrans" cxnId="{74FEAA2C-34FA-4DD2-9B87-41CA2931E04D}">
      <dgm:prSet/>
      <dgm:spPr/>
      <dgm:t>
        <a:bodyPr/>
        <a:lstStyle/>
        <a:p>
          <a:endParaRPr lang="ru-RU" sz="3600" b="1">
            <a:effectLst/>
            <a:latin typeface="Century Gothic" panose="020B0502020202020204" pitchFamily="34" charset="0"/>
          </a:endParaRPr>
        </a:p>
      </dgm:t>
    </dgm:pt>
    <dgm:pt modelId="{AF40289C-9777-43FD-BF47-368D609A2868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002060"/>
              </a:solidFill>
              <a:effectLst/>
              <a:latin typeface="Century Gothic" panose="020B0502020202020204" pitchFamily="34" charset="0"/>
            </a:rPr>
            <a:t>Региональный отбор школ для участия в проекте (не менее 30% от общего списка) </a:t>
          </a:r>
          <a:endParaRPr lang="ru-RU" sz="3600" b="1" dirty="0">
            <a:solidFill>
              <a:srgbClr val="002060"/>
            </a:solidFill>
            <a:effectLst/>
            <a:latin typeface="Century Gothic" panose="020B0502020202020204" pitchFamily="34" charset="0"/>
          </a:endParaRPr>
        </a:p>
      </dgm:t>
    </dgm:pt>
    <dgm:pt modelId="{97987182-416D-403A-ABB2-D34ED4EEA1A5}" type="parTrans" cxnId="{6FE161E9-62CF-46F1-8E8B-B5D3B7AEBE88}">
      <dgm:prSet/>
      <dgm:spPr/>
      <dgm:t>
        <a:bodyPr/>
        <a:lstStyle/>
        <a:p>
          <a:endParaRPr lang="ru-RU" sz="3600" b="1">
            <a:effectLst/>
            <a:latin typeface="Century Gothic" panose="020B0502020202020204" pitchFamily="34" charset="0"/>
          </a:endParaRPr>
        </a:p>
      </dgm:t>
    </dgm:pt>
    <dgm:pt modelId="{7597827B-BD33-4ACA-8060-14AA3EE62D7C}" type="sibTrans" cxnId="{6FE161E9-62CF-46F1-8E8B-B5D3B7AEBE88}">
      <dgm:prSet/>
      <dgm:spPr/>
      <dgm:t>
        <a:bodyPr/>
        <a:lstStyle/>
        <a:p>
          <a:endParaRPr lang="ru-RU" sz="3600" b="1">
            <a:effectLst/>
            <a:latin typeface="Century Gothic" panose="020B0502020202020204" pitchFamily="34" charset="0"/>
          </a:endParaRPr>
        </a:p>
      </dgm:t>
    </dgm:pt>
    <dgm:pt modelId="{ACB02032-8C05-4521-BD02-AB6AE017E0F0}" type="pres">
      <dgm:prSet presAssocID="{DD13FE46-7E1B-4B6F-9CB3-19A7C634CD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1EF2B9-97F8-41D2-BF66-6F33B38F9B85}" type="pres">
      <dgm:prSet presAssocID="{AF40289C-9777-43FD-BF47-368D609A2868}" presName="boxAndChildren" presStyleCnt="0"/>
      <dgm:spPr/>
      <dgm:t>
        <a:bodyPr/>
        <a:lstStyle/>
        <a:p>
          <a:endParaRPr lang="ru-RU"/>
        </a:p>
      </dgm:t>
    </dgm:pt>
    <dgm:pt modelId="{D9D14663-678E-46A0-B883-CA5376EAA463}" type="pres">
      <dgm:prSet presAssocID="{AF40289C-9777-43FD-BF47-368D609A2868}" presName="parentTextBox" presStyleLbl="node1" presStyleIdx="0" presStyleCnt="3" custLinFactNeighborY="685"/>
      <dgm:spPr/>
      <dgm:t>
        <a:bodyPr/>
        <a:lstStyle/>
        <a:p>
          <a:endParaRPr lang="ru-RU"/>
        </a:p>
      </dgm:t>
    </dgm:pt>
    <dgm:pt modelId="{0B186669-3D6B-4594-A4EE-7E61C6AA90EA}" type="pres">
      <dgm:prSet presAssocID="{512D879B-5B19-4F18-88AC-54031758E497}" presName="sp" presStyleCnt="0"/>
      <dgm:spPr/>
      <dgm:t>
        <a:bodyPr/>
        <a:lstStyle/>
        <a:p>
          <a:endParaRPr lang="ru-RU"/>
        </a:p>
      </dgm:t>
    </dgm:pt>
    <dgm:pt modelId="{E11493A7-7590-4712-9E4A-5FA19D0A57EB}" type="pres">
      <dgm:prSet presAssocID="{20A5B336-3350-453B-BD4C-09F4A2147159}" presName="arrowAndChildren" presStyleCnt="0"/>
      <dgm:spPr/>
      <dgm:t>
        <a:bodyPr/>
        <a:lstStyle/>
        <a:p>
          <a:endParaRPr lang="ru-RU"/>
        </a:p>
      </dgm:t>
    </dgm:pt>
    <dgm:pt modelId="{9E36FEEA-FC95-46DC-B862-5E21A405EDEA}" type="pres">
      <dgm:prSet presAssocID="{20A5B336-3350-453B-BD4C-09F4A2147159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A1029055-0180-44E8-B8BC-FCF5560CB33E}" type="pres">
      <dgm:prSet presAssocID="{4E412DC8-745F-4BA5-86B4-4989839F9B71}" presName="sp" presStyleCnt="0"/>
      <dgm:spPr/>
      <dgm:t>
        <a:bodyPr/>
        <a:lstStyle/>
        <a:p>
          <a:endParaRPr lang="ru-RU"/>
        </a:p>
      </dgm:t>
    </dgm:pt>
    <dgm:pt modelId="{76F09B20-2E6E-438F-A07E-F7B4F3152B82}" type="pres">
      <dgm:prSet presAssocID="{DB2D3F0D-1C98-4849-B485-9E5B25A0EAB9}" presName="arrowAndChildren" presStyleCnt="0"/>
      <dgm:spPr/>
      <dgm:t>
        <a:bodyPr/>
        <a:lstStyle/>
        <a:p>
          <a:endParaRPr lang="ru-RU"/>
        </a:p>
      </dgm:t>
    </dgm:pt>
    <dgm:pt modelId="{87B43ABB-57B3-4F0B-8360-A5FAE3D60092}" type="pres">
      <dgm:prSet presAssocID="{DB2D3F0D-1C98-4849-B485-9E5B25A0EAB9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381819DD-9716-47DE-8189-982B6D2E0FD3}" type="presOf" srcId="{DD13FE46-7E1B-4B6F-9CB3-19A7C634CD9E}" destId="{ACB02032-8C05-4521-BD02-AB6AE017E0F0}" srcOrd="0" destOrd="0" presId="urn:microsoft.com/office/officeart/2005/8/layout/process4"/>
    <dgm:cxn modelId="{562D6F5C-0939-4FA0-AEA6-7AE43243965B}" srcId="{DD13FE46-7E1B-4B6F-9CB3-19A7C634CD9E}" destId="{DB2D3F0D-1C98-4849-B485-9E5B25A0EAB9}" srcOrd="0" destOrd="0" parTransId="{F97081C5-866A-4F1B-AB7B-2C89B7B8208B}" sibTransId="{4E412DC8-745F-4BA5-86B4-4989839F9B71}"/>
    <dgm:cxn modelId="{6FE161E9-62CF-46F1-8E8B-B5D3B7AEBE88}" srcId="{DD13FE46-7E1B-4B6F-9CB3-19A7C634CD9E}" destId="{AF40289C-9777-43FD-BF47-368D609A2868}" srcOrd="2" destOrd="0" parTransId="{97987182-416D-403A-ABB2-D34ED4EEA1A5}" sibTransId="{7597827B-BD33-4ACA-8060-14AA3EE62D7C}"/>
    <dgm:cxn modelId="{04354950-2821-4257-8E29-FDB22A977582}" type="presOf" srcId="{DB2D3F0D-1C98-4849-B485-9E5B25A0EAB9}" destId="{87B43ABB-57B3-4F0B-8360-A5FAE3D60092}" srcOrd="0" destOrd="0" presId="urn:microsoft.com/office/officeart/2005/8/layout/process4"/>
    <dgm:cxn modelId="{74FEAA2C-34FA-4DD2-9B87-41CA2931E04D}" srcId="{DD13FE46-7E1B-4B6F-9CB3-19A7C634CD9E}" destId="{20A5B336-3350-453B-BD4C-09F4A2147159}" srcOrd="1" destOrd="0" parTransId="{8D08BAC2-67FE-48B7-9988-35713801D7D4}" sibTransId="{512D879B-5B19-4F18-88AC-54031758E497}"/>
    <dgm:cxn modelId="{B12E0578-DBAC-4518-877E-0A7E0A9EF3CC}" type="presOf" srcId="{20A5B336-3350-453B-BD4C-09F4A2147159}" destId="{9E36FEEA-FC95-46DC-B862-5E21A405EDEA}" srcOrd="0" destOrd="0" presId="urn:microsoft.com/office/officeart/2005/8/layout/process4"/>
    <dgm:cxn modelId="{2CF4BEB6-9D7D-4524-94C6-942FEE6E69CD}" type="presOf" srcId="{AF40289C-9777-43FD-BF47-368D609A2868}" destId="{D9D14663-678E-46A0-B883-CA5376EAA463}" srcOrd="0" destOrd="0" presId="urn:microsoft.com/office/officeart/2005/8/layout/process4"/>
    <dgm:cxn modelId="{3C4DA577-4A58-437E-AEF5-93B6A771C5F3}" type="presParOf" srcId="{ACB02032-8C05-4521-BD02-AB6AE017E0F0}" destId="{8C1EF2B9-97F8-41D2-BF66-6F33B38F9B85}" srcOrd="0" destOrd="0" presId="urn:microsoft.com/office/officeart/2005/8/layout/process4"/>
    <dgm:cxn modelId="{0B61AA71-79FD-4235-A6A8-A1E66ACE5812}" type="presParOf" srcId="{8C1EF2B9-97F8-41D2-BF66-6F33B38F9B85}" destId="{D9D14663-678E-46A0-B883-CA5376EAA463}" srcOrd="0" destOrd="0" presId="urn:microsoft.com/office/officeart/2005/8/layout/process4"/>
    <dgm:cxn modelId="{064E0A42-28A3-45D9-BB85-19ED65C77B55}" type="presParOf" srcId="{ACB02032-8C05-4521-BD02-AB6AE017E0F0}" destId="{0B186669-3D6B-4594-A4EE-7E61C6AA90EA}" srcOrd="1" destOrd="0" presId="urn:microsoft.com/office/officeart/2005/8/layout/process4"/>
    <dgm:cxn modelId="{21504141-7EBF-4F1F-96CD-F88F931960B2}" type="presParOf" srcId="{ACB02032-8C05-4521-BD02-AB6AE017E0F0}" destId="{E11493A7-7590-4712-9E4A-5FA19D0A57EB}" srcOrd="2" destOrd="0" presId="urn:microsoft.com/office/officeart/2005/8/layout/process4"/>
    <dgm:cxn modelId="{C1640AFA-E0E9-4C5B-ABD1-7D97FA9ED046}" type="presParOf" srcId="{E11493A7-7590-4712-9E4A-5FA19D0A57EB}" destId="{9E36FEEA-FC95-46DC-B862-5E21A405EDEA}" srcOrd="0" destOrd="0" presId="urn:microsoft.com/office/officeart/2005/8/layout/process4"/>
    <dgm:cxn modelId="{F39E8F44-3F92-4CBE-AA8A-20A85D561627}" type="presParOf" srcId="{ACB02032-8C05-4521-BD02-AB6AE017E0F0}" destId="{A1029055-0180-44E8-B8BC-FCF5560CB33E}" srcOrd="3" destOrd="0" presId="urn:microsoft.com/office/officeart/2005/8/layout/process4"/>
    <dgm:cxn modelId="{B52D47E3-D9BD-4E93-9D71-9DCE906B5CA6}" type="presParOf" srcId="{ACB02032-8C05-4521-BD02-AB6AE017E0F0}" destId="{76F09B20-2E6E-438F-A07E-F7B4F3152B82}" srcOrd="4" destOrd="0" presId="urn:microsoft.com/office/officeart/2005/8/layout/process4"/>
    <dgm:cxn modelId="{05447850-4F38-4291-AB56-A4D8E1B9AE17}" type="presParOf" srcId="{76F09B20-2E6E-438F-A07E-F7B4F3152B82}" destId="{87B43ABB-57B3-4F0B-8360-A5FAE3D60092}" srcOrd="0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 lIns="90287" tIns="45147" rIns="90287" bIns="45147"/>
          <a:lstStyle/>
          <a:p>
            <a:endParaRPr dirty="0"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06366" y="4715159"/>
            <a:ext cx="4984963" cy="4466986"/>
          </a:xfrm>
          <a:prstGeom prst="rect">
            <a:avLst/>
          </a:prstGeom>
        </p:spPr>
        <p:txBody>
          <a:bodyPr lIns="90287" tIns="45147" rIns="90287" bIns="45147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299008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64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876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558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885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374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0335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8223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269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2613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759310" y="712413"/>
            <a:ext cx="20828001" cy="1007738"/>
          </a:xfrm>
          <a:prstGeom prst="rect">
            <a:avLst/>
          </a:prstGeom>
        </p:spPr>
        <p:txBody>
          <a:bodyPr/>
          <a:lstStyle>
            <a:lvl1pPr algn="l">
              <a:defRPr sz="5500" cap="all">
                <a:solidFill>
                  <a:srgbClr val="3F3D3C"/>
                </a:solidFill>
                <a:latin typeface="+mn-lt"/>
                <a:ea typeface="+mn-ea"/>
                <a:cs typeface="+mn-cs"/>
                <a:sym typeface="Bebas Neue Regular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1" name="Линия"/>
          <p:cNvSpPr/>
          <p:nvPr/>
        </p:nvSpPr>
        <p:spPr>
          <a:xfrm>
            <a:off x="437279" y="2368910"/>
            <a:ext cx="23509440" cy="1"/>
          </a:xfrm>
          <a:prstGeom prst="line">
            <a:avLst/>
          </a:prstGeom>
          <a:ln w="381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Medium"/>
              </a:defRPr>
            </a:pPr>
            <a:endParaRPr dirty="0"/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715564" y="13093155"/>
            <a:ext cx="482806" cy="482601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D6D5D5"/>
                </a:solidFill>
                <a:latin typeface="SF UI Text Semibold"/>
                <a:ea typeface="SF UI Text Semibold"/>
                <a:cs typeface="SF UI Text Semibold"/>
                <a:sym typeface="SF UI Text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33614810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>
            <a:extLst>
              <a:ext uri="{FF2B5EF4-FFF2-40B4-BE49-F238E27FC236}">
                <a16:creationId xmlns="" xmlns:a16="http://schemas.microsoft.com/office/drawing/2014/main" id="{10B5CEF8-A9E4-41B3-AD56-0F439C78F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DEDF5-45F3-40C6-B813-DF4B8837C752}" type="datetime1">
              <a:rPr lang="en-US"/>
              <a:pPr>
                <a:defRPr/>
              </a:pPr>
              <a:t>4/25/2023</a:t>
            </a:fld>
            <a:endParaRPr lang="en-US"/>
          </a:p>
        </p:txBody>
      </p:sp>
      <p:sp>
        <p:nvSpPr>
          <p:cNvPr id="5" name="Footer 4">
            <a:extLst>
              <a:ext uri="{FF2B5EF4-FFF2-40B4-BE49-F238E27FC236}">
                <a16:creationId xmlns="" xmlns:a16="http://schemas.microsoft.com/office/drawing/2014/main" id="{2B7F80CD-2685-499A-937C-D66C526D5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</a:t>
            </a:r>
          </a:p>
        </p:txBody>
      </p:sp>
      <p:sp>
        <p:nvSpPr>
          <p:cNvPr id="6" name="Slide number 5">
            <a:extLst>
              <a:ext uri="{FF2B5EF4-FFF2-40B4-BE49-F238E27FC236}">
                <a16:creationId xmlns="" xmlns:a16="http://schemas.microsoft.com/office/drawing/2014/main" id="{1AFC9320-1E61-4B20-A76A-F4A85D74E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8B7F4D-7BA4-4D44-85F6-9BE4E1F5A64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794739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656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275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149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48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022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699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2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BCA4-4374-4A85-ADB0-6BBECDEA23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97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endParaRPr lang="ru-RU" b="0" kern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endParaRPr lang="ru-RU" b="0" kern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fld id="{6393BCA4-4374-4A85-ADB0-6BBECDEA23FF}" type="slidenum">
              <a:rPr lang="ru-RU" b="0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828800" hangingPunct="1"/>
              <a:t>‹#›</a:t>
            </a:fld>
            <a:endParaRPr lang="ru-RU" b="0" kern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246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ub.iro.perm.ru/" TargetMode="External"/><Relationship Id="rId13" Type="http://schemas.openxmlformats.org/officeDocument/2006/relationships/hyperlink" Target="mailto:nd4-cub@iro.perm.ru" TargetMode="External"/><Relationship Id="rId1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12" Type="http://schemas.openxmlformats.org/officeDocument/2006/relationships/hyperlink" Target="mailto:mkc-cub@iro.perm.ru" TargetMode="External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5.jpeg"/><Relationship Id="rId5" Type="http://schemas.openxmlformats.org/officeDocument/2006/relationships/image" Target="../media/image21.png"/><Relationship Id="rId1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hyperlink" Target="mailto:cub@iro.perm.ru" TargetMode="External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Рисунок 4"/>
          <p:cNvPicPr/>
          <p:nvPr/>
        </p:nvPicPr>
        <p:blipFill>
          <a:blip r:embed="rId2"/>
          <a:stretch/>
        </p:blipFill>
        <p:spPr>
          <a:xfrm>
            <a:off x="901800" y="10523520"/>
            <a:ext cx="22580280" cy="2553840"/>
          </a:xfrm>
          <a:prstGeom prst="rect">
            <a:avLst/>
          </a:prstGeom>
          <a:ln w="0"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900000" y="3969327"/>
            <a:ext cx="21893760" cy="62002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3000" b="0" strike="noStrike" spc="-1" dirty="0">
              <a:latin typeface="Arial"/>
            </a:endParaRPr>
          </a:p>
          <a:p>
            <a:pPr>
              <a:tabLst>
                <a:tab pos="0" algn="l"/>
              </a:tabLst>
            </a:pPr>
            <a:r>
              <a:rPr lang="ru-RU" sz="4800" dirty="0" smtClean="0">
                <a:solidFill>
                  <a:srgbClr val="FF6600"/>
                </a:solidFill>
                <a:latin typeface="Helvetica Neue"/>
                <a:ea typeface="Helvetica Neue"/>
                <a:cs typeface="Helvetica Neue"/>
              </a:rPr>
              <a:t>Институциональные механизмы перевода школы с низкими образовательными результатами в эффективный режим работы</a:t>
            </a:r>
            <a:endParaRPr lang="ru-RU" sz="4800" dirty="0">
              <a:solidFill>
                <a:srgbClr val="FF6600"/>
              </a:solidFill>
              <a:latin typeface="Helvetica Neue"/>
              <a:ea typeface="Helvetica Neue"/>
              <a:cs typeface="Helvetica Neue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4000" b="0" strike="noStrike" spc="-1" dirty="0">
              <a:latin typeface="Arial"/>
            </a:endParaRPr>
          </a:p>
          <a:p>
            <a:pPr>
              <a:tabLst>
                <a:tab pos="0" algn="l"/>
              </a:tabLst>
            </a:pPr>
            <a:r>
              <a:rPr lang="ru-RU" sz="3600" dirty="0" smtClean="0">
                <a:solidFill>
                  <a:srgbClr val="4472C4">
                    <a:lumMod val="50000"/>
                  </a:srgbClr>
                </a:solidFill>
                <a:latin typeface="Circe Bold" pitchFamily="34" charset="-52"/>
                <a:ea typeface="Helvetica Neue"/>
                <a:cs typeface="Helvetica Neue"/>
              </a:rPr>
              <a:t>Серебренникова Марина Константиновна, </a:t>
            </a:r>
            <a:r>
              <a:rPr lang="ru-RU" sz="3600" b="0" dirty="0" smtClean="0">
                <a:solidFill>
                  <a:srgbClr val="4472C4">
                    <a:lumMod val="50000"/>
                  </a:srgbClr>
                </a:solidFill>
                <a:latin typeface="Circe Bold" pitchFamily="34" charset="-52"/>
                <a:ea typeface="Helvetica Neue"/>
                <a:cs typeface="Helvetica Neue"/>
              </a:rPr>
              <a:t>заведующий кафедрой профессионального мастерства ЦНППМПР ГАУ ДПО «ИРО ПК», к.б.н.</a:t>
            </a:r>
          </a:p>
          <a:p>
            <a:pPr>
              <a:spcBef>
                <a:spcPts val="1800"/>
              </a:spcBef>
              <a:tabLst>
                <a:tab pos="0" algn="l"/>
              </a:tabLst>
            </a:pPr>
            <a:r>
              <a:rPr lang="ru-RU" sz="3600" dirty="0" err="1" smtClean="0">
                <a:solidFill>
                  <a:srgbClr val="4472C4">
                    <a:lumMod val="50000"/>
                  </a:srgbClr>
                </a:solidFill>
                <a:latin typeface="Circe Bold" pitchFamily="34" charset="-52"/>
                <a:ea typeface="Helvetica Neue"/>
                <a:cs typeface="Helvetica Neue"/>
              </a:rPr>
              <a:t>Клинова</a:t>
            </a:r>
            <a:r>
              <a:rPr lang="ru-RU" sz="3600" dirty="0" smtClean="0">
                <a:solidFill>
                  <a:srgbClr val="4472C4">
                    <a:lumMod val="50000"/>
                  </a:srgbClr>
                </a:solidFill>
                <a:latin typeface="Circe Bold" pitchFamily="34" charset="-52"/>
                <a:ea typeface="Helvetica Neue"/>
                <a:cs typeface="Helvetica Neue"/>
              </a:rPr>
              <a:t> Мария Николаевна, </a:t>
            </a:r>
            <a:r>
              <a:rPr lang="ru-RU" sz="3600" b="0" dirty="0" smtClean="0">
                <a:solidFill>
                  <a:srgbClr val="4472C4">
                    <a:lumMod val="50000"/>
                  </a:srgbClr>
                </a:solidFill>
                <a:latin typeface="Circe Bold" pitchFamily="34" charset="-52"/>
                <a:ea typeface="Helvetica Neue"/>
                <a:cs typeface="Helvetica Neue"/>
              </a:rPr>
              <a:t>старший преподаватель кафедры профессионального мастерства ЦНППМПР ГАУ ДПО «ИРО ПК»</a:t>
            </a: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3600" b="0" strike="noStrike" spc="-1" dirty="0" smtClean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3600" b="0" strike="noStrike" spc="-1" dirty="0" smtClean="0">
                <a:solidFill>
                  <a:srgbClr val="595959"/>
                </a:solidFill>
                <a:latin typeface="Calibri"/>
                <a:ea typeface="Helvetica Neue"/>
              </a:rPr>
              <a:t> </a:t>
            </a:r>
            <a:endParaRPr lang="ru-RU" sz="3600" b="0" strike="noStrike" spc="-1" dirty="0">
              <a:latin typeface="Arial"/>
            </a:endParaRPr>
          </a:p>
        </p:txBody>
      </p:sp>
      <p:pic>
        <p:nvPicPr>
          <p:cNvPr id="121" name="Рисунок 8"/>
          <p:cNvPicPr/>
          <p:nvPr/>
        </p:nvPicPr>
        <p:blipFill>
          <a:blip r:embed="rId3"/>
          <a:stretch/>
        </p:blipFill>
        <p:spPr>
          <a:xfrm>
            <a:off x="1281600" y="537120"/>
            <a:ext cx="2070720" cy="1716840"/>
          </a:xfrm>
          <a:prstGeom prst="rect">
            <a:avLst/>
          </a:prstGeom>
          <a:ln w="0">
            <a:noFill/>
          </a:ln>
        </p:spPr>
      </p:pic>
      <p:pic>
        <p:nvPicPr>
          <p:cNvPr id="122" name="Picture 2" descr="C:\Users\Chernicyna-NA\Desktop\САЙТ ЦЕНТР\лого больш.png"/>
          <p:cNvPicPr/>
          <p:nvPr/>
        </p:nvPicPr>
        <p:blipFill>
          <a:blip r:embed="rId4"/>
          <a:stretch/>
        </p:blipFill>
        <p:spPr>
          <a:xfrm>
            <a:off x="20053800" y="629640"/>
            <a:ext cx="2256120" cy="1886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="" xmlns:p14="http://schemas.microsoft.com/office/powerpoint/2010/main" val="3309774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23844250" y="13165138"/>
            <a:ext cx="539750" cy="539750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FD6B10D3-116F-4EB8-8EAB-3B8B2AC808A4}" type="slidenum">
              <a:rPr lang="ru-RU" smtClean="0"/>
              <a:pPr algn="ctr"/>
              <a:t>10</a:t>
            </a:fld>
            <a:endParaRPr lang="ru-RU" smtClean="0"/>
          </a:p>
        </p:txBody>
      </p:sp>
      <p:pic>
        <p:nvPicPr>
          <p:cNvPr id="15363" name="Рисунок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738" y="198438"/>
            <a:ext cx="2449512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91563" y="285750"/>
            <a:ext cx="2255837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ИТОГИ РЕАЛИЗАЦИИ НАЦИОНАЛЬНЫХ ПРОЕКТОВ"/>
          <p:cNvSpPr txBox="1">
            <a:spLocks/>
          </p:cNvSpPr>
          <p:nvPr/>
        </p:nvSpPr>
        <p:spPr>
          <a:xfrm>
            <a:off x="3271838" y="147638"/>
            <a:ext cx="20572412" cy="20304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eaLnBrk="1" hangingPunct="1">
              <a:lnSpc>
                <a:spcPct val="90000"/>
              </a:lnSpc>
              <a:spcBef>
                <a:spcPct val="0"/>
              </a:spcBef>
              <a:defRPr sz="4000" kern="1200" cap="all">
                <a:solidFill>
                  <a:srgbClr val="3F3D3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fontAlgn="auto">
              <a:spcAft>
                <a:spcPts val="1200"/>
              </a:spcAft>
              <a:defRPr/>
            </a:pPr>
            <a:endParaRPr lang="ru-RU" sz="3600" dirty="0" smtClean="0">
              <a:solidFill>
                <a:srgbClr val="00B2CC"/>
              </a:solidFill>
            </a:endParaRPr>
          </a:p>
          <a:p>
            <a:pPr fontAlgn="auto">
              <a:spcAft>
                <a:spcPts val="1200"/>
              </a:spcAft>
              <a:defRPr/>
            </a:pPr>
            <a:r>
              <a:rPr lang="ru-RU" altLang="ru-RU" dirty="0" smtClean="0">
                <a:solidFill>
                  <a:srgbClr val="00B0F0"/>
                </a:solidFill>
              </a:rPr>
              <a:t>Целевые Курсы повышения квалификации</a:t>
            </a:r>
          </a:p>
          <a:p>
            <a:pPr fontAlgn="auto">
              <a:spcAft>
                <a:spcPts val="1200"/>
              </a:spcAft>
              <a:defRPr/>
            </a:pPr>
            <a:r>
              <a:rPr lang="ru-RU" dirty="0" smtClean="0">
                <a:solidFill>
                  <a:srgbClr val="FF6600"/>
                </a:solidFill>
              </a:rPr>
              <a:t>… вчера … сегодня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1200"/>
              </a:spcAft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7166091" y="2913940"/>
            <a:ext cx="16322675" cy="1343819"/>
            <a:chOff x="5004777" y="2976286"/>
            <a:chExt cx="16322675" cy="1343819"/>
          </a:xfrm>
        </p:grpSpPr>
        <p:cxnSp>
          <p:nvCxnSpPr>
            <p:cNvPr id="22" name="Прямая со стрелкой 21"/>
            <p:cNvCxnSpPr/>
            <p:nvPr/>
          </p:nvCxnSpPr>
          <p:spPr>
            <a:xfrm flipV="1">
              <a:off x="6483043" y="4056601"/>
              <a:ext cx="14844409" cy="38908"/>
            </a:xfrm>
            <a:prstGeom prst="straightConnector1">
              <a:avLst/>
            </a:prstGeom>
            <a:ln w="5715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Группа 22"/>
            <p:cNvGrpSpPr/>
            <p:nvPr/>
          </p:nvGrpSpPr>
          <p:grpSpPr>
            <a:xfrm>
              <a:off x="5004777" y="2976286"/>
              <a:ext cx="14878865" cy="1343819"/>
              <a:chOff x="7373904" y="2446732"/>
              <a:chExt cx="14878865" cy="1343819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7373904" y="2446732"/>
                <a:ext cx="285859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4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2021</a:t>
                </a:r>
                <a:endParaRPr lang="ru-RU" sz="4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Восьмиугольник 24"/>
              <p:cNvSpPr/>
              <p:nvPr/>
            </p:nvSpPr>
            <p:spPr>
              <a:xfrm>
                <a:off x="8462958" y="3190677"/>
                <a:ext cx="642026" cy="564204"/>
              </a:xfrm>
              <a:prstGeom prst="octagon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1</a:t>
                </a:r>
                <a:endParaRPr lang="ru-RU" dirty="0"/>
              </a:p>
            </p:txBody>
          </p:sp>
          <p:sp>
            <p:nvSpPr>
              <p:cNvPr id="26" name="Восьмиугольник 25"/>
              <p:cNvSpPr/>
              <p:nvPr/>
            </p:nvSpPr>
            <p:spPr>
              <a:xfrm>
                <a:off x="14458502" y="3226347"/>
                <a:ext cx="642026" cy="564204"/>
              </a:xfrm>
              <a:prstGeom prst="octagon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2</a:t>
                </a:r>
                <a:endParaRPr lang="ru-RU" dirty="0"/>
              </a:p>
            </p:txBody>
          </p:sp>
          <p:sp>
            <p:nvSpPr>
              <p:cNvPr id="27" name="Восьмиугольник 26"/>
              <p:cNvSpPr/>
              <p:nvPr/>
            </p:nvSpPr>
            <p:spPr>
              <a:xfrm>
                <a:off x="20522143" y="3226344"/>
                <a:ext cx="642026" cy="564204"/>
              </a:xfrm>
              <a:prstGeom prst="octagon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3</a:t>
                </a:r>
                <a:endParaRPr lang="ru-RU" dirty="0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13350220" y="2501857"/>
                <a:ext cx="285859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4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2022</a:t>
                </a:r>
                <a:endParaRPr lang="ru-RU" sz="4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19394178" y="2482400"/>
                <a:ext cx="285859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4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2023</a:t>
                </a:r>
                <a:endParaRPr lang="ru-RU" sz="4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457200" y="4758958"/>
          <a:ext cx="23173446" cy="6783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10740"/>
                <a:gridCol w="5920902"/>
                <a:gridCol w="5920902"/>
                <a:gridCol w="5920902"/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kumimoji="0" lang="ru-RU" sz="35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 pitchFamily="34" charset="0"/>
                          <a:ea typeface="Helvetica Neue"/>
                          <a:cs typeface="Calibri" pitchFamily="34" charset="0"/>
                          <a:sym typeface="Helvetica Neue"/>
                        </a:rPr>
                        <a:t>количество целевых ДПП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5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 pitchFamily="34" charset="0"/>
                          <a:ea typeface="Helvetica Neue"/>
                          <a:cs typeface="Calibri" pitchFamily="34" charset="0"/>
                          <a:sym typeface="Helvetica Neue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5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 pitchFamily="34" charset="0"/>
                          <a:ea typeface="Helvetica Neue"/>
                          <a:cs typeface="Calibri" pitchFamily="34" charset="0"/>
                          <a:sym typeface="Helvetica Neue"/>
                        </a:rPr>
                        <a:t>1, целевая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5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 pitchFamily="34" charset="0"/>
                          <a:ea typeface="Helvetica Neue"/>
                          <a:cs typeface="Calibri" pitchFamily="34" charset="0"/>
                          <a:sym typeface="Helvetica Neue"/>
                        </a:rPr>
                        <a:t>1, целевая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kumimoji="0" lang="ru-RU" sz="35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 pitchFamily="34" charset="0"/>
                          <a:ea typeface="Helvetica Neue"/>
                          <a:cs typeface="Calibri" pitchFamily="34" charset="0"/>
                          <a:sym typeface="Helvetica Neue"/>
                        </a:rPr>
                        <a:t>категория слушателей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5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 pitchFamily="34" charset="0"/>
                          <a:ea typeface="Helvetica Neue"/>
                          <a:cs typeface="Calibri" pitchFamily="34" charset="0"/>
                          <a:sym typeface="Helvetica Neue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5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 pitchFamily="34" charset="0"/>
                          <a:ea typeface="Helvetica Neue"/>
                          <a:cs typeface="Calibri" pitchFamily="34" charset="0"/>
                          <a:sym typeface="Helvetica Neue"/>
                        </a:rPr>
                        <a:t>управленческие команды ОО-ШНОР, кураторы ОО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5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 pitchFamily="34" charset="0"/>
                          <a:ea typeface="Helvetica Neue"/>
                          <a:cs typeface="Calibri" pitchFamily="34" charset="0"/>
                          <a:sym typeface="Helvetica Neue"/>
                        </a:rPr>
                        <a:t>управленческие команды ОО-ШНОР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kumimoji="0" lang="ru-RU" sz="35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 pitchFamily="34" charset="0"/>
                          <a:ea typeface="Helvetica Neue"/>
                          <a:cs typeface="Calibri" pitchFamily="34" charset="0"/>
                          <a:sym typeface="Helvetica Neue"/>
                        </a:rPr>
                        <a:t>трудоемкость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5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 pitchFamily="34" charset="0"/>
                          <a:ea typeface="Helvetica Neue"/>
                          <a:cs typeface="Calibri" pitchFamily="34" charset="0"/>
                          <a:sym typeface="Helvetica Neue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5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 pitchFamily="34" charset="0"/>
                          <a:ea typeface="Helvetica Neue"/>
                          <a:cs typeface="Calibri" pitchFamily="34" charset="0"/>
                          <a:sym typeface="Helvetica Neue"/>
                        </a:rPr>
                        <a:t>40 часов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5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 pitchFamily="34" charset="0"/>
                          <a:ea typeface="Helvetica Neue"/>
                          <a:cs typeface="Calibri" pitchFamily="34" charset="0"/>
                          <a:sym typeface="Helvetica Neue"/>
                        </a:rPr>
                        <a:t>72 часа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kumimoji="0" lang="ru-RU" sz="35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 pitchFamily="34" charset="0"/>
                          <a:ea typeface="Helvetica Neue"/>
                          <a:cs typeface="Calibri" pitchFamily="34" charset="0"/>
                          <a:sym typeface="Helvetica Neue"/>
                        </a:rPr>
                        <a:t>ожидаемый результат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5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 pitchFamily="34" charset="0"/>
                          <a:ea typeface="Helvetica Neue"/>
                          <a:cs typeface="Calibri" pitchFamily="34" charset="0"/>
                          <a:sym typeface="Helvetica Neue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kumimoji="0" lang="ru-RU" sz="35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 pitchFamily="34" charset="0"/>
                          <a:ea typeface="Helvetica Neue"/>
                          <a:cs typeface="Calibri" pitchFamily="34" charset="0"/>
                          <a:sym typeface="Helvetica Neue"/>
                        </a:rPr>
                        <a:t> программа развития,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kumimoji="0" lang="ru-RU" sz="35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 pitchFamily="34" charset="0"/>
                          <a:ea typeface="Helvetica Neue"/>
                          <a:cs typeface="Calibri" pitchFamily="34" charset="0"/>
                          <a:sym typeface="Helvetica Neue"/>
                        </a:rPr>
                        <a:t> среднесрочная программа развития,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kumimoji="0" lang="ru-RU" sz="35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 pitchFamily="34" charset="0"/>
                          <a:ea typeface="Helvetica Neue"/>
                          <a:cs typeface="Calibri" pitchFamily="34" charset="0"/>
                          <a:sym typeface="Helvetica Neue"/>
                        </a:rPr>
                        <a:t> </a:t>
                      </a:r>
                      <a:r>
                        <a:rPr kumimoji="0" lang="ru-RU" sz="35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 pitchFamily="34" charset="0"/>
                          <a:ea typeface="Helvetica Neue"/>
                          <a:cs typeface="Calibri" pitchFamily="34" charset="0"/>
                          <a:sym typeface="Helvetica Neue"/>
                        </a:rPr>
                        <a:t>антирисковые</a:t>
                      </a:r>
                      <a:r>
                        <a:rPr kumimoji="0" lang="ru-RU" sz="35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 pitchFamily="34" charset="0"/>
                          <a:ea typeface="Helvetica Neue"/>
                          <a:cs typeface="Calibri" pitchFamily="34" charset="0"/>
                          <a:sym typeface="Helvetica Neue"/>
                        </a:rPr>
                        <a:t> программы,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kumimoji="0" lang="ru-RU" sz="35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 pitchFamily="34" charset="0"/>
                          <a:ea typeface="Helvetica Neue"/>
                          <a:cs typeface="Calibri" pitchFamily="34" charset="0"/>
                          <a:sym typeface="Helvetica Neue"/>
                        </a:rPr>
                        <a:t> подтверждающие документы для 1 этапа реализации АРП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kumimoji="0" lang="ru-RU" sz="35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 pitchFamily="34" charset="0"/>
                          <a:ea typeface="Helvetica Neue"/>
                          <a:cs typeface="Calibri" pitchFamily="34" charset="0"/>
                          <a:sym typeface="Helvetica Neue"/>
                        </a:rPr>
                        <a:t> </a:t>
                      </a:r>
                      <a:r>
                        <a:rPr kumimoji="0" lang="ru-RU" sz="35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 pitchFamily="34" charset="0"/>
                          <a:ea typeface="Helvetica Neue"/>
                          <a:cs typeface="Calibri" pitchFamily="34" charset="0"/>
                          <a:sym typeface="Helvetica Neue"/>
                        </a:rPr>
                        <a:t>антирисковые</a:t>
                      </a:r>
                      <a:r>
                        <a:rPr kumimoji="0" lang="ru-RU" sz="35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 pitchFamily="34" charset="0"/>
                          <a:ea typeface="Helvetica Neue"/>
                          <a:cs typeface="Calibri" pitchFamily="34" charset="0"/>
                          <a:sym typeface="Helvetica Neue"/>
                        </a:rPr>
                        <a:t> программы,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kumimoji="0" lang="ru-RU" sz="35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 pitchFamily="34" charset="0"/>
                          <a:ea typeface="Helvetica Neue"/>
                          <a:cs typeface="Calibri" pitchFamily="34" charset="0"/>
                          <a:sym typeface="Helvetica Neue"/>
                        </a:rPr>
                        <a:t> подтверждающие документы для 1 этапа реализации АРП</a:t>
                      </a:r>
                    </a:p>
                    <a:p>
                      <a:pPr algn="ctr"/>
                      <a:endParaRPr kumimoji="0" lang="ru-RU" sz="35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Calibri" pitchFamily="34" charset="0"/>
                        <a:ea typeface="Helvetica Neue"/>
                        <a:cs typeface="Calibri" pitchFamily="34" charset="0"/>
                        <a:sym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2"/>
          <p:cNvSpPr>
            <a:spLocks noGrp="1"/>
          </p:cNvSpPr>
          <p:nvPr>
            <p:ph type="sldNum" sz="quarter" idx="2"/>
          </p:nvPr>
        </p:nvSpPr>
        <p:spPr>
          <a:xfrm>
            <a:off x="23844250" y="13165138"/>
            <a:ext cx="539750" cy="539750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FD6B10D3-116F-4EB8-8EAB-3B8B2AC808A4}" type="slidenum">
              <a:rPr lang="ru-RU" smtClean="0"/>
              <a:pPr algn="ctr"/>
              <a:t>11</a:t>
            </a:fld>
            <a:endParaRPr lang="ru-RU" smtClean="0"/>
          </a:p>
        </p:txBody>
      </p:sp>
      <p:pic>
        <p:nvPicPr>
          <p:cNvPr id="15363" name="Рисунок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738" y="198438"/>
            <a:ext cx="2449512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91563" y="285750"/>
            <a:ext cx="2255837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ИТОГИ РЕАЛИЗАЦИИ НАЦИОНАЛЬНЫХ ПРОЕКТОВ"/>
          <p:cNvSpPr txBox="1">
            <a:spLocks/>
          </p:cNvSpPr>
          <p:nvPr/>
        </p:nvSpPr>
        <p:spPr>
          <a:xfrm>
            <a:off x="3271838" y="147638"/>
            <a:ext cx="20572412" cy="20304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eaLnBrk="1" hangingPunct="1">
              <a:lnSpc>
                <a:spcPct val="90000"/>
              </a:lnSpc>
              <a:spcBef>
                <a:spcPct val="0"/>
              </a:spcBef>
              <a:defRPr sz="4000" kern="1200" cap="all">
                <a:solidFill>
                  <a:srgbClr val="3F3D3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fontAlgn="auto">
              <a:spcAft>
                <a:spcPts val="1200"/>
              </a:spcAft>
              <a:defRPr/>
            </a:pPr>
            <a:endParaRPr lang="ru-RU" sz="3600" dirty="0" smtClean="0">
              <a:solidFill>
                <a:srgbClr val="00B2CC"/>
              </a:solidFill>
            </a:endParaRPr>
          </a:p>
          <a:p>
            <a:pPr fontAlgn="auto">
              <a:spcAft>
                <a:spcPts val="1200"/>
              </a:spcAft>
              <a:defRPr/>
            </a:pPr>
            <a:r>
              <a:rPr lang="ru-RU" altLang="ru-RU" dirty="0" smtClean="0">
                <a:solidFill>
                  <a:srgbClr val="00B0F0"/>
                </a:solidFill>
              </a:rPr>
              <a:t>Участники курсовой подготовки </a:t>
            </a:r>
          </a:p>
          <a:p>
            <a:pPr fontAlgn="auto">
              <a:spcAft>
                <a:spcPts val="1200"/>
              </a:spcAft>
              <a:defRPr/>
            </a:pPr>
            <a:r>
              <a:rPr lang="ru-RU" dirty="0" smtClean="0">
                <a:solidFill>
                  <a:srgbClr val="FF6600"/>
                </a:solidFill>
              </a:rPr>
              <a:t>Актуальная информация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1200"/>
              </a:spcAft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6"/>
          <a:srcRect l="31060" t="14444" r="35758" b="5151"/>
          <a:stretch>
            <a:fillRect/>
          </a:stretch>
        </p:blipFill>
        <p:spPr bwMode="auto">
          <a:xfrm>
            <a:off x="1039089" y="2639293"/>
            <a:ext cx="3657597" cy="4985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969542" y="2711488"/>
            <a:ext cx="176643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kern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Письмо </a:t>
            </a:r>
            <a:r>
              <a:rPr lang="ru-RU" sz="3500" kern="12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МОиН</a:t>
            </a:r>
            <a:r>
              <a:rPr lang="ru-RU" sz="3500" kern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ПК </a:t>
            </a:r>
            <a:r>
              <a:rPr lang="ru-RU" sz="3500" kern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№ 26-36-исх-29 от 06.02.2023 </a:t>
            </a:r>
            <a:r>
              <a:rPr lang="ru-RU" sz="3500" kern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</a:t>
            </a:r>
            <a:r>
              <a:rPr lang="ru-RU" sz="3500" kern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 «О курсовой подготовке управленческих команд школ с низкими образовательными результатами»</a:t>
            </a:r>
            <a:endParaRPr lang="ru-RU" sz="3500" kern="1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56353" y="4724979"/>
            <a:ext cx="843741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0" kern="1200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06.02.2023,</a:t>
            </a:r>
            <a:r>
              <a:rPr lang="ru-RU" sz="4000" kern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участие </a:t>
            </a:r>
            <a:r>
              <a:rPr lang="ru-RU" sz="4000" b="0" kern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 КПК </a:t>
            </a:r>
            <a:r>
              <a:rPr lang="ru-RU" sz="4000" kern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рекомендовано</a:t>
            </a:r>
            <a:endParaRPr lang="ru-RU" sz="4000" b="0" kern="1200" dirty="0" smtClean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ru-RU" sz="540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 ОО </a:t>
            </a:r>
            <a:r>
              <a:rPr lang="ru-RU" sz="5400" b="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 </a:t>
            </a:r>
            <a:r>
              <a:rPr lang="ru-RU" sz="540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МО</a:t>
            </a:r>
            <a:endParaRPr lang="ru-RU" sz="540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409713" y="8140125"/>
            <a:ext cx="8437419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0" kern="1200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20.02.2023,</a:t>
            </a:r>
            <a:r>
              <a:rPr lang="ru-RU" sz="4000" kern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заявки </a:t>
            </a:r>
            <a:r>
              <a:rPr lang="ru-RU" sz="4000" b="0" kern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 КПК </a:t>
            </a:r>
            <a:r>
              <a:rPr lang="ru-RU" sz="4000" kern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получены</a:t>
            </a:r>
          </a:p>
          <a:p>
            <a:pPr algn="ctr">
              <a:spcBef>
                <a:spcPts val="1200"/>
              </a:spcBef>
            </a:pPr>
            <a:r>
              <a:rPr lang="ru-RU" sz="540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69 ОО </a:t>
            </a:r>
            <a:r>
              <a:rPr lang="ru-RU" sz="5400" b="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 </a:t>
            </a:r>
            <a:r>
              <a:rPr lang="ru-RU" sz="540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 МО</a:t>
            </a:r>
            <a:endParaRPr lang="ru-RU" sz="540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5004489" y="10786339"/>
            <a:ext cx="8437419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0" kern="1200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24.04.2023,</a:t>
            </a:r>
            <a:r>
              <a:rPr lang="ru-RU" sz="4000" b="0" kern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в КПК </a:t>
            </a:r>
            <a:r>
              <a:rPr lang="ru-RU" sz="4000" kern="1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участвуют</a:t>
            </a:r>
          </a:p>
          <a:p>
            <a:pPr algn="ctr">
              <a:spcBef>
                <a:spcPts val="1200"/>
              </a:spcBef>
            </a:pPr>
            <a:r>
              <a:rPr lang="ru-RU" sz="540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59 ОО </a:t>
            </a:r>
            <a:r>
              <a:rPr lang="ru-RU" sz="5400" b="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 </a:t>
            </a:r>
            <a:r>
              <a:rPr lang="ru-RU" sz="540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 МО</a:t>
            </a:r>
            <a:endParaRPr lang="ru-RU" sz="540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Выгнутая вверх стрелка 40"/>
          <p:cNvSpPr/>
          <p:nvPr/>
        </p:nvSpPr>
        <p:spPr>
          <a:xfrm rot="2451286">
            <a:off x="11367643" y="5631873"/>
            <a:ext cx="3969327" cy="1122218"/>
          </a:xfrm>
          <a:prstGeom prst="curved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Выгнутая вверх стрелка 41"/>
          <p:cNvSpPr/>
          <p:nvPr/>
        </p:nvSpPr>
        <p:spPr>
          <a:xfrm rot="12536929" flipH="1">
            <a:off x="12372115" y="10875817"/>
            <a:ext cx="3969327" cy="1122218"/>
          </a:xfrm>
          <a:prstGeom prst="curved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433477" y="10523102"/>
            <a:ext cx="668480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10 ОО </a:t>
            </a:r>
            <a:r>
              <a:rPr lang="ru-RU" sz="4000" b="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адресная методическая помощь</a:t>
            </a:r>
            <a:br>
              <a:rPr lang="ru-RU" sz="4000" b="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4000" b="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на уровне  муниципалитета</a:t>
            </a:r>
          </a:p>
        </p:txBody>
      </p:sp>
      <p:pic>
        <p:nvPicPr>
          <p:cNvPr id="10242" name="Picture 2" descr="Врач 3d, скорая первая помощь - стоковое фото 816058 | Crushpixe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685" y="9975328"/>
            <a:ext cx="3876098" cy="276753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43764" y="2535381"/>
            <a:ext cx="6828313" cy="382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2" name="Номер слайда 2"/>
          <p:cNvSpPr>
            <a:spLocks noGrp="1"/>
          </p:cNvSpPr>
          <p:nvPr>
            <p:ph type="sldNum" sz="quarter" idx="2"/>
          </p:nvPr>
        </p:nvSpPr>
        <p:spPr>
          <a:xfrm>
            <a:off x="23844250" y="13165138"/>
            <a:ext cx="539750" cy="539750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FD6B10D3-116F-4EB8-8EAB-3B8B2AC808A4}" type="slidenum">
              <a:rPr lang="ru-RU" smtClean="0"/>
              <a:pPr algn="ctr"/>
              <a:t>12</a:t>
            </a:fld>
            <a:endParaRPr lang="ru-RU" smtClean="0"/>
          </a:p>
        </p:txBody>
      </p:sp>
      <p:pic>
        <p:nvPicPr>
          <p:cNvPr id="15363" name="Рисунок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738" y="198438"/>
            <a:ext cx="2449512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91563" y="285750"/>
            <a:ext cx="2255837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ИТОГИ РЕАЛИЗАЦИИ НАЦИОНАЛЬНЫХ ПРОЕКТОВ"/>
          <p:cNvSpPr txBox="1">
            <a:spLocks/>
          </p:cNvSpPr>
          <p:nvPr/>
        </p:nvSpPr>
        <p:spPr>
          <a:xfrm>
            <a:off x="3271838" y="147638"/>
            <a:ext cx="20572412" cy="20304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eaLnBrk="1" hangingPunct="1">
              <a:lnSpc>
                <a:spcPct val="90000"/>
              </a:lnSpc>
              <a:spcBef>
                <a:spcPct val="0"/>
              </a:spcBef>
              <a:defRPr sz="4000" kern="1200" cap="all">
                <a:solidFill>
                  <a:srgbClr val="3F3D3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fontAlgn="auto">
              <a:spcAft>
                <a:spcPts val="1200"/>
              </a:spcAft>
              <a:defRPr/>
            </a:pPr>
            <a:endParaRPr lang="ru-RU" sz="3600" dirty="0" smtClean="0">
              <a:solidFill>
                <a:srgbClr val="00B2CC"/>
              </a:solidFill>
            </a:endParaRPr>
          </a:p>
          <a:p>
            <a:pPr fontAlgn="auto">
              <a:spcAft>
                <a:spcPts val="1200"/>
              </a:spcAft>
              <a:defRPr/>
            </a:pPr>
            <a:r>
              <a:rPr lang="ru-RU" altLang="ru-RU" dirty="0" smtClean="0">
                <a:solidFill>
                  <a:srgbClr val="00B0F0"/>
                </a:solidFill>
              </a:rPr>
              <a:t>курсовая подготовка</a:t>
            </a:r>
          </a:p>
          <a:p>
            <a:pPr fontAlgn="auto">
              <a:spcAft>
                <a:spcPts val="1200"/>
              </a:spcAft>
              <a:defRPr/>
            </a:pPr>
            <a:r>
              <a:rPr lang="ru-RU" altLang="ru-RU" dirty="0" smtClean="0">
                <a:solidFill>
                  <a:srgbClr val="FF6600"/>
                </a:solidFill>
              </a:rPr>
              <a:t>Алгоритм</a:t>
            </a:r>
            <a:r>
              <a:rPr lang="ru-RU" altLang="ru-RU" dirty="0" smtClean="0">
                <a:solidFill>
                  <a:srgbClr val="00B0F0"/>
                </a:solidFill>
              </a:rPr>
              <a:t> </a:t>
            </a:r>
          </a:p>
          <a:p>
            <a:pPr fontAlgn="auto">
              <a:spcAft>
                <a:spcPts val="1200"/>
              </a:spcAft>
              <a:defRPr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Группа 57"/>
          <p:cNvGrpSpPr>
            <a:grpSpLocks/>
          </p:cNvGrpSpPr>
          <p:nvPr/>
        </p:nvGrpSpPr>
        <p:grpSpPr bwMode="auto">
          <a:xfrm>
            <a:off x="1395846" y="3179620"/>
            <a:ext cx="21592309" cy="9912927"/>
            <a:chOff x="542925" y="3114675"/>
            <a:chExt cx="21383625" cy="8924926"/>
          </a:xfrm>
        </p:grpSpPr>
        <p:sp>
          <p:nvSpPr>
            <p:cNvPr id="11" name="Нашивка 10"/>
            <p:cNvSpPr/>
            <p:nvPr/>
          </p:nvSpPr>
          <p:spPr>
            <a:xfrm>
              <a:off x="2019300" y="7353300"/>
              <a:ext cx="4229100" cy="495300"/>
            </a:xfrm>
            <a:prstGeom prst="chevron">
              <a:avLst/>
            </a:prstGeom>
            <a:solidFill>
              <a:srgbClr val="FF6600"/>
            </a:solidFill>
            <a:ln w="762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1" y="6002986"/>
              <a:ext cx="4686300" cy="11699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500" b="0" dirty="0">
                  <a:solidFill>
                    <a:srgbClr val="FF66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самодиагностика текущего состояния ОО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52600" y="7886701"/>
              <a:ext cx="4686300" cy="708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4000" dirty="0">
                  <a:solidFill>
                    <a:srgbClr val="FF66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20.02 – 01.03</a:t>
              </a:r>
            </a:p>
          </p:txBody>
        </p:sp>
        <p:grpSp>
          <p:nvGrpSpPr>
            <p:cNvPr id="3" name="Группа 32"/>
            <p:cNvGrpSpPr>
              <a:grpSpLocks/>
            </p:cNvGrpSpPr>
            <p:nvPr/>
          </p:nvGrpSpPr>
          <p:grpSpPr bwMode="auto">
            <a:xfrm flipV="1">
              <a:off x="5705475" y="7553325"/>
              <a:ext cx="2047875" cy="4467226"/>
              <a:chOff x="885825" y="3057525"/>
              <a:chExt cx="2047875" cy="4467226"/>
            </a:xfrm>
          </p:grpSpPr>
          <p:sp>
            <p:nvSpPr>
              <p:cNvPr id="33" name="Блок-схема: сохраненные данные 32"/>
              <p:cNvSpPr/>
              <p:nvPr/>
            </p:nvSpPr>
            <p:spPr>
              <a:xfrm rot="16200000">
                <a:off x="752475" y="3190875"/>
                <a:ext cx="2314576" cy="2047875"/>
              </a:xfrm>
              <a:prstGeom prst="flowChartOnlineStorage">
                <a:avLst/>
              </a:prstGeom>
              <a:noFill/>
              <a:ln w="762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34" name="Прямая со стрелкой 33"/>
              <p:cNvCxnSpPr>
                <a:stCxn id="33" idx="1"/>
              </p:cNvCxnSpPr>
              <p:nvPr/>
            </p:nvCxnSpPr>
            <p:spPr>
              <a:xfrm rot="5400000">
                <a:off x="831056" y="6446045"/>
                <a:ext cx="2152650" cy="4762"/>
              </a:xfrm>
              <a:prstGeom prst="straightConnector1">
                <a:avLst/>
              </a:prstGeom>
              <a:ln w="76200">
                <a:solidFill>
                  <a:schemeClr val="accent1">
                    <a:lumMod val="7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Нашивка 14"/>
            <p:cNvSpPr/>
            <p:nvPr/>
          </p:nvSpPr>
          <p:spPr>
            <a:xfrm>
              <a:off x="7239000" y="7315200"/>
              <a:ext cx="4229100" cy="495300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19901" y="7884465"/>
              <a:ext cx="4933950" cy="11699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500" b="0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ea typeface="+mn-ea"/>
                  <a:cs typeface="Calibri" pitchFamily="34" charset="0"/>
                </a:rPr>
                <a:t>разработка </a:t>
              </a:r>
              <a:r>
                <a:rPr lang="ru-RU" sz="3500" b="0" dirty="0" err="1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ea typeface="+mn-ea"/>
                  <a:cs typeface="Calibri" pitchFamily="34" charset="0"/>
                </a:rPr>
                <a:t>антирисковых</a:t>
              </a:r>
              <a:r>
                <a:rPr lang="ru-RU" sz="3500" b="0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ea typeface="+mn-ea"/>
                  <a:cs typeface="Calibri" pitchFamily="34" charset="0"/>
                </a:rPr>
                <a:t> программ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8000" y="6460186"/>
              <a:ext cx="4686300" cy="70802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4000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ea typeface="+mn-ea"/>
                  <a:cs typeface="Calibri" pitchFamily="34" charset="0"/>
                </a:rPr>
                <a:t>01.03 – 01.04</a:t>
              </a:r>
            </a:p>
          </p:txBody>
        </p:sp>
        <p:grpSp>
          <p:nvGrpSpPr>
            <p:cNvPr id="4" name="Группа 39"/>
            <p:cNvGrpSpPr>
              <a:grpSpLocks/>
            </p:cNvGrpSpPr>
            <p:nvPr/>
          </p:nvGrpSpPr>
          <p:grpSpPr bwMode="auto">
            <a:xfrm>
              <a:off x="10868025" y="3114675"/>
              <a:ext cx="2047875" cy="4467226"/>
              <a:chOff x="885825" y="3057525"/>
              <a:chExt cx="2047875" cy="4467226"/>
            </a:xfrm>
          </p:grpSpPr>
          <p:sp>
            <p:nvSpPr>
              <p:cNvPr id="31" name="Блок-схема: сохраненные данные 30"/>
              <p:cNvSpPr/>
              <p:nvPr/>
            </p:nvSpPr>
            <p:spPr>
              <a:xfrm rot="16200000">
                <a:off x="752475" y="3190875"/>
                <a:ext cx="2314576" cy="2047875"/>
              </a:xfrm>
              <a:prstGeom prst="flowChartOnlineStorage">
                <a:avLst/>
              </a:prstGeom>
              <a:noFill/>
              <a:ln w="762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32" name="Прямая со стрелкой 31"/>
              <p:cNvCxnSpPr>
                <a:stCxn id="31" idx="1"/>
              </p:cNvCxnSpPr>
              <p:nvPr/>
            </p:nvCxnSpPr>
            <p:spPr>
              <a:xfrm rot="5400000">
                <a:off x="831056" y="6446045"/>
                <a:ext cx="2152650" cy="4762"/>
              </a:xfrm>
              <a:prstGeom prst="straightConnector1">
                <a:avLst/>
              </a:prstGeom>
              <a:ln w="76200">
                <a:solidFill>
                  <a:srgbClr val="00206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Нашивка 18"/>
            <p:cNvSpPr/>
            <p:nvPr/>
          </p:nvSpPr>
          <p:spPr>
            <a:xfrm>
              <a:off x="12344400" y="7353300"/>
              <a:ext cx="4229100" cy="495300"/>
            </a:xfrm>
            <a:prstGeom prst="chevron">
              <a:avLst/>
            </a:prstGeom>
            <a:solidFill>
              <a:srgbClr val="002060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077700" y="6002986"/>
              <a:ext cx="4686300" cy="11699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500" b="0" dirty="0">
                  <a:solidFill>
                    <a:srgbClr val="002060"/>
                  </a:solidFill>
                  <a:latin typeface="Calibri" pitchFamily="34" charset="0"/>
                  <a:ea typeface="+mn-ea"/>
                  <a:cs typeface="Calibri" pitchFamily="34" charset="0"/>
                </a:rPr>
                <a:t>реализация </a:t>
              </a:r>
              <a:r>
                <a:rPr lang="en-US" sz="3500" b="0" dirty="0">
                  <a:solidFill>
                    <a:srgbClr val="002060"/>
                  </a:solidFill>
                  <a:latin typeface="Calibri" pitchFamily="34" charset="0"/>
                  <a:ea typeface="+mn-ea"/>
                  <a:cs typeface="Calibri" pitchFamily="34" charset="0"/>
                </a:rPr>
                <a:t>I </a:t>
              </a:r>
              <a:r>
                <a:rPr lang="ru-RU" sz="3500" b="0" dirty="0">
                  <a:solidFill>
                    <a:srgbClr val="002060"/>
                  </a:solidFill>
                  <a:latin typeface="Calibri" pitchFamily="34" charset="0"/>
                  <a:ea typeface="+mn-ea"/>
                  <a:cs typeface="Calibri" pitchFamily="34" charset="0"/>
                </a:rPr>
                <a:t>этапа разработанных АРП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077700" y="7886701"/>
              <a:ext cx="4686300" cy="708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4000" dirty="0">
                  <a:solidFill>
                    <a:srgbClr val="002060"/>
                  </a:solidFill>
                  <a:latin typeface="Calibri" pitchFamily="34" charset="0"/>
                  <a:ea typeface="+mn-ea"/>
                  <a:cs typeface="Calibri" pitchFamily="34" charset="0"/>
                </a:rPr>
                <a:t>01.03 – 01.06 </a:t>
              </a:r>
            </a:p>
          </p:txBody>
        </p:sp>
        <p:grpSp>
          <p:nvGrpSpPr>
            <p:cNvPr id="5" name="Группа 45"/>
            <p:cNvGrpSpPr>
              <a:grpSpLocks/>
            </p:cNvGrpSpPr>
            <p:nvPr/>
          </p:nvGrpSpPr>
          <p:grpSpPr bwMode="auto">
            <a:xfrm flipV="1">
              <a:off x="15878175" y="7572375"/>
              <a:ext cx="2047875" cy="4467226"/>
              <a:chOff x="885825" y="3057525"/>
              <a:chExt cx="2047875" cy="4467226"/>
            </a:xfrm>
          </p:grpSpPr>
          <p:sp>
            <p:nvSpPr>
              <p:cNvPr id="29" name="Блок-схема: сохраненные данные 28"/>
              <p:cNvSpPr/>
              <p:nvPr/>
            </p:nvSpPr>
            <p:spPr>
              <a:xfrm rot="16200000">
                <a:off x="752475" y="3190875"/>
                <a:ext cx="2314576" cy="2047875"/>
              </a:xfrm>
              <a:prstGeom prst="flowChartOnlineStorage">
                <a:avLst/>
              </a:prstGeom>
              <a:noFill/>
              <a:ln w="762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30" name="Прямая со стрелкой 29"/>
              <p:cNvCxnSpPr>
                <a:stCxn id="29" idx="1"/>
              </p:cNvCxnSpPr>
              <p:nvPr/>
            </p:nvCxnSpPr>
            <p:spPr>
              <a:xfrm rot="5400000">
                <a:off x="831056" y="6446045"/>
                <a:ext cx="2152650" cy="4762"/>
              </a:xfrm>
              <a:prstGeom prst="straightConnector1">
                <a:avLst/>
              </a:prstGeom>
              <a:ln w="76200">
                <a:solidFill>
                  <a:srgbClr val="7030A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Нашивка 22"/>
            <p:cNvSpPr/>
            <p:nvPr/>
          </p:nvSpPr>
          <p:spPr>
            <a:xfrm>
              <a:off x="17411700" y="7334250"/>
              <a:ext cx="4229100" cy="495300"/>
            </a:xfrm>
            <a:prstGeom prst="chevron">
              <a:avLst/>
            </a:prstGeom>
            <a:solidFill>
              <a:srgbClr val="7030A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992600" y="7903516"/>
              <a:ext cx="4933950" cy="11699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500" b="0" dirty="0">
                  <a:solidFill>
                    <a:srgbClr val="7030A0"/>
                  </a:solidFill>
                  <a:latin typeface="Calibri" pitchFamily="34" charset="0"/>
                  <a:ea typeface="+mn-ea"/>
                  <a:cs typeface="Calibri" pitchFamily="34" charset="0"/>
                </a:rPr>
                <a:t>мониторинг </a:t>
              </a:r>
              <a:r>
                <a:rPr lang="en-US" sz="3500" b="0" dirty="0">
                  <a:solidFill>
                    <a:srgbClr val="7030A0"/>
                  </a:solidFill>
                  <a:latin typeface="Calibri" pitchFamily="34" charset="0"/>
                  <a:ea typeface="+mn-ea"/>
                  <a:cs typeface="Calibri" pitchFamily="34" charset="0"/>
                </a:rPr>
                <a:t>I </a:t>
              </a:r>
              <a:r>
                <a:rPr lang="ru-RU" sz="3500" b="0" dirty="0">
                  <a:solidFill>
                    <a:srgbClr val="7030A0"/>
                  </a:solidFill>
                  <a:latin typeface="Calibri" pitchFamily="34" charset="0"/>
                  <a:ea typeface="+mn-ea"/>
                  <a:cs typeface="Calibri" pitchFamily="34" charset="0"/>
                </a:rPr>
                <a:t>этапа реализации АРП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030701" y="6503891"/>
              <a:ext cx="4686300" cy="70802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4000" dirty="0">
                  <a:solidFill>
                    <a:srgbClr val="7030A0"/>
                  </a:solidFill>
                  <a:latin typeface="Calibri" pitchFamily="34" charset="0"/>
                  <a:ea typeface="+mn-ea"/>
                  <a:cs typeface="Calibri" pitchFamily="34" charset="0"/>
                </a:rPr>
                <a:t>17.05 – 01.06</a:t>
              </a:r>
            </a:p>
          </p:txBody>
        </p:sp>
        <p:grpSp>
          <p:nvGrpSpPr>
            <p:cNvPr id="6" name="Группа 28"/>
            <p:cNvGrpSpPr>
              <a:grpSpLocks/>
            </p:cNvGrpSpPr>
            <p:nvPr/>
          </p:nvGrpSpPr>
          <p:grpSpPr bwMode="auto">
            <a:xfrm>
              <a:off x="542925" y="3114675"/>
              <a:ext cx="2047875" cy="4467226"/>
              <a:chOff x="885825" y="3057525"/>
              <a:chExt cx="2047875" cy="4467226"/>
            </a:xfrm>
          </p:grpSpPr>
          <p:sp>
            <p:nvSpPr>
              <p:cNvPr id="27" name="Блок-схема: сохраненные данные 26"/>
              <p:cNvSpPr/>
              <p:nvPr/>
            </p:nvSpPr>
            <p:spPr>
              <a:xfrm rot="16200000">
                <a:off x="752475" y="3190875"/>
                <a:ext cx="2314576" cy="2047875"/>
              </a:xfrm>
              <a:prstGeom prst="flowChartOnlineStorage">
                <a:avLst/>
              </a:prstGeom>
              <a:noFill/>
              <a:ln w="7620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28" name="Прямая со стрелкой 27"/>
              <p:cNvCxnSpPr>
                <a:stCxn id="27" idx="1"/>
              </p:cNvCxnSpPr>
              <p:nvPr/>
            </p:nvCxnSpPr>
            <p:spPr>
              <a:xfrm rot="5400000">
                <a:off x="831056" y="6446045"/>
                <a:ext cx="2152650" cy="4762"/>
              </a:xfrm>
              <a:prstGeom prst="straightConnector1">
                <a:avLst/>
              </a:prstGeom>
              <a:ln w="76200">
                <a:solidFill>
                  <a:srgbClr val="FF66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5" name="Picture 2" descr="СПП программ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0046" y="5216236"/>
            <a:ext cx="1393950" cy="123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 descr="СПП программ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57737" y="5264727"/>
            <a:ext cx="1393950" cy="123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2"/>
          <p:cNvSpPr>
            <a:spLocks noGrp="1"/>
          </p:cNvSpPr>
          <p:nvPr>
            <p:ph type="sldNum" sz="quarter" idx="2"/>
          </p:nvPr>
        </p:nvSpPr>
        <p:spPr>
          <a:xfrm>
            <a:off x="23844250" y="13165138"/>
            <a:ext cx="539750" cy="539750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FD6B10D3-116F-4EB8-8EAB-3B8B2AC808A4}" type="slidenum">
              <a:rPr lang="ru-RU" smtClean="0"/>
              <a:pPr algn="ctr"/>
              <a:t>13</a:t>
            </a:fld>
            <a:endParaRPr lang="ru-RU" smtClean="0"/>
          </a:p>
        </p:txBody>
      </p:sp>
      <p:pic>
        <p:nvPicPr>
          <p:cNvPr id="15363" name="Рисунок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738" y="198438"/>
            <a:ext cx="2449512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91563" y="285750"/>
            <a:ext cx="2255837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ИТОГИ РЕАЛИЗАЦИИ НАЦИОНАЛЬНЫХ ПРОЕКТОВ"/>
          <p:cNvSpPr txBox="1">
            <a:spLocks/>
          </p:cNvSpPr>
          <p:nvPr/>
        </p:nvSpPr>
        <p:spPr>
          <a:xfrm>
            <a:off x="3271838" y="147638"/>
            <a:ext cx="20572412" cy="20304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eaLnBrk="1" hangingPunct="1">
              <a:lnSpc>
                <a:spcPct val="90000"/>
              </a:lnSpc>
              <a:spcBef>
                <a:spcPct val="0"/>
              </a:spcBef>
              <a:defRPr sz="4000" kern="1200" cap="all">
                <a:solidFill>
                  <a:srgbClr val="3F3D3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fontAlgn="auto">
              <a:spcAft>
                <a:spcPts val="1200"/>
              </a:spcAft>
              <a:defRPr/>
            </a:pPr>
            <a:endParaRPr lang="ru-RU" sz="3600" dirty="0" smtClean="0">
              <a:solidFill>
                <a:srgbClr val="00B2CC"/>
              </a:solidFill>
            </a:endParaRPr>
          </a:p>
          <a:p>
            <a:pPr fontAlgn="auto">
              <a:spcAft>
                <a:spcPts val="1200"/>
              </a:spcAft>
              <a:defRPr/>
            </a:pPr>
            <a:r>
              <a:rPr lang="ru-RU" altLang="ru-RU" dirty="0" smtClean="0">
                <a:solidFill>
                  <a:srgbClr val="00B0F0"/>
                </a:solidFill>
              </a:rPr>
              <a:t>Система работы с образовательными организациями</a:t>
            </a:r>
          </a:p>
          <a:p>
            <a:pPr fontAlgn="auto">
              <a:spcAft>
                <a:spcPts val="1200"/>
              </a:spcAft>
              <a:defRPr/>
            </a:pPr>
            <a:r>
              <a:rPr lang="ru-RU" altLang="ru-RU" dirty="0" smtClean="0">
                <a:solidFill>
                  <a:srgbClr val="FF6600"/>
                </a:solidFill>
              </a:rPr>
              <a:t>Региональный уровень </a:t>
            </a:r>
          </a:p>
          <a:p>
            <a:pPr fontAlgn="auto">
              <a:spcAft>
                <a:spcPts val="1200"/>
              </a:spcAft>
              <a:defRPr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6"/>
          <a:srcRect l="17538" t="23939" r="20076" b="9192"/>
          <a:stretch>
            <a:fillRect/>
          </a:stretch>
        </p:blipFill>
        <p:spPr bwMode="auto">
          <a:xfrm>
            <a:off x="706579" y="2597725"/>
            <a:ext cx="13136192" cy="79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7"/>
          <a:srcRect l="17538" t="21313" r="20530" b="12828"/>
          <a:stretch>
            <a:fillRect/>
          </a:stretch>
        </p:blipFill>
        <p:spPr bwMode="auto">
          <a:xfrm>
            <a:off x="10848108" y="5278581"/>
            <a:ext cx="13240490" cy="79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2"/>
          <p:cNvSpPr>
            <a:spLocks noGrp="1"/>
          </p:cNvSpPr>
          <p:nvPr>
            <p:ph type="sldNum" sz="quarter" idx="2"/>
          </p:nvPr>
        </p:nvSpPr>
        <p:spPr>
          <a:xfrm>
            <a:off x="23844250" y="13165138"/>
            <a:ext cx="539750" cy="539750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FD6B10D3-116F-4EB8-8EAB-3B8B2AC808A4}" type="slidenum">
              <a:rPr lang="ru-RU" smtClean="0"/>
              <a:pPr algn="ctr"/>
              <a:t>14</a:t>
            </a:fld>
            <a:endParaRPr lang="ru-RU" smtClean="0"/>
          </a:p>
        </p:txBody>
      </p:sp>
      <p:pic>
        <p:nvPicPr>
          <p:cNvPr id="15363" name="Рисунок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738" y="198438"/>
            <a:ext cx="2449512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91563" y="285750"/>
            <a:ext cx="2255837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ИТОГИ РЕАЛИЗАЦИИ НАЦИОНАЛЬНЫХ ПРОЕКТОВ"/>
          <p:cNvSpPr txBox="1">
            <a:spLocks/>
          </p:cNvSpPr>
          <p:nvPr/>
        </p:nvSpPr>
        <p:spPr>
          <a:xfrm>
            <a:off x="3271838" y="147638"/>
            <a:ext cx="20572412" cy="20304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eaLnBrk="1" hangingPunct="1">
              <a:lnSpc>
                <a:spcPct val="90000"/>
              </a:lnSpc>
              <a:spcBef>
                <a:spcPct val="0"/>
              </a:spcBef>
              <a:defRPr sz="4000" kern="1200" cap="all">
                <a:solidFill>
                  <a:srgbClr val="3F3D3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fontAlgn="auto">
              <a:spcAft>
                <a:spcPts val="1200"/>
              </a:spcAft>
              <a:defRPr/>
            </a:pPr>
            <a:endParaRPr lang="ru-RU" sz="3600" dirty="0" smtClean="0">
              <a:solidFill>
                <a:srgbClr val="00B2CC"/>
              </a:solidFill>
            </a:endParaRPr>
          </a:p>
          <a:p>
            <a:pPr fontAlgn="auto">
              <a:spcAft>
                <a:spcPts val="1200"/>
              </a:spcAft>
              <a:defRPr/>
            </a:pPr>
            <a:r>
              <a:rPr lang="ru-RU" altLang="ru-RU" dirty="0" smtClean="0">
                <a:solidFill>
                  <a:srgbClr val="00B0F0"/>
                </a:solidFill>
              </a:rPr>
              <a:t>Система работы с образовательными организациями</a:t>
            </a:r>
          </a:p>
          <a:p>
            <a:pPr fontAlgn="auto">
              <a:spcAft>
                <a:spcPts val="1200"/>
              </a:spcAft>
              <a:defRPr/>
            </a:pPr>
            <a:r>
              <a:rPr lang="ru-RU" altLang="ru-RU" dirty="0" smtClean="0">
                <a:solidFill>
                  <a:srgbClr val="FF6600"/>
                </a:solidFill>
              </a:rPr>
              <a:t>муниципальный уровень </a:t>
            </a:r>
          </a:p>
          <a:p>
            <a:pPr fontAlgn="auto">
              <a:spcAft>
                <a:spcPts val="1200"/>
              </a:spcAft>
              <a:defRPr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5"/>
          <a:srcRect l="20606" t="23333" r="23485" b="10606"/>
          <a:stretch>
            <a:fillRect/>
          </a:stretch>
        </p:blipFill>
        <p:spPr bwMode="auto">
          <a:xfrm>
            <a:off x="4170218" y="2764616"/>
            <a:ext cx="16043564" cy="1066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738" y="198438"/>
            <a:ext cx="2449512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91563" y="285750"/>
            <a:ext cx="2255837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AutoShape 4" descr="Внутренняя система оценки качества образования (ВСОК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584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818475" y="4321175"/>
            <a:ext cx="17653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39"/>
          <p:cNvGrpSpPr>
            <a:grpSpLocks/>
          </p:cNvGrpSpPr>
          <p:nvPr/>
        </p:nvGrpSpPr>
        <p:grpSpPr bwMode="auto">
          <a:xfrm>
            <a:off x="696913" y="2803525"/>
            <a:ext cx="21374100" cy="2874963"/>
            <a:chOff x="696129" y="3844583"/>
            <a:chExt cx="21374162" cy="2874802"/>
          </a:xfrm>
        </p:grpSpPr>
        <p:pic>
          <p:nvPicPr>
            <p:cNvPr id="35869" name="Picture 2" descr="C:\Users\Chernicyna-NA\Desktop\САЙТ ЦЕНТР\лого больш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6129" y="4010838"/>
              <a:ext cx="2379579" cy="1989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70" name="Прямоугольник 13"/>
            <p:cNvSpPr>
              <a:spLocks noChangeArrowheads="1"/>
            </p:cNvSpPr>
            <p:nvPr/>
          </p:nvSpPr>
          <p:spPr bwMode="auto">
            <a:xfrm>
              <a:off x="3553637" y="3844583"/>
              <a:ext cx="18516654" cy="1938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ru-RU" sz="4000" dirty="0">
                  <a:solidFill>
                    <a:srgbClr val="002060"/>
                  </a:solidFill>
                  <a:latin typeface="Century Gothic" pitchFamily="34" charset="0"/>
                  <a:cs typeface="Calibri" pitchFamily="34" charset="0"/>
                </a:rPr>
                <a:t>Центр непрерывного повышения профессионального мастерства педагогических работников ГАУ ДПО «Институт развития образования Пермского края» </a:t>
              </a:r>
            </a:p>
          </p:txBody>
        </p:sp>
        <p:grpSp>
          <p:nvGrpSpPr>
            <p:cNvPr id="3" name="Группа 46"/>
            <p:cNvGrpSpPr>
              <a:grpSpLocks/>
            </p:cNvGrpSpPr>
            <p:nvPr/>
          </p:nvGrpSpPr>
          <p:grpSpPr bwMode="auto">
            <a:xfrm>
              <a:off x="3722493" y="5938948"/>
              <a:ext cx="6880076" cy="720000"/>
              <a:chOff x="11329543" y="4852447"/>
              <a:chExt cx="12318181" cy="1250150"/>
            </a:xfrm>
          </p:grpSpPr>
          <p:pic>
            <p:nvPicPr>
              <p:cNvPr id="35875" name="Picture 4" descr="Архивы macos - Блог ITишника и просто человека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1329543" y="4852447"/>
                <a:ext cx="1250147" cy="1250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876" name="Прямоугольник 16"/>
              <p:cNvSpPr>
                <a:spLocks noChangeArrowheads="1"/>
              </p:cNvSpPr>
              <p:nvPr/>
            </p:nvSpPr>
            <p:spPr bwMode="auto">
              <a:xfrm>
                <a:off x="12864385" y="4865714"/>
                <a:ext cx="10783339" cy="1228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000">
                    <a:solidFill>
                      <a:srgbClr val="002060"/>
                    </a:solidFill>
                    <a:latin typeface="Century Gothic" pitchFamily="34" charset="0"/>
                    <a:cs typeface="Calibri" pitchFamily="34" charset="0"/>
                    <a:hlinkClick r:id="rId8"/>
                  </a:rPr>
                  <a:t>https://cub.iro.perm.ru/</a:t>
                </a:r>
                <a:endParaRPr lang="ru-RU" sz="4000">
                  <a:solidFill>
                    <a:srgbClr val="002060"/>
                  </a:solidFill>
                  <a:latin typeface="Century Gothic" pitchFamily="34" charset="0"/>
                  <a:cs typeface="Calibri" pitchFamily="34" charset="0"/>
                  <a:hlinkClick r:id="rId8"/>
                </a:endParaRPr>
              </a:p>
            </p:txBody>
          </p:sp>
        </p:grpSp>
        <p:grpSp>
          <p:nvGrpSpPr>
            <p:cNvPr id="4" name="Группа 19"/>
            <p:cNvGrpSpPr>
              <a:grpSpLocks/>
            </p:cNvGrpSpPr>
            <p:nvPr/>
          </p:nvGrpSpPr>
          <p:grpSpPr bwMode="auto">
            <a:xfrm>
              <a:off x="11667663" y="5977040"/>
              <a:ext cx="5182524" cy="742345"/>
              <a:chOff x="6929422" y="4518453"/>
              <a:chExt cx="5182524" cy="742345"/>
            </a:xfrm>
          </p:grpSpPr>
          <p:sp>
            <p:nvSpPr>
              <p:cNvPr id="35873" name="Прямоугольник 5"/>
              <p:cNvSpPr>
                <a:spLocks noChangeArrowheads="1"/>
              </p:cNvSpPr>
              <p:nvPr/>
            </p:nvSpPr>
            <p:spPr bwMode="auto">
              <a:xfrm>
                <a:off x="7740223" y="4552980"/>
                <a:ext cx="4371723" cy="707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000">
                    <a:solidFill>
                      <a:srgbClr val="002060"/>
                    </a:solidFill>
                    <a:latin typeface="Century Gothic" pitchFamily="34" charset="0"/>
                    <a:cs typeface="Calibri" pitchFamily="34" charset="0"/>
                    <a:hlinkClick r:id="rId9"/>
                  </a:rPr>
                  <a:t>cub@iro.perm.ru</a:t>
                </a:r>
                <a:r>
                  <a:rPr lang="en-US" sz="4000">
                    <a:solidFill>
                      <a:srgbClr val="002060"/>
                    </a:solidFill>
                    <a:latin typeface="Century Gothic" pitchFamily="34" charset="0"/>
                    <a:cs typeface="Calibri" pitchFamily="34" charset="0"/>
                    <a:hlinkClick r:id="rId8"/>
                  </a:rPr>
                  <a:t> </a:t>
                </a:r>
                <a:endParaRPr lang="ru-RU" sz="4000">
                  <a:solidFill>
                    <a:srgbClr val="002060"/>
                  </a:solidFill>
                  <a:latin typeface="Century Gothic" pitchFamily="34" charset="0"/>
                  <a:cs typeface="Calibri" pitchFamily="34" charset="0"/>
                  <a:hlinkClick r:id="rId8"/>
                </a:endParaRPr>
              </a:p>
            </p:txBody>
          </p:sp>
          <p:pic>
            <p:nvPicPr>
              <p:cNvPr id="35874" name="Picture 2" descr="Иконка ios, mail, почта, письмо, конверт, размер 128x128 | id44482 |  iconbird.com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6929422" y="4518453"/>
                <a:ext cx="720000" cy="72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" name="Группа 41"/>
          <p:cNvGrpSpPr>
            <a:grpSpLocks/>
          </p:cNvGrpSpPr>
          <p:nvPr/>
        </p:nvGrpSpPr>
        <p:grpSpPr bwMode="auto">
          <a:xfrm>
            <a:off x="755650" y="6740525"/>
            <a:ext cx="23060025" cy="2454275"/>
            <a:chOff x="714315" y="9433374"/>
            <a:chExt cx="23060085" cy="2453826"/>
          </a:xfrm>
        </p:grpSpPr>
        <p:pic>
          <p:nvPicPr>
            <p:cNvPr id="35858" name="Picture 2" descr="C:\Users\User\Documents\МАРИНА\Серебренникова МК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14315" y="9433374"/>
              <a:ext cx="2439391" cy="2453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9" name="Прямоугольник 29"/>
            <p:cNvSpPr>
              <a:spLocks noChangeArrowheads="1"/>
            </p:cNvSpPr>
            <p:nvPr/>
          </p:nvSpPr>
          <p:spPr bwMode="auto">
            <a:xfrm>
              <a:off x="3516260" y="9463530"/>
              <a:ext cx="20258140" cy="1199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defTabSz="1828800">
                <a:lnSpc>
                  <a:spcPct val="90000"/>
                </a:lnSpc>
                <a:spcBef>
                  <a:spcPts val="3000"/>
                </a:spcBef>
              </a:pPr>
              <a:r>
                <a:rPr lang="ru-RU" sz="4000" dirty="0">
                  <a:solidFill>
                    <a:srgbClr val="002060"/>
                  </a:solidFill>
                  <a:latin typeface="Century Gothic" pitchFamily="34" charset="0"/>
                  <a:cs typeface="Calibri" pitchFamily="34" charset="0"/>
                </a:rPr>
                <a:t>Серебренникова Марина Константиновна, </a:t>
              </a:r>
              <a:r>
                <a:rPr lang="ru-RU" sz="4000" b="0" dirty="0">
                  <a:solidFill>
                    <a:srgbClr val="002060"/>
                  </a:solidFill>
                  <a:latin typeface="Century Gothic" pitchFamily="34" charset="0"/>
                  <a:cs typeface="Calibri" pitchFamily="34" charset="0"/>
                </a:rPr>
                <a:t>заведующий кафедрой профессионального мастерства ЦНППМПР ГАУ ДПО «ИРО ПК», к.б.н. </a:t>
              </a:r>
            </a:p>
          </p:txBody>
        </p:sp>
        <p:grpSp>
          <p:nvGrpSpPr>
            <p:cNvPr id="6" name="Группа 32"/>
            <p:cNvGrpSpPr>
              <a:grpSpLocks/>
            </p:cNvGrpSpPr>
            <p:nvPr/>
          </p:nvGrpSpPr>
          <p:grpSpPr bwMode="auto">
            <a:xfrm>
              <a:off x="4048520" y="10897984"/>
              <a:ext cx="6435168" cy="725594"/>
              <a:chOff x="3071770" y="6280914"/>
              <a:chExt cx="6435168" cy="725594"/>
            </a:xfrm>
          </p:grpSpPr>
          <p:sp>
            <p:nvSpPr>
              <p:cNvPr id="35867" name="Прямоугольник 5"/>
              <p:cNvSpPr>
                <a:spLocks noChangeArrowheads="1"/>
              </p:cNvSpPr>
              <p:nvPr/>
            </p:nvSpPr>
            <p:spPr bwMode="auto">
              <a:xfrm>
                <a:off x="3811133" y="6280914"/>
                <a:ext cx="5695805" cy="707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000">
                    <a:solidFill>
                      <a:srgbClr val="002060"/>
                    </a:solidFill>
                    <a:latin typeface="Century Gothic" pitchFamily="34" charset="0"/>
                    <a:cs typeface="Calibri" pitchFamily="34" charset="0"/>
                    <a:hlinkClick r:id="rId12"/>
                  </a:rPr>
                  <a:t>mkc-cub@iro.perm.ru</a:t>
                </a:r>
                <a:r>
                  <a:rPr lang="en-US" sz="4000">
                    <a:solidFill>
                      <a:srgbClr val="002060"/>
                    </a:solidFill>
                    <a:latin typeface="Century Gothic" pitchFamily="34" charset="0"/>
                    <a:cs typeface="Calibri" pitchFamily="34" charset="0"/>
                    <a:hlinkClick r:id="rId13"/>
                  </a:rPr>
                  <a:t> </a:t>
                </a:r>
                <a:endParaRPr lang="ru-RU" sz="4000">
                  <a:solidFill>
                    <a:srgbClr val="002060"/>
                  </a:solidFill>
                  <a:latin typeface="Century Gothic" pitchFamily="34" charset="0"/>
                  <a:cs typeface="Calibri" pitchFamily="34" charset="0"/>
                  <a:hlinkClick r:id="rId8"/>
                </a:endParaRPr>
              </a:p>
            </p:txBody>
          </p:sp>
          <p:pic>
            <p:nvPicPr>
              <p:cNvPr id="35868" name="Picture 2" descr="Иконка ios, mail, почта, письмо, конверт, размер 128x128 | id44482 |  iconbird.com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071770" y="6286508"/>
                <a:ext cx="720000" cy="72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Группа 40"/>
            <p:cNvGrpSpPr>
              <a:grpSpLocks/>
            </p:cNvGrpSpPr>
            <p:nvPr/>
          </p:nvGrpSpPr>
          <p:grpSpPr bwMode="auto">
            <a:xfrm>
              <a:off x="11707982" y="10778888"/>
              <a:ext cx="6988871" cy="964800"/>
              <a:chOff x="11707982" y="10404812"/>
              <a:chExt cx="6988871" cy="964800"/>
            </a:xfrm>
          </p:grpSpPr>
          <p:pic>
            <p:nvPicPr>
              <p:cNvPr id="35862" name="Picture 11" descr="Как настроить работу Viber через прокси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12565237" y="10404812"/>
                <a:ext cx="965190" cy="96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863" name="Picture 13" descr="Telegram — Википедия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13422494" y="10404812"/>
                <a:ext cx="965189" cy="96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4" descr="Компьютерные иконки Graster.Грабовский А. Телефон, смартфон, синий,  электроника, прямоугольник png | PNGWing"/>
              <p:cNvPicPr>
                <a:picLocks noChangeAspect="1" noChangeArrowheads="1"/>
              </p:cNvPicPr>
              <p:nvPr/>
            </p:nvPicPr>
            <p:blipFill>
              <a:blip r:embed="rId16"/>
              <a:srcRect l="29348" t="10254" r="29076" b="13573"/>
              <a:stretch>
                <a:fillRect/>
              </a:stretch>
            </p:blipFill>
            <p:spPr bwMode="auto">
              <a:xfrm>
                <a:off x="11707982" y="10404812"/>
                <a:ext cx="946246" cy="964800"/>
              </a:xfrm>
              <a:prstGeom prst="ellipse">
                <a:avLst/>
              </a:prstGeom>
              <a:noFill/>
            </p:spPr>
          </p:pic>
          <p:pic>
            <p:nvPicPr>
              <p:cNvPr id="37" name="Picture 6" descr="Группа ватсап… — Nissan Wingroad, 1.5 л., 2002 года на DRIVE2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14279750" y="10404812"/>
                <a:ext cx="957816" cy="964800"/>
              </a:xfrm>
              <a:prstGeom prst="ellipse">
                <a:avLst/>
              </a:prstGeom>
              <a:noFill/>
            </p:spPr>
          </p:pic>
          <p:sp>
            <p:nvSpPr>
              <p:cNvPr id="35866" name="Прямоугольник 37"/>
              <p:cNvSpPr>
                <a:spLocks noChangeArrowheads="1"/>
              </p:cNvSpPr>
              <p:nvPr/>
            </p:nvSpPr>
            <p:spPr bwMode="auto">
              <a:xfrm>
                <a:off x="15355866" y="10548101"/>
                <a:ext cx="3340987" cy="707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4000">
                    <a:solidFill>
                      <a:srgbClr val="002060"/>
                    </a:solidFill>
                    <a:latin typeface="Century Gothic" pitchFamily="34" charset="0"/>
                    <a:cs typeface="Calibri" pitchFamily="34" charset="0"/>
                  </a:rPr>
                  <a:t>89026388522</a:t>
                </a:r>
                <a:endParaRPr lang="ru-RU" sz="4000">
                  <a:solidFill>
                    <a:srgbClr val="002060"/>
                  </a:solidFill>
                  <a:latin typeface="Century Gothic" pitchFamily="34" charset="0"/>
                  <a:cs typeface="Calibri" pitchFamily="34" charset="0"/>
                  <a:hlinkClick r:id="rId8"/>
                </a:endParaRPr>
              </a:p>
            </p:txBody>
          </p:sp>
        </p:grpSp>
      </p:grpSp>
      <p:sp>
        <p:nvSpPr>
          <p:cNvPr id="39" name="ИТОГИ РЕАЛИЗАЦИИ НАЦИОНАЛЬНЫХ ПРОЕКТОВ"/>
          <p:cNvSpPr txBox="1">
            <a:spLocks/>
          </p:cNvSpPr>
          <p:nvPr/>
        </p:nvSpPr>
        <p:spPr>
          <a:xfrm>
            <a:off x="3271838" y="198438"/>
            <a:ext cx="20572412" cy="20304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eaLnBrk="1" hangingPunct="1">
              <a:lnSpc>
                <a:spcPct val="90000"/>
              </a:lnSpc>
              <a:spcBef>
                <a:spcPct val="0"/>
              </a:spcBef>
              <a:defRPr sz="4000" kern="1200" cap="all">
                <a:solidFill>
                  <a:srgbClr val="3F3D3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>
              <a:spcAft>
                <a:spcPts val="1200"/>
              </a:spcAft>
              <a:defRPr/>
            </a:pPr>
            <a:endParaRPr lang="ru-RU" sz="3600" dirty="0" smtClean="0">
              <a:solidFill>
                <a:srgbClr val="00B2CC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ru-RU" sz="3600" dirty="0">
              <a:solidFill>
                <a:srgbClr val="00B2CC"/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ru-RU" sz="3600" dirty="0" smtClean="0">
              <a:solidFill>
                <a:srgbClr val="00B2CC"/>
              </a:solidFill>
            </a:endParaRPr>
          </a:p>
          <a:p>
            <a:pPr>
              <a:spcAft>
                <a:spcPts val="1200"/>
              </a:spcAft>
              <a:defRPr/>
            </a:pPr>
            <a:r>
              <a:rPr lang="ru-RU" dirty="0" smtClean="0">
                <a:solidFill>
                  <a:srgbClr val="FF6600"/>
                </a:solidFill>
              </a:rPr>
              <a:t>Наши контакты</a:t>
            </a:r>
          </a:p>
          <a:p>
            <a:pPr>
              <a:spcAft>
                <a:spcPts val="1200"/>
              </a:spcAft>
              <a:defRPr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5849" name="Picture 1"/>
          <p:cNvPicPr>
            <a:picLocks noChangeAspect="1" noChangeArrowheads="1"/>
          </p:cNvPicPr>
          <p:nvPr/>
        </p:nvPicPr>
        <p:blipFill>
          <a:blip r:embed="rId18"/>
          <a:srcRect l="5489" t="1468" b="21388"/>
          <a:stretch>
            <a:fillRect/>
          </a:stretch>
        </p:blipFill>
        <p:spPr bwMode="auto">
          <a:xfrm>
            <a:off x="755650" y="9952038"/>
            <a:ext cx="248761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Прямоугольник 28"/>
          <p:cNvSpPr>
            <a:spLocks noChangeArrowheads="1"/>
          </p:cNvSpPr>
          <p:nvPr/>
        </p:nvSpPr>
        <p:spPr bwMode="auto">
          <a:xfrm>
            <a:off x="3603625" y="10069513"/>
            <a:ext cx="202580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1828800">
              <a:lnSpc>
                <a:spcPct val="90000"/>
              </a:lnSpc>
              <a:spcBef>
                <a:spcPts val="3000"/>
              </a:spcBef>
            </a:pPr>
            <a:r>
              <a:rPr lang="ru-RU" sz="4000">
                <a:solidFill>
                  <a:srgbClr val="002060"/>
                </a:solidFill>
                <a:latin typeface="Century Gothic" pitchFamily="34" charset="0"/>
                <a:cs typeface="Calibri" pitchFamily="34" charset="0"/>
              </a:rPr>
              <a:t>Клинова Мария Николаевна, </a:t>
            </a:r>
            <a:r>
              <a:rPr lang="ru-RU" sz="4000" b="0">
                <a:solidFill>
                  <a:srgbClr val="002060"/>
                </a:solidFill>
                <a:latin typeface="Century Gothic" pitchFamily="34" charset="0"/>
                <a:cs typeface="Calibri" pitchFamily="34" charset="0"/>
              </a:rPr>
              <a:t>старший преподаватель кафедры профессионального мастерства ЦНППМПР ГАУ ДПО «ИРО ПК»</a:t>
            </a:r>
          </a:p>
        </p:txBody>
      </p:sp>
      <p:sp>
        <p:nvSpPr>
          <p:cNvPr id="35851" name="Прямоугольник 5"/>
          <p:cNvSpPr>
            <a:spLocks noChangeArrowheads="1"/>
          </p:cNvSpPr>
          <p:nvPr/>
        </p:nvSpPr>
        <p:spPr bwMode="auto">
          <a:xfrm>
            <a:off x="4875213" y="11504613"/>
            <a:ext cx="4659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002060"/>
                </a:solidFill>
                <a:latin typeface="Century Gothic" pitchFamily="34" charset="0"/>
                <a:cs typeface="Calibri" pitchFamily="34" charset="0"/>
              </a:rPr>
              <a:t>marklin72@mail.ru</a:t>
            </a:r>
            <a:endParaRPr lang="ru-RU" sz="4000">
              <a:solidFill>
                <a:srgbClr val="002060"/>
              </a:solidFill>
              <a:latin typeface="Century Gothic" pitchFamily="34" charset="0"/>
              <a:cs typeface="Calibri" pitchFamily="34" charset="0"/>
              <a:hlinkClick r:id="rId8"/>
            </a:endParaRPr>
          </a:p>
        </p:txBody>
      </p:sp>
      <p:pic>
        <p:nvPicPr>
          <p:cNvPr id="35852" name="Picture 11" descr="Как настроить работу Viber через прокси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652375" y="11385550"/>
            <a:ext cx="9652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13" descr="Telegram — Википедия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3509625" y="11385550"/>
            <a:ext cx="9652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 descr="Компьютерные иконки Graster.Грабовский А. Телефон, смартфон, синий,  электроника, прямоугольник png | PNGWing"/>
          <p:cNvPicPr>
            <a:picLocks noChangeAspect="1" noChangeArrowheads="1"/>
          </p:cNvPicPr>
          <p:nvPr/>
        </p:nvPicPr>
        <p:blipFill>
          <a:blip r:embed="rId16"/>
          <a:srcRect l="29348" t="10254" r="29076" b="13573"/>
          <a:stretch>
            <a:fillRect/>
          </a:stretch>
        </p:blipFill>
        <p:spPr bwMode="auto">
          <a:xfrm>
            <a:off x="11795363" y="11385138"/>
            <a:ext cx="946244" cy="964977"/>
          </a:xfrm>
          <a:prstGeom prst="ellipse">
            <a:avLst/>
          </a:prstGeom>
          <a:noFill/>
        </p:spPr>
      </p:pic>
      <p:pic>
        <p:nvPicPr>
          <p:cNvPr id="35" name="Picture 6" descr="Группа ватсап… — Nissan Wingroad, 1.5 л., 2002 года на DRIVE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4367124" y="11385138"/>
            <a:ext cx="957814" cy="964977"/>
          </a:xfrm>
          <a:prstGeom prst="ellipse">
            <a:avLst/>
          </a:prstGeom>
          <a:noFill/>
        </p:spPr>
      </p:pic>
      <p:sp>
        <p:nvSpPr>
          <p:cNvPr id="35856" name="Прямоугольник 39"/>
          <p:cNvSpPr>
            <a:spLocks noChangeArrowheads="1"/>
          </p:cNvSpPr>
          <p:nvPr/>
        </p:nvSpPr>
        <p:spPr bwMode="auto">
          <a:xfrm>
            <a:off x="15443200" y="11528425"/>
            <a:ext cx="33226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002060"/>
                </a:solidFill>
                <a:latin typeface="Century Gothic" pitchFamily="34" charset="0"/>
                <a:cs typeface="Calibri" pitchFamily="34" charset="0"/>
              </a:rPr>
              <a:t>89128863656</a:t>
            </a:r>
            <a:endParaRPr lang="ru-RU" sz="4000">
              <a:solidFill>
                <a:srgbClr val="002060"/>
              </a:solidFill>
              <a:latin typeface="Century Gothic" pitchFamily="34" charset="0"/>
              <a:cs typeface="Calibri" pitchFamily="34" charset="0"/>
              <a:hlinkClick r:id="rId8"/>
            </a:endParaRPr>
          </a:p>
        </p:txBody>
      </p:sp>
      <p:pic>
        <p:nvPicPr>
          <p:cNvPr id="35857" name="Picture 2" descr="Иконка ios, mail, почта, письмо, конверт, размер 128x128 | id44482 |  iconbird.com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57663" y="11509375"/>
            <a:ext cx="719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01700" y="10763415"/>
            <a:ext cx="225806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4369" y="3218256"/>
            <a:ext cx="21875262" cy="7786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kern="0" dirty="0" smtClean="0">
                <a:solidFill>
                  <a:srgbClr val="FF6600"/>
                </a:solidFill>
                <a:latin typeface="Century Gothic" panose="020B0502020202020204" pitchFamily="34" charset="0"/>
                <a:cs typeface="Calibri" pitchFamily="34" charset="0"/>
              </a:rPr>
              <a:t>Реализация в Пермском крае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kern="0" dirty="0" smtClean="0">
                <a:solidFill>
                  <a:srgbClr val="FF6600"/>
                </a:solidFill>
                <a:latin typeface="Century Gothic" panose="020B0502020202020204" pitchFamily="34" charset="0"/>
                <a:cs typeface="Calibri" pitchFamily="34" charset="0"/>
              </a:rPr>
              <a:t>проекта по оказанию адресной методической 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kern="0" dirty="0" smtClean="0">
                <a:solidFill>
                  <a:srgbClr val="FF6600"/>
                </a:solidFill>
                <a:latin typeface="Century Gothic" panose="020B0502020202020204" pitchFamily="34" charset="0"/>
                <a:cs typeface="Calibri" pitchFamily="34" charset="0"/>
              </a:rPr>
              <a:t>и консультационной помощи школам 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kern="0" dirty="0" smtClean="0">
                <a:solidFill>
                  <a:srgbClr val="FF6600"/>
                </a:solidFill>
                <a:latin typeface="Century Gothic" panose="020B0502020202020204" pitchFamily="34" charset="0"/>
                <a:cs typeface="Calibri" pitchFamily="34" charset="0"/>
              </a:rPr>
              <a:t>с низкими образовательными результатами («500+») 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kern="0" dirty="0" smtClean="0">
                <a:solidFill>
                  <a:srgbClr val="FF6600"/>
                </a:solidFill>
                <a:latin typeface="Century Gothic" panose="020B0502020202020204" pitchFamily="34" charset="0"/>
                <a:cs typeface="Calibri" pitchFamily="34" charset="0"/>
              </a:rPr>
              <a:t>в 2021, 2022 гг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44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Calibri" pitchFamily="34" charset="0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alibri" pitchFamily="34" charset="0"/>
              </a:rPr>
              <a:t>Мария Николаевна Клинова,</a:t>
            </a:r>
            <a:r>
              <a:rPr lang="ru-RU" sz="4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alibri" pitchFamily="34" charset="0"/>
              </a:rPr>
              <a:t> старший преподаватель кафедры профессионального мастерства ЦНППМПР ГАУ ДПО «ИРО ПК», 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alibri" pitchFamily="34" charset="0"/>
              </a:rPr>
              <a:t>оперативный руководитель проекта «500+» в Пермском крае в 2021, 2022 гг</a:t>
            </a:r>
            <a:endParaRPr lang="ru-RU" sz="4400" b="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2400" b="0" kern="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4340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674975" y="595313"/>
            <a:ext cx="2070100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053300" y="630238"/>
            <a:ext cx="22574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187988" y="536575"/>
            <a:ext cx="11049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23844250" y="13165138"/>
            <a:ext cx="539750" cy="539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eaLnBrk="0" hangingPunct="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eaLnBrk="0" hangingPunct="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eaLnBrk="0" hangingPunct="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eaLnBrk="0" hangingPunct="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eaLnBrk="1"/>
            <a:fld id="{AF619DBB-501A-4496-8720-E1869A5E1FC7}" type="slidenum">
              <a:rPr lang="ru-RU" altLang="ru-RU" sz="2500">
                <a:solidFill>
                  <a:srgbClr val="D6D5D5"/>
                </a:solidFill>
                <a:latin typeface="SF UI Text Semibold"/>
                <a:ea typeface="SF UI Text Semibold"/>
                <a:cs typeface="SF UI Text Semibold"/>
                <a:sym typeface="SF UI Text Semibold"/>
              </a:rPr>
              <a:pPr algn="ctr" eaLnBrk="1"/>
              <a:t>3</a:t>
            </a:fld>
            <a:endParaRPr lang="ru-RU" altLang="ru-RU" sz="2500">
              <a:solidFill>
                <a:srgbClr val="D6D5D5"/>
              </a:solidFill>
              <a:latin typeface="SF UI Text Semibold"/>
              <a:ea typeface="SF UI Text Semibold"/>
              <a:cs typeface="SF UI Text Semibold"/>
              <a:sym typeface="SF UI Text Semibold"/>
            </a:endParaRPr>
          </a:p>
        </p:txBody>
      </p:sp>
      <p:pic>
        <p:nvPicPr>
          <p:cNvPr id="1536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6738" y="198438"/>
            <a:ext cx="2449512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391563" y="285750"/>
            <a:ext cx="2255837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ИТОГИ РЕАЛИЗАЦИИ НАЦИОНАЛЬНЫХ ПРОЕКТОВ"/>
          <p:cNvSpPr txBox="1">
            <a:spLocks/>
          </p:cNvSpPr>
          <p:nvPr/>
        </p:nvSpPr>
        <p:spPr>
          <a:xfrm>
            <a:off x="3271838" y="147638"/>
            <a:ext cx="20572412" cy="20304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eaLnBrk="1" hangingPunct="1">
              <a:lnSpc>
                <a:spcPct val="90000"/>
              </a:lnSpc>
              <a:spcBef>
                <a:spcPct val="0"/>
              </a:spcBef>
              <a:defRPr sz="4000" kern="1200" cap="all">
                <a:solidFill>
                  <a:srgbClr val="3F3D3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fontAlgn="auto">
              <a:spcAft>
                <a:spcPts val="1200"/>
              </a:spcAft>
              <a:defRPr/>
            </a:pPr>
            <a:endParaRPr lang="ru-RU" sz="3600" dirty="0" smtClean="0">
              <a:solidFill>
                <a:srgbClr val="00B2CC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1200"/>
              </a:spcAft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ИТОГИ РЕАЛИЗАЦИИ НАЦИОНАЛЬНЫХ ПРОЕКТОВ"/>
          <p:cNvSpPr txBox="1">
            <a:spLocks/>
          </p:cNvSpPr>
          <p:nvPr/>
        </p:nvSpPr>
        <p:spPr>
          <a:xfrm>
            <a:off x="3424238" y="300038"/>
            <a:ext cx="20572412" cy="20304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eaLnBrk="1" hangingPunct="1">
              <a:lnSpc>
                <a:spcPct val="90000"/>
              </a:lnSpc>
              <a:spcBef>
                <a:spcPct val="0"/>
              </a:spcBef>
              <a:defRPr sz="4000" kern="1200" cap="all">
                <a:solidFill>
                  <a:srgbClr val="3F3D3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fontAlgn="auto">
              <a:spcAft>
                <a:spcPts val="1200"/>
              </a:spcAft>
              <a:defRPr/>
            </a:pPr>
            <a:endParaRPr lang="ru-RU" sz="3600" dirty="0" smtClean="0">
              <a:solidFill>
                <a:srgbClr val="00B2CC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1200"/>
              </a:spcAft>
              <a:defRPr/>
            </a:pPr>
            <a:r>
              <a:rPr lang="ru-RU" dirty="0" smtClean="0">
                <a:solidFill>
                  <a:srgbClr val="FF6600"/>
                </a:solidFill>
                <a:latin typeface="Century Gothic" panose="020B0502020202020204" pitchFamily="34" charset="0"/>
              </a:rPr>
              <a:t>ЗА 2 ГОДА РЕАЛИЗАЦИИ ПРОЕКТА… </a:t>
            </a:r>
          </a:p>
          <a:p>
            <a:pPr fontAlgn="auto">
              <a:spcAft>
                <a:spcPts val="1200"/>
              </a:spcAft>
              <a:defRPr/>
            </a:pPr>
            <a:r>
              <a:rPr lang="ru-RU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Мы пришли к главному выводу</a:t>
            </a:r>
            <a:endParaRPr lang="ru-RU" dirty="0" smtClean="0">
              <a:solidFill>
                <a:srgbClr val="FF6600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1200"/>
              </a:spcAft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20146" y="6509430"/>
            <a:ext cx="13506408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 #</a:t>
            </a:r>
            <a:r>
              <a:rPr lang="ru-RU" sz="96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ШНОР_не_приговор </a:t>
            </a:r>
            <a:endParaRPr lang="ru-RU" sz="9600" b="1" cap="none" spc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6738" y="198438"/>
            <a:ext cx="2449512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391563" y="285750"/>
            <a:ext cx="2255837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ИТОГИ РЕАЛИЗАЦИИ НАЦИОНАЛЬНЫХ ПРОЕКТОВ"/>
          <p:cNvSpPr txBox="1">
            <a:spLocks/>
          </p:cNvSpPr>
          <p:nvPr/>
        </p:nvSpPr>
        <p:spPr>
          <a:xfrm>
            <a:off x="3271838" y="147638"/>
            <a:ext cx="20572412" cy="20304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eaLnBrk="1" hangingPunct="1">
              <a:lnSpc>
                <a:spcPct val="90000"/>
              </a:lnSpc>
              <a:spcBef>
                <a:spcPct val="0"/>
              </a:spcBef>
              <a:defRPr sz="4000" kern="1200" cap="all">
                <a:solidFill>
                  <a:srgbClr val="3F3D3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fontAlgn="auto">
              <a:spcAft>
                <a:spcPts val="1200"/>
              </a:spcAft>
              <a:defRPr/>
            </a:pPr>
            <a:endParaRPr lang="ru-RU" sz="3600" dirty="0" smtClean="0">
              <a:solidFill>
                <a:srgbClr val="00B2CC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1200"/>
              </a:spcAft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ИТОГИ РЕАЛИЗАЦИИ НАЦИОНАЛЬНЫХ ПРОЕКТОВ"/>
          <p:cNvSpPr txBox="1">
            <a:spLocks/>
          </p:cNvSpPr>
          <p:nvPr/>
        </p:nvSpPr>
        <p:spPr>
          <a:xfrm>
            <a:off x="3424238" y="300038"/>
            <a:ext cx="20572412" cy="20304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eaLnBrk="1" hangingPunct="1">
              <a:lnSpc>
                <a:spcPct val="90000"/>
              </a:lnSpc>
              <a:spcBef>
                <a:spcPct val="0"/>
              </a:spcBef>
              <a:defRPr sz="4000" kern="1200" cap="all">
                <a:solidFill>
                  <a:srgbClr val="3F3D3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fontAlgn="auto">
              <a:spcAft>
                <a:spcPts val="1200"/>
              </a:spcAft>
              <a:defRPr/>
            </a:pPr>
            <a:endParaRPr lang="ru-RU" sz="3600" dirty="0" smtClean="0">
              <a:solidFill>
                <a:srgbClr val="00B2CC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1200"/>
              </a:spcAft>
              <a:defRPr/>
            </a:pPr>
            <a:r>
              <a:rPr lang="ru-RU" dirty="0" smtClean="0">
                <a:solidFill>
                  <a:srgbClr val="FF6600"/>
                </a:solidFill>
                <a:latin typeface="Century Gothic" panose="020B0502020202020204" pitchFamily="34" charset="0"/>
              </a:rPr>
              <a:t>ПО КАКИМ ПОКАЗАТЕЛЯМ ШКОЛЫ ПОПАДАЮТ В СПИСОК ШНОР </a:t>
            </a:r>
          </a:p>
          <a:p>
            <a:pPr fontAlgn="auto">
              <a:spcAft>
                <a:spcPts val="1200"/>
              </a:spcAft>
              <a:defRPr/>
            </a:pPr>
            <a:r>
              <a:rPr lang="ru-RU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ПРОЗРАЧНОЕ ОБЪЯСНЕНИЕ</a:t>
            </a:r>
            <a:endParaRPr lang="ru-RU" dirty="0" smtClean="0">
              <a:solidFill>
                <a:srgbClr val="FF6600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1200"/>
              </a:spcAft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882554" y="3047117"/>
            <a:ext cx="1346981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 основе – результаты национальных оценочных процедур </a:t>
            </a:r>
            <a:r>
              <a:rPr lang="ru-RU" sz="3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ВПР-5,6</a:t>
            </a:r>
            <a:r>
              <a:rPr lang="ru-R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, ОГЭ, ЕГЭ </a:t>
            </a:r>
            <a:r>
              <a:rPr lang="ru-RU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по </a:t>
            </a:r>
            <a:r>
              <a:rPr lang="ru-R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русскому языку </a:t>
            </a:r>
            <a:r>
              <a:rPr lang="ru-RU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и </a:t>
            </a:r>
            <a:r>
              <a:rPr lang="ru-R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математике</a:t>
            </a:r>
            <a:r>
              <a:rPr lang="ru-RU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 за два последних </a:t>
            </a:r>
            <a:r>
              <a:rPr lang="ru-RU" sz="3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года. </a:t>
            </a:r>
          </a:p>
          <a:p>
            <a:pPr algn="just"/>
            <a:r>
              <a:rPr lang="ru-RU" sz="3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Школа включается в список, если имеется хотя </a:t>
            </a:r>
            <a:r>
              <a:rPr lang="ru-RU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бы одно </a:t>
            </a:r>
            <a:r>
              <a:rPr lang="ru-RU" sz="3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условие из двух: </a:t>
            </a:r>
          </a:p>
          <a:p>
            <a:pPr algn="just"/>
            <a:endParaRPr lang="ru-RU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3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1) </a:t>
            </a:r>
            <a:r>
              <a:rPr lang="ru-RU" sz="3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ОО</a:t>
            </a:r>
            <a:r>
              <a:rPr lang="ru-RU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, в которых не менее чем по 2-м оценочным процедурам в предыдущем учебном году были зафиксированы </a:t>
            </a:r>
            <a:r>
              <a:rPr lang="ru-RU" sz="3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НОР</a:t>
            </a:r>
            <a:r>
              <a:rPr lang="ru-RU" sz="3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*</a:t>
            </a:r>
            <a:r>
              <a:rPr lang="ru-RU" sz="3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; </a:t>
            </a:r>
          </a:p>
          <a:p>
            <a:pPr algn="just"/>
            <a:r>
              <a:rPr lang="ru-RU" sz="3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</a:t>
            </a:r>
            <a:r>
              <a:rPr lang="ru-RU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) </a:t>
            </a:r>
            <a:r>
              <a:rPr lang="ru-RU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ОО, в которых хотя бы по 1-й оценочной процедуре в каждом из 2-х предыдущих учебных годов были зафиксированы НОР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449" y="3047117"/>
            <a:ext cx="7739367" cy="991721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9882553" y="10102013"/>
            <a:ext cx="134698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*</a:t>
            </a:r>
            <a:r>
              <a:rPr lang="ru-RU" sz="3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600" i="1" u="sng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«Низкие результаты»</a:t>
            </a:r>
            <a:r>
              <a:rPr lang="ru-RU" sz="36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- результаты оценочной процедуры, при которых не менее 30% от общего числа участников получили отметку «2» (ВПР) или не преодолели минимальный порог, предусмотренный спецификацией (ОГЭ, ЕГЭ) 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xmlns="" val="6171563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23647400" y="13176250"/>
            <a:ext cx="539750" cy="539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eaLnBrk="0" hangingPunct="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eaLnBrk="0" hangingPunct="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eaLnBrk="0" hangingPunct="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eaLnBrk="0" hangingPunct="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eaLnBrk="1"/>
            <a:fld id="{AF619DBB-501A-4496-8720-E1869A5E1FC7}" type="slidenum">
              <a:rPr lang="ru-RU" altLang="ru-RU" sz="2500">
                <a:solidFill>
                  <a:srgbClr val="D6D5D5"/>
                </a:solidFill>
                <a:latin typeface="SF UI Text Semibold"/>
                <a:ea typeface="SF UI Text Semibold"/>
                <a:cs typeface="SF UI Text Semibold"/>
                <a:sym typeface="SF UI Text Semibold"/>
              </a:rPr>
              <a:pPr algn="ctr" eaLnBrk="1"/>
              <a:t>5</a:t>
            </a:fld>
            <a:endParaRPr lang="ru-RU" altLang="ru-RU" sz="2500">
              <a:solidFill>
                <a:srgbClr val="D6D5D5"/>
              </a:solidFill>
              <a:latin typeface="SF UI Text Semibold"/>
              <a:ea typeface="SF UI Text Semibold"/>
              <a:cs typeface="SF UI Text Semibold"/>
              <a:sym typeface="SF UI Text Semibold"/>
            </a:endParaRPr>
          </a:p>
        </p:txBody>
      </p:sp>
      <p:pic>
        <p:nvPicPr>
          <p:cNvPr id="1536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6738" y="198438"/>
            <a:ext cx="2449512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391563" y="285750"/>
            <a:ext cx="2255837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ИТОГИ РЕАЛИЗАЦИИ НАЦИОНАЛЬНЫХ ПРОЕКТОВ"/>
          <p:cNvSpPr txBox="1">
            <a:spLocks/>
          </p:cNvSpPr>
          <p:nvPr/>
        </p:nvSpPr>
        <p:spPr>
          <a:xfrm>
            <a:off x="3271838" y="147638"/>
            <a:ext cx="20572412" cy="20304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eaLnBrk="1" hangingPunct="1">
              <a:lnSpc>
                <a:spcPct val="90000"/>
              </a:lnSpc>
              <a:spcBef>
                <a:spcPct val="0"/>
              </a:spcBef>
              <a:defRPr sz="4000" kern="1200" cap="all">
                <a:solidFill>
                  <a:srgbClr val="3F3D3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fontAlgn="auto">
              <a:spcAft>
                <a:spcPts val="1200"/>
              </a:spcAft>
              <a:defRPr/>
            </a:pPr>
            <a:endParaRPr lang="ru-RU" sz="3600" dirty="0" smtClean="0">
              <a:solidFill>
                <a:srgbClr val="00B2CC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1200"/>
              </a:spcAft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ИТОГИ РЕАЛИЗАЦИИ НАЦИОНАЛЬНЫХ ПРОЕКТОВ"/>
          <p:cNvSpPr txBox="1">
            <a:spLocks/>
          </p:cNvSpPr>
          <p:nvPr/>
        </p:nvSpPr>
        <p:spPr>
          <a:xfrm>
            <a:off x="3424238" y="300038"/>
            <a:ext cx="20572412" cy="20304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eaLnBrk="1" hangingPunct="1">
              <a:lnSpc>
                <a:spcPct val="90000"/>
              </a:lnSpc>
              <a:spcBef>
                <a:spcPct val="0"/>
              </a:spcBef>
              <a:defRPr sz="4000" kern="1200" cap="all">
                <a:solidFill>
                  <a:srgbClr val="3F3D3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fontAlgn="auto">
              <a:spcAft>
                <a:spcPts val="1200"/>
              </a:spcAft>
              <a:defRPr/>
            </a:pPr>
            <a:endParaRPr lang="ru-RU" sz="3600" dirty="0" smtClean="0">
              <a:solidFill>
                <a:srgbClr val="00B2CC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1200"/>
              </a:spcAft>
              <a:defRPr/>
            </a:pPr>
            <a:r>
              <a:rPr lang="ru-RU" dirty="0" smtClean="0">
                <a:solidFill>
                  <a:srgbClr val="FF6600"/>
                </a:solidFill>
                <a:latin typeface="Century Gothic" panose="020B0502020202020204" pitchFamily="34" charset="0"/>
              </a:rPr>
              <a:t>АДРЕСНАЯ МЕТОДИЧЕСКАЯ ПОМОЩЬ ШНОР</a:t>
            </a:r>
          </a:p>
          <a:p>
            <a:pPr fontAlgn="auto">
              <a:spcAft>
                <a:spcPts val="1200"/>
              </a:spcAft>
              <a:defRPr/>
            </a:pPr>
            <a:r>
              <a:rPr lang="ru-RU" dirty="0">
                <a:solidFill>
                  <a:srgbClr val="00B0F0"/>
                </a:solidFill>
                <a:latin typeface="Century Gothic" panose="020B0502020202020204" pitchFamily="34" charset="0"/>
              </a:rPr>
              <a:t>ФЕДЕРАЛЬНЫЙ ПРОЕКТ «500+»: КАК ЭТО </a:t>
            </a:r>
            <a:r>
              <a:rPr lang="ru-RU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БЫЛО. МЕТОДОЛОГИЯ</a:t>
            </a:r>
            <a:endParaRPr lang="ru-RU" dirty="0" smtClean="0">
              <a:solidFill>
                <a:srgbClr val="FF6600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1200"/>
              </a:spcAft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1922932380"/>
              </p:ext>
            </p:extLst>
          </p:nvPr>
        </p:nvGraphicFramePr>
        <p:xfrm>
          <a:off x="14625248" y="3019003"/>
          <a:ext cx="8691951" cy="9883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984739" y="3019003"/>
            <a:ext cx="12766430" cy="618630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4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Цель: </a:t>
            </a:r>
            <a:r>
              <a:rPr lang="ru-RU" sz="4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Повышение </a:t>
            </a:r>
            <a:r>
              <a:rPr lang="ru-RU" sz="4400" dirty="0">
                <a:solidFill>
                  <a:srgbClr val="002060"/>
                </a:solidFill>
                <a:latin typeface="Century Gothic" panose="020B0502020202020204" pitchFamily="34" charset="0"/>
              </a:rPr>
              <a:t>качества образования в образовательных организациях с низкими образовательными результатами обучающихся путем реализации для каждой такой ОО системы мер поддержки, разработанной с учетом результатов предварительной комплексной диагностики этой образовательной </a:t>
            </a:r>
            <a:r>
              <a:rPr lang="ru-RU" sz="4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организации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84739" y="9424234"/>
            <a:ext cx="12766431" cy="34778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4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Уровни помощи (и контроля):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федеральный,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региональный,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муниципальный,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институциональный</a:t>
            </a:r>
            <a:endParaRPr lang="ru-RU" sz="4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281272">
            <a:off x="8938423" y="10796264"/>
            <a:ext cx="3044609" cy="99557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723305" y="10527839"/>
            <a:ext cx="1544867" cy="1532425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xmlns="" val="30402569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23647400" y="13096418"/>
            <a:ext cx="539750" cy="539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eaLnBrk="0" hangingPunct="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eaLnBrk="0" hangingPunct="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eaLnBrk="0" hangingPunct="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eaLnBrk="0" hangingPunct="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eaLnBrk="1"/>
            <a:fld id="{AF619DBB-501A-4496-8720-E1869A5E1FC7}" type="slidenum">
              <a:rPr lang="ru-RU" altLang="ru-RU" sz="2500">
                <a:solidFill>
                  <a:srgbClr val="D6D5D5"/>
                </a:solidFill>
                <a:latin typeface="SF UI Text Semibold"/>
                <a:ea typeface="SF UI Text Semibold"/>
                <a:cs typeface="SF UI Text Semibold"/>
                <a:sym typeface="SF UI Text Semibold"/>
              </a:rPr>
              <a:pPr algn="ctr" eaLnBrk="1"/>
              <a:t>6</a:t>
            </a:fld>
            <a:endParaRPr lang="ru-RU" altLang="ru-RU" sz="2500" dirty="0">
              <a:solidFill>
                <a:srgbClr val="D6D5D5"/>
              </a:solidFill>
              <a:latin typeface="SF UI Text Semibold"/>
              <a:ea typeface="SF UI Text Semibold"/>
              <a:cs typeface="SF UI Text Semibold"/>
              <a:sym typeface="SF UI Text Semibold"/>
            </a:endParaRPr>
          </a:p>
        </p:txBody>
      </p:sp>
      <p:pic>
        <p:nvPicPr>
          <p:cNvPr id="1536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6738" y="198438"/>
            <a:ext cx="2449512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391563" y="285750"/>
            <a:ext cx="2255837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ИТОГИ РЕАЛИЗАЦИИ НАЦИОНАЛЬНЫХ ПРОЕКТОВ"/>
          <p:cNvSpPr txBox="1">
            <a:spLocks/>
          </p:cNvSpPr>
          <p:nvPr/>
        </p:nvSpPr>
        <p:spPr>
          <a:xfrm>
            <a:off x="3271838" y="147638"/>
            <a:ext cx="20572412" cy="20304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eaLnBrk="1" hangingPunct="1">
              <a:lnSpc>
                <a:spcPct val="90000"/>
              </a:lnSpc>
              <a:spcBef>
                <a:spcPct val="0"/>
              </a:spcBef>
              <a:defRPr sz="4000" kern="1200" cap="all">
                <a:solidFill>
                  <a:srgbClr val="3F3D3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fontAlgn="auto">
              <a:spcAft>
                <a:spcPts val="1200"/>
              </a:spcAft>
              <a:defRPr/>
            </a:pPr>
            <a:endParaRPr lang="ru-RU" sz="3600" dirty="0" smtClean="0">
              <a:solidFill>
                <a:srgbClr val="00B2CC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1200"/>
              </a:spcAft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ИТОГИ РЕАЛИЗАЦИИ НАЦИОНАЛЬНЫХ ПРОЕКТОВ"/>
          <p:cNvSpPr txBox="1">
            <a:spLocks/>
          </p:cNvSpPr>
          <p:nvPr/>
        </p:nvSpPr>
        <p:spPr>
          <a:xfrm>
            <a:off x="3424238" y="300038"/>
            <a:ext cx="20572412" cy="20304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eaLnBrk="1" hangingPunct="1">
              <a:lnSpc>
                <a:spcPct val="90000"/>
              </a:lnSpc>
              <a:spcBef>
                <a:spcPct val="0"/>
              </a:spcBef>
              <a:defRPr sz="4000" kern="1200" cap="all">
                <a:solidFill>
                  <a:srgbClr val="3F3D3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fontAlgn="auto">
              <a:spcAft>
                <a:spcPts val="1200"/>
              </a:spcAft>
              <a:defRPr/>
            </a:pPr>
            <a:endParaRPr lang="ru-RU" sz="3600" dirty="0" smtClean="0">
              <a:solidFill>
                <a:srgbClr val="00B2CC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1200"/>
              </a:spcAft>
              <a:defRPr/>
            </a:pPr>
            <a:r>
              <a:rPr lang="ru-RU" dirty="0" smtClean="0">
                <a:solidFill>
                  <a:srgbClr val="FF6600"/>
                </a:solidFill>
                <a:latin typeface="Century Gothic" panose="020B0502020202020204" pitchFamily="34" charset="0"/>
              </a:rPr>
              <a:t>АДРЕСНАЯ МЕТОДИЧЕСКАЯ ПОМОЩЬ ШНОР</a:t>
            </a:r>
          </a:p>
          <a:p>
            <a:pPr fontAlgn="auto">
              <a:spcAft>
                <a:spcPts val="1200"/>
              </a:spcAft>
              <a:defRPr/>
            </a:pPr>
            <a:r>
              <a:rPr lang="ru-RU" dirty="0">
                <a:solidFill>
                  <a:srgbClr val="00B0F0"/>
                </a:solidFill>
                <a:latin typeface="Century Gothic" panose="020B0502020202020204" pitchFamily="34" charset="0"/>
              </a:rPr>
              <a:t>ФЕДЕРАЛЬНЫЙ ПРОЕКТ «500+»: КАК ЭТО </a:t>
            </a:r>
            <a:r>
              <a:rPr lang="ru-RU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БЫЛО. МЕТОДОЛОГИЯ</a:t>
            </a:r>
            <a:endParaRPr lang="ru-RU" dirty="0" smtClean="0">
              <a:solidFill>
                <a:srgbClr val="FF6600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1200"/>
              </a:spcAft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18848" y="2702511"/>
            <a:ext cx="22086278" cy="1475637"/>
          </a:xfrm>
          <a:prstGeom prst="rect">
            <a:avLst/>
          </a:prstGeom>
          <a:solidFill>
            <a:srgbClr val="EFFAFF"/>
          </a:solidFill>
          <a:ln w="1905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Комплексная диагностика для выявления факторов риска, влияющих на образовательные результаты в школе, назначение и анкетирование </a:t>
            </a:r>
            <a:r>
              <a:rPr lang="ru-RU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кандидатов в </a:t>
            </a:r>
            <a:r>
              <a:rPr lang="ru-RU" sz="3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кураторы</a:t>
            </a:r>
            <a:endParaRPr lang="ru-RU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18848" y="4453643"/>
            <a:ext cx="22086278" cy="925691"/>
          </a:xfrm>
          <a:prstGeom prst="rect">
            <a:avLst/>
          </a:prstGeom>
          <a:solidFill>
            <a:srgbClr val="EFFAFF"/>
          </a:solidFill>
          <a:ln w="1905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Получение школами рискового профиля в личных кабинетах ФИС ОКО (ИС МЭДК)</a:t>
            </a:r>
            <a:endParaRPr lang="ru-RU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18847" y="7447861"/>
            <a:ext cx="22086278" cy="2531732"/>
          </a:xfrm>
          <a:prstGeom prst="rect">
            <a:avLst/>
          </a:prstGeom>
          <a:solidFill>
            <a:srgbClr val="EFFAFF"/>
          </a:solidFill>
          <a:ln w="1905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Проектирование </a:t>
            </a:r>
            <a:r>
              <a:rPr lang="ru-RU" sz="3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школой совместно с куратором концептуальных и стратегических </a:t>
            </a:r>
            <a:r>
              <a:rPr lang="ru-RU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документов (Концепция развития, Среднесрочная программа</a:t>
            </a:r>
            <a:r>
              <a:rPr lang="ru-RU" sz="3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) и конкретных Антирисковых программ с дорожными картами запланированных мер/мероприятий, их размещение в ИС МЭДК. Федеральная экспертиза материалов. </a:t>
            </a:r>
            <a:endParaRPr lang="ru-RU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18850" y="5622143"/>
            <a:ext cx="22086278" cy="1546733"/>
          </a:xfrm>
          <a:prstGeom prst="rect">
            <a:avLst/>
          </a:prstGeom>
          <a:solidFill>
            <a:srgbClr val="EFFAFF"/>
          </a:solidFill>
          <a:ln w="1905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Самоанализ </a:t>
            </a:r>
            <a:r>
              <a:rPr lang="ru-RU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совместно с </a:t>
            </a:r>
            <a:r>
              <a:rPr lang="ru-RU" sz="3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куратором рискового профиля школы, отбор 2-3 рисков высокого значения для дальнейшей работы над ними</a:t>
            </a:r>
            <a:endParaRPr lang="ru-RU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18851" y="10269412"/>
            <a:ext cx="22086278" cy="2979894"/>
          </a:xfrm>
          <a:prstGeom prst="rect">
            <a:avLst/>
          </a:prstGeom>
          <a:solidFill>
            <a:srgbClr val="EFFAFF"/>
          </a:solidFill>
          <a:ln w="1905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Реализация </a:t>
            </a:r>
            <a:r>
              <a:rPr lang="ru-RU" sz="3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 школе запланированных мер/мероприятий для наступления позитивных изменений; подготовка и размещение подтверждающих </a:t>
            </a:r>
            <a:r>
              <a:rPr lang="ru-RU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документов </a:t>
            </a:r>
            <a:r>
              <a:rPr lang="ru-RU" sz="3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 ИС МЭДК. Федеральная экспертиза материалов. Взаимоэкспертиза материалов (школами-партнерами из других субъектов РФ). </a:t>
            </a:r>
          </a:p>
          <a:p>
            <a:pPr algn="just"/>
            <a:r>
              <a:rPr lang="ru-RU" sz="3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Мониторинг </a:t>
            </a:r>
            <a:r>
              <a:rPr lang="ru-RU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реализации проекта, оценка качества и результативности принимаемых </a:t>
            </a:r>
            <a:r>
              <a:rPr lang="ru-RU" sz="3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мер</a:t>
            </a:r>
            <a:endParaRPr lang="ru-RU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Выгнутая вниз стрелка 24"/>
          <p:cNvSpPr/>
          <p:nvPr/>
        </p:nvSpPr>
        <p:spPr>
          <a:xfrm rot="5400000">
            <a:off x="214248" y="3572913"/>
            <a:ext cx="1664074" cy="545123"/>
          </a:xfrm>
          <a:prstGeom prst="curved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низ стрелка 25"/>
          <p:cNvSpPr/>
          <p:nvPr/>
        </p:nvSpPr>
        <p:spPr>
          <a:xfrm rot="5400000">
            <a:off x="269212" y="5312617"/>
            <a:ext cx="1554146" cy="545125"/>
          </a:xfrm>
          <a:prstGeom prst="curved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низ стрелка 26"/>
          <p:cNvSpPr/>
          <p:nvPr/>
        </p:nvSpPr>
        <p:spPr>
          <a:xfrm rot="5400000">
            <a:off x="41386" y="7197280"/>
            <a:ext cx="2009798" cy="545123"/>
          </a:xfrm>
          <a:prstGeom prst="curved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Выгнутая вниз стрелка 27"/>
          <p:cNvSpPr/>
          <p:nvPr/>
        </p:nvSpPr>
        <p:spPr>
          <a:xfrm rot="5400000">
            <a:off x="41385" y="9707032"/>
            <a:ext cx="2009798" cy="545123"/>
          </a:xfrm>
          <a:prstGeom prst="curved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2095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23844250" y="13165138"/>
            <a:ext cx="539750" cy="539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eaLnBrk="0" hangingPunct="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eaLnBrk="0" hangingPunct="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eaLnBrk="0" hangingPunct="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eaLnBrk="0" hangingPunct="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eaLnBrk="1"/>
            <a:fld id="{AF619DBB-501A-4496-8720-E1869A5E1FC7}" type="slidenum">
              <a:rPr lang="ru-RU" altLang="ru-RU" sz="2500">
                <a:solidFill>
                  <a:srgbClr val="D6D5D5"/>
                </a:solidFill>
                <a:latin typeface="SF UI Text Semibold"/>
                <a:ea typeface="SF UI Text Semibold"/>
                <a:cs typeface="SF UI Text Semibold"/>
                <a:sym typeface="SF UI Text Semibold"/>
              </a:rPr>
              <a:pPr algn="ctr" eaLnBrk="1"/>
              <a:t>7</a:t>
            </a:fld>
            <a:endParaRPr lang="ru-RU" altLang="ru-RU" sz="2500">
              <a:solidFill>
                <a:srgbClr val="D6D5D5"/>
              </a:solidFill>
              <a:latin typeface="SF UI Text Semibold"/>
              <a:ea typeface="SF UI Text Semibold"/>
              <a:cs typeface="SF UI Text Semibold"/>
              <a:sym typeface="SF UI Text Semibold"/>
            </a:endParaRPr>
          </a:p>
        </p:txBody>
      </p:sp>
      <p:pic>
        <p:nvPicPr>
          <p:cNvPr id="1536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6738" y="198438"/>
            <a:ext cx="2449512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391563" y="285750"/>
            <a:ext cx="2255837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ИТОГИ РЕАЛИЗАЦИИ НАЦИОНАЛЬНЫХ ПРОЕКТОВ"/>
          <p:cNvSpPr txBox="1">
            <a:spLocks/>
          </p:cNvSpPr>
          <p:nvPr/>
        </p:nvSpPr>
        <p:spPr>
          <a:xfrm>
            <a:off x="3271838" y="147638"/>
            <a:ext cx="20572412" cy="20304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eaLnBrk="1" hangingPunct="1">
              <a:lnSpc>
                <a:spcPct val="90000"/>
              </a:lnSpc>
              <a:spcBef>
                <a:spcPct val="0"/>
              </a:spcBef>
              <a:defRPr sz="4000" kern="1200" cap="all">
                <a:solidFill>
                  <a:srgbClr val="3F3D3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fontAlgn="auto">
              <a:spcAft>
                <a:spcPts val="1200"/>
              </a:spcAft>
              <a:defRPr/>
            </a:pPr>
            <a:endParaRPr lang="ru-RU" sz="3600" dirty="0" smtClean="0">
              <a:solidFill>
                <a:srgbClr val="00B2CC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1200"/>
              </a:spcAft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ИТОГИ РЕАЛИЗАЦИИ НАЦИОНАЛЬНЫХ ПРОЕКТОВ"/>
          <p:cNvSpPr txBox="1">
            <a:spLocks/>
          </p:cNvSpPr>
          <p:nvPr/>
        </p:nvSpPr>
        <p:spPr>
          <a:xfrm>
            <a:off x="3424238" y="300038"/>
            <a:ext cx="20572412" cy="20304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eaLnBrk="1" hangingPunct="1">
              <a:lnSpc>
                <a:spcPct val="90000"/>
              </a:lnSpc>
              <a:spcBef>
                <a:spcPct val="0"/>
              </a:spcBef>
              <a:defRPr sz="4000" kern="1200" cap="all">
                <a:solidFill>
                  <a:srgbClr val="3F3D3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fontAlgn="auto">
              <a:spcAft>
                <a:spcPts val="1200"/>
              </a:spcAft>
              <a:defRPr/>
            </a:pPr>
            <a:endParaRPr lang="ru-RU" sz="3600" dirty="0" smtClean="0">
              <a:solidFill>
                <a:srgbClr val="00B2CC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1200"/>
              </a:spcAft>
              <a:defRPr/>
            </a:pPr>
            <a:r>
              <a:rPr lang="ru-RU" dirty="0" smtClean="0">
                <a:solidFill>
                  <a:srgbClr val="FF6600"/>
                </a:solidFill>
                <a:latin typeface="Century Gothic" panose="020B0502020202020204" pitchFamily="34" charset="0"/>
              </a:rPr>
              <a:t>АДРЕСНАЯ МЕТОДИЧЕСКАЯ ПОМОЩЬ ШНОР</a:t>
            </a:r>
          </a:p>
          <a:p>
            <a:pPr fontAlgn="auto">
              <a:spcAft>
                <a:spcPts val="1200"/>
              </a:spcAft>
              <a:defRPr/>
            </a:pPr>
            <a:r>
              <a:rPr lang="ru-RU" dirty="0">
                <a:solidFill>
                  <a:srgbClr val="00B0F0"/>
                </a:solidFill>
                <a:latin typeface="Century Gothic" panose="020B0502020202020204" pitchFamily="34" charset="0"/>
              </a:rPr>
              <a:t>ФЕДЕРАЛЬНЫЙ ПРОЕКТ «500+»: </a:t>
            </a:r>
            <a:r>
              <a:rPr lang="ru-RU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КАК ЭТО БЫЛО. РИСКИ</a:t>
            </a:r>
          </a:p>
          <a:p>
            <a:pPr fontAlgn="auto">
              <a:spcAft>
                <a:spcPts val="1200"/>
              </a:spcAft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02764" y="2950729"/>
            <a:ext cx="14659751" cy="10026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61468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23647400" y="13176250"/>
            <a:ext cx="539750" cy="539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eaLnBrk="0" hangingPunct="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eaLnBrk="0" hangingPunct="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eaLnBrk="0" hangingPunct="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eaLnBrk="0" hangingPunct="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eaLnBrk="1"/>
            <a:fld id="{AF619DBB-501A-4496-8720-E1869A5E1FC7}" type="slidenum">
              <a:rPr lang="ru-RU" altLang="ru-RU" sz="2500">
                <a:solidFill>
                  <a:srgbClr val="D6D5D5"/>
                </a:solidFill>
                <a:latin typeface="SF UI Text Semibold"/>
                <a:ea typeface="SF UI Text Semibold"/>
                <a:cs typeface="SF UI Text Semibold"/>
                <a:sym typeface="SF UI Text Semibold"/>
              </a:rPr>
              <a:pPr algn="ctr" eaLnBrk="1"/>
              <a:t>8</a:t>
            </a:fld>
            <a:endParaRPr lang="ru-RU" altLang="ru-RU" sz="2500">
              <a:solidFill>
                <a:srgbClr val="D6D5D5"/>
              </a:solidFill>
              <a:latin typeface="SF UI Text Semibold"/>
              <a:ea typeface="SF UI Text Semibold"/>
              <a:cs typeface="SF UI Text Semibold"/>
              <a:sym typeface="SF UI Text Semibold"/>
            </a:endParaRPr>
          </a:p>
        </p:txBody>
      </p:sp>
      <p:pic>
        <p:nvPicPr>
          <p:cNvPr id="1536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6738" y="198438"/>
            <a:ext cx="2449512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ИТОГИ РЕАЛИЗАЦИИ НАЦИОНАЛЬНЫХ ПРОЕКТОВ"/>
          <p:cNvSpPr txBox="1">
            <a:spLocks/>
          </p:cNvSpPr>
          <p:nvPr/>
        </p:nvSpPr>
        <p:spPr>
          <a:xfrm>
            <a:off x="3271838" y="147638"/>
            <a:ext cx="20572412" cy="20304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eaLnBrk="1" hangingPunct="1">
              <a:lnSpc>
                <a:spcPct val="90000"/>
              </a:lnSpc>
              <a:spcBef>
                <a:spcPct val="0"/>
              </a:spcBef>
              <a:defRPr sz="4000" kern="1200" cap="all">
                <a:solidFill>
                  <a:srgbClr val="3F3D3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fontAlgn="auto">
              <a:spcAft>
                <a:spcPts val="1200"/>
              </a:spcAft>
              <a:defRPr/>
            </a:pPr>
            <a:endParaRPr lang="ru-RU" sz="3600" dirty="0" smtClean="0">
              <a:solidFill>
                <a:srgbClr val="00B2CC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1200"/>
              </a:spcAft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ИТОГИ РЕАЛИЗАЦИИ НАЦИОНАЛЬНЫХ ПРОЕКТОВ"/>
          <p:cNvSpPr txBox="1">
            <a:spLocks/>
          </p:cNvSpPr>
          <p:nvPr/>
        </p:nvSpPr>
        <p:spPr>
          <a:xfrm>
            <a:off x="3424238" y="300038"/>
            <a:ext cx="20572412" cy="20304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eaLnBrk="1" hangingPunct="1">
              <a:lnSpc>
                <a:spcPct val="90000"/>
              </a:lnSpc>
              <a:spcBef>
                <a:spcPct val="0"/>
              </a:spcBef>
              <a:defRPr sz="4000" kern="1200" cap="all">
                <a:solidFill>
                  <a:srgbClr val="3F3D3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fontAlgn="auto">
              <a:spcAft>
                <a:spcPts val="1200"/>
              </a:spcAft>
              <a:defRPr/>
            </a:pPr>
            <a:endParaRPr lang="ru-RU" sz="3600" dirty="0" smtClean="0">
              <a:solidFill>
                <a:srgbClr val="00B2CC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1200"/>
              </a:spcAft>
              <a:defRPr/>
            </a:pPr>
            <a:r>
              <a:rPr lang="ru-RU" dirty="0" smtClean="0">
                <a:solidFill>
                  <a:srgbClr val="FF6600"/>
                </a:solidFill>
                <a:latin typeface="Century Gothic" panose="020B0502020202020204" pitchFamily="34" charset="0"/>
              </a:rPr>
              <a:t>АДРЕСНАЯ МЕТОДИЧЕСКАЯ ПОМОЩЬ ШНОР</a:t>
            </a:r>
          </a:p>
          <a:p>
            <a:pPr fontAlgn="auto">
              <a:spcAft>
                <a:spcPts val="1200"/>
              </a:spcAft>
              <a:defRPr/>
            </a:pPr>
            <a:r>
              <a:rPr lang="ru-RU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ПРОЕКТ «500+» В ПЕРМСКОМ КРАЕ: СТАТИСТИКА</a:t>
            </a:r>
            <a:endParaRPr lang="ru-RU" dirty="0" smtClean="0">
              <a:solidFill>
                <a:srgbClr val="FF6600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1200"/>
              </a:spcAft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809936" y="158874"/>
            <a:ext cx="8118131" cy="362507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560847"/>
              </p:ext>
            </p:extLst>
          </p:nvPr>
        </p:nvGraphicFramePr>
        <p:xfrm>
          <a:off x="1406770" y="3936349"/>
          <a:ext cx="21629077" cy="850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89985">
                  <a:extLst>
                    <a:ext uri="{9D8B030D-6E8A-4147-A177-3AD203B41FA5}">
                      <a16:colId xmlns:a16="http://schemas.microsoft.com/office/drawing/2014/main" xmlns="" val="3699199515"/>
                    </a:ext>
                  </a:extLst>
                </a:gridCol>
                <a:gridCol w="4589584">
                  <a:extLst>
                    <a:ext uri="{9D8B030D-6E8A-4147-A177-3AD203B41FA5}">
                      <a16:colId xmlns:a16="http://schemas.microsoft.com/office/drawing/2014/main" xmlns="" val="1007401954"/>
                    </a:ext>
                  </a:extLst>
                </a:gridCol>
                <a:gridCol w="4554416">
                  <a:extLst>
                    <a:ext uri="{9D8B030D-6E8A-4147-A177-3AD203B41FA5}">
                      <a16:colId xmlns:a16="http://schemas.microsoft.com/office/drawing/2014/main" xmlns="" val="3129980634"/>
                    </a:ext>
                  </a:extLst>
                </a:gridCol>
                <a:gridCol w="4695092">
                  <a:extLst>
                    <a:ext uri="{9D8B030D-6E8A-4147-A177-3AD203B41FA5}">
                      <a16:colId xmlns:a16="http://schemas.microsoft.com/office/drawing/2014/main" xmlns="" val="526394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Годы</a:t>
                      </a:r>
                    </a:p>
                    <a:p>
                      <a:endParaRPr lang="ru-RU" sz="4800" b="1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Параметры </a:t>
                      </a:r>
                      <a:endParaRPr lang="ru-RU" sz="4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 smtClean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ru-RU" sz="48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2021</a:t>
                      </a:r>
                      <a:endParaRPr lang="ru-RU" sz="4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 smtClean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ru-RU" sz="48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2022</a:t>
                      </a:r>
                      <a:endParaRPr lang="ru-RU" sz="4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 smtClean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ru-RU" sz="48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2023</a:t>
                      </a:r>
                      <a:endParaRPr lang="ru-RU" sz="4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8985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Количество ОО края </a:t>
                      </a:r>
                    </a:p>
                    <a:p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в списке ОО-ШНОР</a:t>
                      </a:r>
                      <a:endParaRPr lang="ru-RU" sz="4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221 (186)</a:t>
                      </a:r>
                      <a:endParaRPr lang="ru-RU" sz="4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226</a:t>
                      </a:r>
                      <a:endParaRPr lang="ru-RU" sz="4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175</a:t>
                      </a:r>
                      <a:endParaRPr lang="ru-RU" sz="4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0930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Количество участвующих</a:t>
                      </a:r>
                      <a:r>
                        <a:rPr lang="ru-RU" sz="4800" b="1" baseline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МО</a:t>
                      </a:r>
                      <a:endParaRPr lang="ru-RU" sz="4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  <a:endParaRPr lang="ru-RU" sz="4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29</a:t>
                      </a:r>
                      <a:endParaRPr lang="ru-RU" sz="4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4800" b="1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ru-RU" sz="4800" b="1" dirty="0" smtClean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1402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Количество участвующих</a:t>
                      </a:r>
                      <a:r>
                        <a:rPr lang="ru-RU" sz="4800" b="1" baseline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ОО</a:t>
                      </a:r>
                      <a:endParaRPr lang="ru-RU" sz="4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61</a:t>
                      </a:r>
                      <a:endParaRPr lang="ru-RU" sz="4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81</a:t>
                      </a:r>
                      <a:endParaRPr lang="ru-RU" sz="4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48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8334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Количество</a:t>
                      </a:r>
                      <a:r>
                        <a:rPr lang="ru-RU" sz="4800" b="1" baseline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r>
                        <a:rPr lang="ru-RU" sz="4800" b="1" baseline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кураторов</a:t>
                      </a:r>
                      <a:endParaRPr lang="ru-RU" sz="4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31</a:t>
                      </a:r>
                      <a:endParaRPr lang="ru-RU" sz="4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45</a:t>
                      </a:r>
                      <a:endParaRPr lang="ru-RU" sz="4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48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1403977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442649" y="8991792"/>
            <a:ext cx="4505273" cy="173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57265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23647400" y="13096418"/>
            <a:ext cx="539750" cy="539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eaLnBrk="0" hangingPunct="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eaLnBrk="0" hangingPunct="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eaLnBrk="0" hangingPunct="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eaLnBrk="0" hangingPunct="0"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eaLnBrk="1"/>
            <a:fld id="{AF619DBB-501A-4496-8720-E1869A5E1FC7}" type="slidenum">
              <a:rPr lang="ru-RU" altLang="ru-RU" sz="2500">
                <a:solidFill>
                  <a:srgbClr val="D6D5D5"/>
                </a:solidFill>
                <a:latin typeface="SF UI Text Semibold"/>
                <a:ea typeface="SF UI Text Semibold"/>
                <a:cs typeface="SF UI Text Semibold"/>
                <a:sym typeface="SF UI Text Semibold"/>
              </a:rPr>
              <a:pPr algn="ctr" eaLnBrk="1"/>
              <a:t>9</a:t>
            </a:fld>
            <a:endParaRPr lang="ru-RU" altLang="ru-RU" sz="2500" dirty="0">
              <a:solidFill>
                <a:srgbClr val="D6D5D5"/>
              </a:solidFill>
              <a:latin typeface="SF UI Text Semibold"/>
              <a:ea typeface="SF UI Text Semibold"/>
              <a:cs typeface="SF UI Text Semibold"/>
              <a:sym typeface="SF UI Text Semibold"/>
            </a:endParaRPr>
          </a:p>
        </p:txBody>
      </p:sp>
      <p:pic>
        <p:nvPicPr>
          <p:cNvPr id="1536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6738" y="198438"/>
            <a:ext cx="2449512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391563" y="198438"/>
            <a:ext cx="2255837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ИТОГИ РЕАЛИЗАЦИИ НАЦИОНАЛЬНЫХ ПРОЕКТОВ"/>
          <p:cNvSpPr txBox="1">
            <a:spLocks/>
          </p:cNvSpPr>
          <p:nvPr/>
        </p:nvSpPr>
        <p:spPr>
          <a:xfrm>
            <a:off x="3271838" y="147638"/>
            <a:ext cx="20572412" cy="20304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eaLnBrk="1" hangingPunct="1">
              <a:lnSpc>
                <a:spcPct val="90000"/>
              </a:lnSpc>
              <a:spcBef>
                <a:spcPct val="0"/>
              </a:spcBef>
              <a:defRPr sz="4000" kern="1200" cap="all">
                <a:solidFill>
                  <a:srgbClr val="3F3D3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fontAlgn="auto">
              <a:spcAft>
                <a:spcPts val="1200"/>
              </a:spcAft>
              <a:defRPr/>
            </a:pPr>
            <a:endParaRPr lang="ru-RU" sz="3600" dirty="0" smtClean="0">
              <a:solidFill>
                <a:srgbClr val="00B2CC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1200"/>
              </a:spcAft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ИТОГИ РЕАЛИЗАЦИИ НАЦИОНАЛЬНЫХ ПРОЕКТОВ"/>
          <p:cNvSpPr txBox="1">
            <a:spLocks/>
          </p:cNvSpPr>
          <p:nvPr/>
        </p:nvSpPr>
        <p:spPr>
          <a:xfrm>
            <a:off x="3424238" y="300038"/>
            <a:ext cx="20572412" cy="20304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eaLnBrk="1" hangingPunct="1">
              <a:lnSpc>
                <a:spcPct val="90000"/>
              </a:lnSpc>
              <a:spcBef>
                <a:spcPct val="0"/>
              </a:spcBef>
              <a:defRPr sz="4000" kern="1200" cap="all">
                <a:solidFill>
                  <a:srgbClr val="3F3D3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fontAlgn="auto">
              <a:spcAft>
                <a:spcPts val="1200"/>
              </a:spcAft>
              <a:defRPr/>
            </a:pPr>
            <a:endParaRPr lang="ru-RU" sz="3600" dirty="0" smtClean="0">
              <a:solidFill>
                <a:srgbClr val="00B2CC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1200"/>
              </a:spcAft>
              <a:defRPr/>
            </a:pPr>
            <a:r>
              <a:rPr lang="ru-RU" dirty="0" smtClean="0">
                <a:solidFill>
                  <a:srgbClr val="FF6600"/>
                </a:solidFill>
                <a:latin typeface="Century Gothic" panose="020B0502020202020204" pitchFamily="34" charset="0"/>
              </a:rPr>
              <a:t>АДРЕСНАЯ МЕТОДИЧЕСКАЯ ПОМОЩЬ ШНОР</a:t>
            </a:r>
          </a:p>
          <a:p>
            <a:pPr fontAlgn="auto">
              <a:spcAft>
                <a:spcPts val="1200"/>
              </a:spcAft>
              <a:defRPr/>
            </a:pPr>
            <a:r>
              <a:rPr lang="ru-RU" dirty="0">
                <a:solidFill>
                  <a:srgbClr val="00B0F0"/>
                </a:solidFill>
                <a:latin typeface="Century Gothic" panose="020B0502020202020204" pitchFamily="34" charset="0"/>
              </a:rPr>
              <a:t>ФЕДЕРАЛЬНЫЙ ПРОЕКТ «500+»: </a:t>
            </a:r>
            <a:r>
              <a:rPr lang="ru-RU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КАК ЭТО БЫЛО. РЕГИОНАЛЬНОЕ СОПРОВОЖДЕНИЕ в 2022 году</a:t>
            </a:r>
            <a:endParaRPr lang="ru-RU" dirty="0" smtClean="0">
              <a:solidFill>
                <a:srgbClr val="FF6600"/>
              </a:solidFill>
              <a:latin typeface="Century Gothic" panose="020B0502020202020204" pitchFamily="34" charset="0"/>
            </a:endParaRPr>
          </a:p>
          <a:p>
            <a:pPr fontAlgn="auto">
              <a:spcAft>
                <a:spcPts val="1200"/>
              </a:spcAft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6819" y="2847458"/>
            <a:ext cx="18076981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 2" panose="05020102010507070707" pitchFamily="18" charset="2"/>
              <a:buChar char="u"/>
            </a:pPr>
            <a:r>
              <a:rPr lang="ru-RU" sz="4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1 целевая ДПП ПК для управленческих команд проекта; </a:t>
            </a: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 2" panose="05020102010507070707" pitchFamily="18" charset="2"/>
              <a:buChar char="v"/>
            </a:pPr>
            <a:r>
              <a:rPr lang="ru-RU" sz="4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КПК разной направленности для 75% педагогов ОО-ШНОР; </a:t>
            </a: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 2" panose="05020102010507070707" pitchFamily="18" charset="2"/>
              <a:buChar char="w"/>
            </a:pPr>
            <a:r>
              <a:rPr lang="ru-RU" sz="4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Консультирование всех участников реализации проекта по организационным и содержательным вопросам;</a:t>
            </a:r>
          </a:p>
          <a:p>
            <a:pPr marL="685800" indent="-68580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 2" panose="05020102010507070707" pitchFamily="18" charset="2"/>
              <a:buChar char=""/>
            </a:pPr>
            <a:r>
              <a:rPr lang="ru-RU" sz="4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Ежемесячные мероприятия: </a:t>
            </a:r>
          </a:p>
          <a:p>
            <a:pPr marL="571500" indent="-57150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4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«</a:t>
            </a:r>
            <a:r>
              <a:rPr lang="ru-RU" sz="4400" dirty="0">
                <a:solidFill>
                  <a:srgbClr val="002060"/>
                </a:solidFill>
                <a:latin typeface="Century Gothic" panose="020B0502020202020204" pitchFamily="34" charset="0"/>
              </a:rPr>
              <a:t>Час муниципального координатора», </a:t>
            </a:r>
            <a:endParaRPr lang="ru-RU" sz="4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571500" indent="-57150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4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«</a:t>
            </a:r>
            <a:r>
              <a:rPr lang="ru-RU" sz="4400" dirty="0">
                <a:solidFill>
                  <a:srgbClr val="002060"/>
                </a:solidFill>
                <a:latin typeface="Century Gothic" panose="020B0502020202020204" pitchFamily="34" charset="0"/>
              </a:rPr>
              <a:t>Наши практики реализации проекта «500</a:t>
            </a:r>
            <a:r>
              <a:rPr lang="ru-RU" sz="4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+» </a:t>
            </a:r>
            <a:endParaRPr lang="ru-RU" sz="4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571500" indent="-57150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4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Методические семинары для педагогов ОО-ШНОР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</a:pPr>
            <a:r>
              <a:rPr lang="ru-RU" sz="4400" dirty="0" smtClean="0">
                <a:solidFill>
                  <a:srgbClr val="C00000"/>
                </a:solidFill>
                <a:latin typeface="Century Gothic" panose="020B0502020202020204" pitchFamily="34" charset="0"/>
                <a:sym typeface="Wingdings 2" panose="05020102010507070707" pitchFamily="18" charset="2"/>
              </a:rPr>
              <a:t></a:t>
            </a:r>
            <a:r>
              <a:rPr lang="ru-RU" sz="4400" dirty="0" smtClean="0">
                <a:solidFill>
                  <a:srgbClr val="002060"/>
                </a:solidFill>
                <a:latin typeface="Century Gothic" panose="020B0502020202020204" pitchFamily="34" charset="0"/>
                <a:sym typeface="Wingdings 2" panose="05020102010507070707" pitchFamily="18" charset="2"/>
              </a:rPr>
              <a:t> Информационное сопровождение проекта на сайте ЦНППМПР</a:t>
            </a:r>
            <a:endParaRPr lang="ru-RU" sz="44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531498" y="3786494"/>
            <a:ext cx="2718785" cy="4309329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19717479" y="2485538"/>
            <a:ext cx="35170" cy="1097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134383" y="9689123"/>
            <a:ext cx="35130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2021, 2022:</a:t>
            </a:r>
          </a:p>
          <a:p>
            <a:pPr algn="ctr"/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в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тройке лучших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6048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Bebas Neue Regular"/>
        <a:ea typeface="Bebas Neue Regular"/>
        <a:cs typeface="Bebas Neue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43062</TotalTime>
  <Words>883</Words>
  <Application>Microsoft Office PowerPoint</Application>
  <PresentationFormat>Произвольный</PresentationFormat>
  <Paragraphs>174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РЕАЛИЗАЦИИ НАЦИОНАЛЬНЫХ ПРОЕКТОВ В ПЕРМСКОМ КРАЕ В 2019 г.</dc:title>
  <dc:creator>Щербинина Ирина Михайловна</dc:creator>
  <cp:lastModifiedBy>User</cp:lastModifiedBy>
  <cp:revision>2124</cp:revision>
  <cp:lastPrinted>2023-04-20T13:06:22Z</cp:lastPrinted>
  <dcterms:modified xsi:type="dcterms:W3CDTF">2023-04-25T07:06:36Z</dcterms:modified>
</cp:coreProperties>
</file>