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58" r:id="rId2"/>
    <p:sldId id="354" r:id="rId3"/>
    <p:sldId id="350" r:id="rId4"/>
    <p:sldId id="352" r:id="rId5"/>
    <p:sldId id="353" r:id="rId6"/>
    <p:sldId id="355" r:id="rId7"/>
    <p:sldId id="356" r:id="rId8"/>
    <p:sldId id="357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Regular" panose="00000500000000000000" pitchFamily="2" charset="-52"/>
      <p:regular r:id="rId16"/>
    </p:embeddedFont>
    <p:embeddedFont>
      <p:font typeface="Montserrat Light" panose="00000400000000000000" pitchFamily="2" charset="-52"/>
      <p:regular r:id="rId17"/>
      <p:italic r:id="rId18"/>
    </p:embeddedFont>
    <p:embeddedFont>
      <p:font typeface="MingLiU_HKSCS-ExtB" panose="02020500000000000000" pitchFamily="18" charset="-120"/>
      <p:regular r:id="rId19"/>
    </p:embeddedFont>
    <p:embeddedFont>
      <p:font typeface="PT Sans" panose="020B0604020202020204" charset="-52"/>
      <p:bold r:id="rId20"/>
    </p:embeddedFont>
    <p:embeddedFont>
      <p:font typeface="Montserrat bold" panose="00000800000000000000" pitchFamily="2" charset="-52"/>
      <p:bold r:id="rId21"/>
    </p:embeddedFont>
    <p:embeddedFont>
      <p:font typeface="Oswald Regular" pitchFamily="2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AC9"/>
    <a:srgbClr val="FFFF99"/>
    <a:srgbClr val="43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2" autoAdjust="0"/>
    <p:restoredTop sz="85029" autoAdjust="0"/>
  </p:normalViewPr>
  <p:slideViewPr>
    <p:cSldViewPr snapToGrid="0">
      <p:cViewPr varScale="1">
        <p:scale>
          <a:sx n="117" d="100"/>
          <a:sy n="117" d="100"/>
        </p:scale>
        <p:origin x="-8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7D8DC5C-5F1D-4704-BDEC-F332BADAF7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91B7299-6728-4A8D-A483-37654D7FA9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4DFD2-1E4A-4BE2-B5E2-E3E18BC3F184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BA92BC-7F09-41C1-8218-22A0FD60CD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4452C54-7E6A-43A1-95C3-4006861028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C5961-787D-4A5D-B093-A732BC0CF2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77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Regular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Regular" panose="00000500000000000000" pitchFamily="2" charset="-52"/>
              </a:defRPr>
            </a:lvl1pPr>
          </a:lstStyle>
          <a:p>
            <a:fld id="{C09B354C-9511-4588-ACD7-D7A1AB00E01F}" type="datetimeFigureOut">
              <a:rPr lang="ru-RU" smtClean="0"/>
              <a:pPr/>
              <a:t>24.04.2023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Regular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Regular" panose="00000500000000000000" pitchFamily="2" charset="-52"/>
              </a:defRPr>
            </a:lvl1pPr>
          </a:lstStyle>
          <a:p>
            <a:fld id="{8A03FBA4-3104-4995-8E67-6BB7DBEC1D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76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Regular" panose="00000500000000000000" pitchFamily="2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Regular" panose="00000500000000000000" pitchFamily="2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Regular" panose="00000500000000000000" pitchFamily="2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Regular" panose="00000500000000000000" pitchFamily="2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Regular" panose="00000500000000000000" pitchFamily="2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70C22-CBE7-4902-A659-82FB35C95F5C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6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C5A72A-6194-414D-978E-162D3CC3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EBA4DCF-7EA6-42BE-BAC5-ACCA540C6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2CC353-C610-461D-8C90-30F1E29D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0D86FE-70F0-4F88-AE2B-9F364346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77EDC6-7C64-4DF9-BDC4-2796DBAB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6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61E121-B7F4-4F47-A80B-C47732C5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D455F6-3C5D-4499-8B21-6B4B4648D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B43856-D273-4B51-9401-C25ACC6A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3F7D40-2CCA-4A1A-BBBF-4064C509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278DE5-3C0A-4056-8D90-EF974CCB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6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75A97F6-B686-4ABE-9776-B5FDC9DFB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C5F14B-AD5E-4EF0-A69A-D22D639A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6C4449-B848-487C-99CD-917B8C18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9C37D4-A11C-47FE-967D-F6C1B61F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52AB91-71F7-4E41-ACD5-3D13B68D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8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39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68567" cy="1433512"/>
          </a:xfrm>
        </p:spPr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1" y="1600200"/>
            <a:ext cx="10968567" cy="4522788"/>
          </a:xfrm>
        </p:spPr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C713CF1-9367-4AF6-8843-E83775D915D5}" type="datetimeFigureOut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672DC377-080C-45A9-A521-3EB1EACC8955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1873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2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225748-A87B-47A0-960C-5FB1E1CA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FBEB13-A81B-4EF4-8FAA-A3642F138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51F383-67D0-4CB5-B609-4C866AD2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E6AB6C-AFC5-4D18-85DA-0C4C315A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8C1B1C-7DBD-4AC1-9B6F-DB7D8155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3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972009-62C4-449E-90E5-A00AEB70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62AE86-7169-4CFC-A350-6B2AE7E9E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F14CCD-E28F-4E7F-8D68-771AEBCC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3E1970-D92C-4BCE-8DBE-7B299BDF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73FB81-A0F0-4E6C-8AD4-90E35995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6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DA087A-4A64-49B7-9614-833FF298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57B2C5-DB81-437A-BC1F-F91E78642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F670A7-886D-4581-8AFB-6DFBA0991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388182-33DE-4170-8B2F-DEC6299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DB51BA2-CD2B-4287-8F6A-273EC9A5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7299EDC-7AD6-4EEF-9D74-F7298301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8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CFBC1C-609E-445F-A6CB-F38B2479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2949DD-7AB9-4568-A7CB-47D8E4237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7E27C0-BDBF-4688-ACF7-5FDBD0F65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9E02C0-5AB9-4F70-AF54-3805BA011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6D62139-AE75-43E6-BC91-0B7123763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EFABCCB-0368-4187-BB4C-5D5BD01B7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449881E-484C-499C-8A45-6D4B3A5D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B7F65EE-2F08-4F87-B083-6E0CB810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7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228B0A-0A0E-4A86-B0C2-9944979E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D98750-3DD5-44D9-AB4A-4E72AAD7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572B5E5-4DE6-43EA-B8F4-9F9E22A6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AD320C3-7FE4-4907-BD2C-FC801C54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7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F57C955-A33B-4876-98DD-ABD380D4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93C2F7B-B9CE-4685-BAEA-80DF1BA7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1A7DE73-B1DD-408E-AF98-EB45E0A5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3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2FE1E-DA3D-4A68-AADD-52F9CF11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5DB97E-F8FD-4A8B-AA63-53ED252DE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ECB2FD5-EC24-45FB-81AC-5B93EE69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85D9AA9-C7D0-41AD-8C1A-C15E64C5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A36CFB-517E-4201-BC3D-D786328E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D378146-E820-4426-BD12-2EE941BE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5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45AE8-7255-445F-8739-C5CDF44D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F9F5091-2892-4F92-B952-81755099F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F68913A-2EB1-40FD-9502-75EC7D492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7283FDA-29BE-447C-9497-C48FD0C5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FE148A-1544-4A08-A343-95FFDB3C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0174E5-6A44-443D-ACEC-804E5ACE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3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138574-3881-4EDC-AB22-43AC7E1B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07" y="82988"/>
            <a:ext cx="10960693" cy="667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92F0484-8FE4-459F-A20C-BA6FE220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07" y="948583"/>
            <a:ext cx="10960693" cy="522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7C07C-59C5-4EF2-8853-EFC3E4855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fld id="{E6394213-D634-40A7-8806-0EC75960317B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44FF8B-931E-4C0C-8D3D-528077D19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14F526-8377-499D-B81A-41B2C59AE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fld id="{01109F64-B68C-4C4B-BFA5-6D62F697A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9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108AC9"/>
          </a:solidFill>
          <a:latin typeface="Oswald Regular" panose="02000503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О системе работы со школами с низкими результатами обучения </a:t>
            </a:r>
            <a:br>
              <a:rPr lang="ru-RU" b="1" dirty="0"/>
            </a:br>
            <a:r>
              <a:rPr lang="ru-RU" b="1" dirty="0"/>
              <a:t>в Пермском крае в 2023 году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2886" y="5829299"/>
            <a:ext cx="9829800" cy="65314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Зайлеева Айгуль Раифовна, </a:t>
            </a:r>
            <a:br>
              <a:rPr lang="ru-RU" dirty="0" smtClean="0"/>
            </a:br>
            <a:r>
              <a:rPr lang="ru-RU" dirty="0" smtClean="0"/>
              <a:t>консультант отдела содержания общего, дополнительного образования </a:t>
            </a:r>
            <a:br>
              <a:rPr lang="ru-RU" dirty="0" smtClean="0"/>
            </a:br>
            <a:r>
              <a:rPr lang="ru-RU" dirty="0" smtClean="0"/>
              <a:t>и воспитания Министерства образования и науки Пермского края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50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6347629" y="5192360"/>
            <a:ext cx="5566011" cy="192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80325" y="2621415"/>
            <a:ext cx="10865467" cy="88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Montserrat bold" panose="020B0604020202020204" charset="-52"/>
              </a:rPr>
              <a:t>Концепция</a:t>
            </a:r>
            <a:r>
              <a:rPr lang="ru-RU" sz="18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системы работы со школами </a:t>
            </a: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с низкими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результатами обучения </a:t>
            </a: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и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школами, функционирующими </a:t>
            </a: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в неблагоприятных социальных условиях, в Пермском крае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</a:b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до </a:t>
            </a: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2024 года (приказ МОН ПК </a:t>
            </a:r>
            <a:r>
              <a:rPr lang="ru-RU" sz="1800" strike="sngStrike" dirty="0">
                <a:solidFill>
                  <a:prstClr val="black"/>
                </a:solidFill>
                <a:latin typeface="Montserrat Regular" panose="00000500000000000000" pitchFamily="2" charset="-52"/>
              </a:rPr>
              <a:t>от 19.04.2021 № </a:t>
            </a:r>
            <a:r>
              <a:rPr lang="ru-RU" sz="1800" strike="sngStrike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26-01-06-394,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от 10.06.2022 № 26-01-06-542)</a:t>
            </a:r>
            <a:endParaRPr lang="ru-RU" sz="18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6973738" y="4279540"/>
            <a:ext cx="4770198" cy="1874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>
                <a:latin typeface="Montserrat bold" panose="00000800000000000000" pitchFamily="2" charset="-52"/>
              </a:rPr>
              <a:t>Муниципальный уровень</a:t>
            </a:r>
          </a:p>
          <a:p>
            <a:pPr marL="0" indent="0">
              <a:buNone/>
            </a:pPr>
            <a:r>
              <a:rPr lang="ru-RU" sz="1200" dirty="0"/>
              <a:t>Муниципальные планы мероприятий (дорожные карты)</a:t>
            </a:r>
          </a:p>
          <a:p>
            <a:pPr marL="0" indent="0">
              <a:buNone/>
            </a:pPr>
            <a:r>
              <a:rPr lang="ru-RU" sz="1600" dirty="0">
                <a:latin typeface="Montserrat bold" panose="00000800000000000000" pitchFamily="2" charset="-52"/>
              </a:rPr>
              <a:t>+</a:t>
            </a:r>
            <a:r>
              <a:rPr lang="ru-RU" sz="1200" dirty="0">
                <a:latin typeface="Montserrat bold" panose="00000800000000000000" pitchFamily="2" charset="-52"/>
              </a:rPr>
              <a:t> участие школ в краевых мероприятиях/проектах: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FF0000"/>
                </a:solidFill>
              </a:rPr>
              <a:t>Диагностическое тестирование и повышение квалификации учителей-предметников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88370" y="964920"/>
            <a:ext cx="5094844" cy="971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 результатам </a:t>
            </a:r>
            <a:r>
              <a:rPr lang="ru-RU" sz="18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внешних!!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  процедур оценки качества </a:t>
            </a:r>
            <a:r>
              <a:rPr lang="ru-RU" sz="18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образования </a:t>
            </a:r>
            <a:r>
              <a:rPr lang="ru-RU" sz="1800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+ контекстные данные </a:t>
            </a:r>
            <a:r>
              <a:rPr lang="ru-RU" sz="18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ФИОКО</a:t>
            </a:r>
            <a:endParaRPr lang="ru-RU" sz="18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951840" y="970275"/>
            <a:ext cx="2891623" cy="971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C00000"/>
                </a:solidFill>
                <a:latin typeface="Montserrat bold" panose="020B0604020202020204" charset="-52"/>
              </a:rPr>
              <a:t>2021 г. - 187 школ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C00000"/>
                </a:solidFill>
                <a:latin typeface="Montserrat bold" panose="020B0604020202020204" charset="-52"/>
              </a:rPr>
              <a:t>2022 г. – 226 школ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C00000"/>
                </a:solidFill>
                <a:latin typeface="Montserrat bold" panose="020B0604020202020204" charset="-52"/>
              </a:rPr>
              <a:t>2023 г. – 175 школ</a:t>
            </a:r>
            <a:endParaRPr lang="ru-RU" sz="20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6667500" y="1237870"/>
            <a:ext cx="984603" cy="436361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327689" y="6202294"/>
            <a:ext cx="11570738" cy="4754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Montserrat bold" panose="020B0604020202020204" charset="-52"/>
              </a:rPr>
              <a:t>В 2023 г. модель включает только </a:t>
            </a:r>
            <a:r>
              <a:rPr lang="ru-RU" sz="1800" b="1" u="sng" dirty="0" smtClean="0">
                <a:solidFill>
                  <a:srgbClr val="FF0000"/>
                </a:solidFill>
                <a:latin typeface="Montserrat bold" panose="020B0604020202020204" charset="-52"/>
              </a:rPr>
              <a:t>региональный и муниципальный уровень </a:t>
            </a:r>
            <a:r>
              <a:rPr lang="ru-RU" sz="1800" b="1" dirty="0" smtClean="0">
                <a:solidFill>
                  <a:srgbClr val="FF0000"/>
                </a:solidFill>
                <a:latin typeface="Montserrat bold" panose="020B0604020202020204" charset="-52"/>
              </a:rPr>
              <a:t>поддержки ШНОР</a:t>
            </a:r>
            <a:endParaRPr lang="ru-RU" sz="1800" b="1" dirty="0">
              <a:solidFill>
                <a:srgbClr val="FF0000"/>
              </a:solidFill>
              <a:latin typeface="Montserrat bold" panose="020B0604020202020204" charset="-52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448065" y="3471720"/>
            <a:ext cx="11465573" cy="4847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Montserrat bold" panose="020B0604020202020204" charset="-52"/>
              </a:rPr>
              <a:t>Комплексная разноуровневая модель системы поддержки школ с низкими образовательными результатами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3148643" y="4279533"/>
            <a:ext cx="3703203" cy="19227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prstClr val="black"/>
                </a:solidFill>
                <a:latin typeface="Montserrat bold" panose="00000800000000000000" pitchFamily="2" charset="-52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Montserrat bold" panose="00000800000000000000" pitchFamily="2" charset="-52"/>
              </a:rPr>
              <a:t>Краевой уровень </a:t>
            </a:r>
          </a:p>
          <a:p>
            <a:pPr marL="266700" indent="-2667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проект «Образовательный лифт: школы с низкими образовательными результатами» </a:t>
            </a:r>
            <a:endParaRPr lang="ru-RU" sz="1200" dirty="0" smtClean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266700" indent="-2667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Участие управленческих команд в КПК</a:t>
            </a:r>
            <a:endParaRPr lang="ru-RU" sz="1200" b="1" dirty="0">
              <a:solidFill>
                <a:srgbClr val="FF0000"/>
              </a:solidFill>
              <a:latin typeface="Montserrat Regular" panose="00000500000000000000" pitchFamily="2" charset="-52"/>
            </a:endParaRPr>
          </a:p>
          <a:p>
            <a:pPr marL="266700" indent="-2667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Montserrat Regular" panose="00000500000000000000" pitchFamily="2" charset="-52"/>
              </a:rPr>
              <a:t>научно-методическое сопровождение региональной модели сетевого взаимодействия инновационных школ и школ, имеющими низкие образовательные результаты </a:t>
            </a:r>
            <a:r>
              <a:rPr lang="ru-RU" sz="1200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ru-RU" sz="1200" b="1" dirty="0" smtClean="0">
                <a:latin typeface="Montserrat Regular" panose="00000500000000000000" pitchFamily="2" charset="-52"/>
              </a:rPr>
              <a:t>и др.</a:t>
            </a:r>
          </a:p>
          <a:p>
            <a:pPr marL="266700" indent="-2667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Проект «Школа Минпросвещения России» </a:t>
            </a:r>
            <a:r>
              <a:rPr lang="ru-RU" sz="1200" dirty="0" smtClean="0">
                <a:latin typeface="Montserrat Regular" panose="00000500000000000000" pitchFamily="2" charset="-52"/>
              </a:rPr>
              <a:t>(37 ШНОР)</a:t>
            </a:r>
            <a:endParaRPr lang="ru-RU" sz="1200" dirty="0">
              <a:latin typeface="Montserrat Regular" panose="00000500000000000000" pitchFamily="2" charset="-52"/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471101" y="4279540"/>
            <a:ext cx="2677542" cy="16945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prstClr val="black"/>
                </a:solidFill>
                <a:latin typeface="Montserrat bold" panose="00000800000000000000" pitchFamily="2" charset="-52"/>
              </a:rPr>
              <a:t> Федеральный уровень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проект по организации методической поддержки ШНОР (</a:t>
            </a:r>
            <a:r>
              <a:rPr lang="ru-RU" sz="1200" dirty="0">
                <a:solidFill>
                  <a:srgbClr val="C00000"/>
                </a:solidFill>
                <a:latin typeface="Montserrat bold" panose="020B0604020202020204" charset="-52"/>
              </a:rPr>
              <a:t>500+</a:t>
            </a:r>
            <a:r>
              <a:rPr lang="ru-RU" sz="1200" dirty="0">
                <a:solidFill>
                  <a:prstClr val="black"/>
                </a:solidFill>
                <a:latin typeface="Montserrat Regular" panose="00000500000000000000" pitchFamily="2" charset="-52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ea typeface="MingLiU_HKSCS-ExtB" panose="02020500000000000000" pitchFamily="18" charset="-120"/>
              </a:rPr>
              <a:t>61</a:t>
            </a:r>
            <a:r>
              <a:rPr lang="ru-RU" sz="12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Montserrat Regular" panose="00000500000000000000" pitchFamily="2" charset="-52"/>
              </a:rPr>
              <a:t>школа, 31 куратор, 31 опорная школа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2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5103157" y="3865407"/>
            <a:ext cx="292719" cy="38048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9379853" y="3899050"/>
            <a:ext cx="292719" cy="38048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Montserrat Regular" panose="00000500000000000000" pitchFamily="2" charset="-52"/>
            </a:endParaRPr>
          </a:p>
        </p:txBody>
      </p:sp>
      <p:pic>
        <p:nvPicPr>
          <p:cNvPr id="1026" name="Picture 2" descr="https://gjcitynews.files.wordpress.com/2018/10/kids-walking-to-schoo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5" y="2048130"/>
            <a:ext cx="615760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7.pngegg.com/pngimages/663/1022/png-clipart-classroom-computer-icons-teacher-school-teacher-text-clas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19" y="2031341"/>
            <a:ext cx="649339" cy="6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B587B53-61EE-4277-9EED-C9DC7C0AC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750147"/>
            <a:ext cx="12192000" cy="207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Система работы со школами с низкими результатами обучения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C093EB7E-8D71-4B9A-BF23-E7371565ACF2}"/>
              </a:ext>
            </a:extLst>
          </p:cNvPr>
          <p:cNvSpPr/>
          <p:nvPr/>
        </p:nvSpPr>
        <p:spPr>
          <a:xfrm>
            <a:off x="448065" y="4279531"/>
            <a:ext cx="2528048" cy="1715659"/>
          </a:xfrm>
          <a:prstGeom prst="roundRect">
            <a:avLst>
              <a:gd name="adj" fmla="val 6879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551BD10-CD4A-4CE2-9BC8-7F03FCB017F2}"/>
              </a:ext>
            </a:extLst>
          </p:cNvPr>
          <p:cNvSpPr/>
          <p:nvPr/>
        </p:nvSpPr>
        <p:spPr>
          <a:xfrm>
            <a:off x="3126180" y="4276110"/>
            <a:ext cx="3703202" cy="1877629"/>
          </a:xfrm>
          <a:prstGeom prst="roundRect">
            <a:avLst>
              <a:gd name="adj" fmla="val 6879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F3E2FFA9-78BC-4C8D-8D5A-895FE08D42F1}"/>
              </a:ext>
            </a:extLst>
          </p:cNvPr>
          <p:cNvSpPr/>
          <p:nvPr/>
        </p:nvSpPr>
        <p:spPr>
          <a:xfrm>
            <a:off x="6973735" y="4258421"/>
            <a:ext cx="4847834" cy="1895318"/>
          </a:xfrm>
          <a:prstGeom prst="roundRect">
            <a:avLst>
              <a:gd name="adj" fmla="val 6879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48065" y="4245889"/>
            <a:ext cx="2466585" cy="17281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71101" y="4279540"/>
            <a:ext cx="2443549" cy="16911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 выявлении школ с низкими результатами обучения (ШНОР)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974670" y="6348187"/>
            <a:ext cx="132198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178691" y="1835440"/>
            <a:ext cx="4496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b="1" dirty="0" smtClean="0">
              <a:latin typeface="Montserrat bold" panose="020B0604020202020204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C034835-BF27-4827-BEBF-40DA651F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50147"/>
            <a:ext cx="12192000" cy="2074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291529" y="1714993"/>
            <a:ext cx="25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C00000"/>
                </a:solidFill>
                <a:latin typeface="Montserrat Regular" panose="00000500000000000000" pitchFamily="2" charset="-52"/>
              </a:rPr>
              <a:t>р</a:t>
            </a:r>
            <a:r>
              <a:rPr lang="ru-RU" sz="1000" dirty="0" smtClean="0">
                <a:solidFill>
                  <a:srgbClr val="C00000"/>
                </a:solidFill>
                <a:latin typeface="Montserrat Regular" panose="00000500000000000000" pitchFamily="2" charset="-52"/>
              </a:rPr>
              <a:t>езультаты одних и тех же учащихся за два учебных года</a:t>
            </a:r>
            <a:endParaRPr lang="ru-RU" sz="1000" dirty="0">
              <a:solidFill>
                <a:srgbClr val="C00000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8907" y="770894"/>
            <a:ext cx="491489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108AC9"/>
                </a:solidFill>
                <a:latin typeface="Montserrat Regular" panose="00000500000000000000" pitchFamily="2" charset="-52"/>
              </a:rPr>
              <a:t>Этапы формирования рисковых школ</a:t>
            </a:r>
            <a:endParaRPr lang="ru-RU" sz="1000" dirty="0" smtClean="0">
              <a:solidFill>
                <a:srgbClr val="108AC9"/>
              </a:solidFill>
              <a:latin typeface="Montserrat Regular" panose="00000500000000000000" pitchFamily="2" charset="-52"/>
            </a:endParaRPr>
          </a:p>
          <a:p>
            <a:endParaRPr lang="ru-RU" sz="1000" dirty="0">
              <a:solidFill>
                <a:srgbClr val="108AC9"/>
              </a:solidFill>
              <a:latin typeface="Montserrat Regular" panose="00000500000000000000" pitchFamily="2" charset="-52"/>
            </a:endParaRPr>
          </a:p>
          <a:p>
            <a:r>
              <a:rPr lang="ru-RU" sz="1000" b="1" u="sng" dirty="0">
                <a:solidFill>
                  <a:srgbClr val="108AC9"/>
                </a:solidFill>
                <a:latin typeface="Montserrat Regular" panose="00000500000000000000" pitchFamily="2" charset="-52"/>
              </a:rPr>
              <a:t>Этап 1.</a:t>
            </a:r>
            <a:r>
              <a:rPr lang="ru-RU" sz="1000" u="sng" dirty="0">
                <a:solidFill>
                  <a:srgbClr val="108AC9"/>
                </a:solidFill>
                <a:latin typeface="Montserrat Regular" panose="00000500000000000000" pitchFamily="2" charset="-52"/>
              </a:rPr>
              <a:t> </a:t>
            </a:r>
            <a:r>
              <a:rPr lang="ru-RU" sz="1000" u="sng" dirty="0" smtClean="0">
                <a:solidFill>
                  <a:srgbClr val="108AC9"/>
                </a:solidFill>
                <a:latin typeface="Montserrat Regular" panose="00000500000000000000" pitchFamily="2" charset="-52"/>
              </a:rPr>
              <a:t> </a:t>
            </a:r>
          </a:p>
          <a:p>
            <a:r>
              <a:rPr lang="ru-RU" sz="1000" b="1" dirty="0" smtClean="0">
                <a:latin typeface="Montserrat Regular" panose="00000500000000000000" pitchFamily="2" charset="-52"/>
              </a:rPr>
              <a:t>Формирование </a:t>
            </a:r>
            <a:r>
              <a:rPr lang="ru-RU" sz="1000" b="1" dirty="0">
                <a:latin typeface="Montserrat Regular" panose="00000500000000000000" pitchFamily="2" charset="-52"/>
              </a:rPr>
              <a:t>начального списка посредством использования данных федеральных мониторинговых процедур: </a:t>
            </a:r>
          </a:p>
          <a:p>
            <a:endParaRPr lang="ru-RU" sz="1000" b="1" dirty="0">
              <a:latin typeface="Montserrat Regular" panose="00000500000000000000" pitchFamily="2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Montserrat Regular" panose="00000500000000000000" pitchFamily="2" charset="-52"/>
              </a:rPr>
              <a:t>ВПР по математике: 5, 6 классы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Montserrat Regular" panose="00000500000000000000" pitchFamily="2" charset="-52"/>
              </a:rPr>
              <a:t>ВПР по русскому языку: 5, 6 классы</a:t>
            </a:r>
            <a:r>
              <a:rPr lang="ru-RU" sz="1000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 </a:t>
            </a:r>
          </a:p>
          <a:p>
            <a:endParaRPr lang="ru-RU" sz="1000" dirty="0" smtClean="0">
              <a:latin typeface="Montserrat Regular" panose="00000500000000000000" pitchFamily="2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Montserrat Regular" panose="00000500000000000000" pitchFamily="2" charset="-52"/>
              </a:rPr>
              <a:t>ОГЭ </a:t>
            </a:r>
            <a:r>
              <a:rPr lang="ru-RU" sz="1000" dirty="0">
                <a:latin typeface="Montserrat Regular" panose="00000500000000000000" pitchFamily="2" charset="-52"/>
              </a:rPr>
              <a:t>(математика, русский язык</a:t>
            </a:r>
            <a:r>
              <a:rPr lang="ru-RU" sz="1000" dirty="0" smtClean="0">
                <a:latin typeface="Montserrat Regular" panose="00000500000000000000" pitchFamily="2" charset="-52"/>
              </a:rPr>
              <a:t>),</a:t>
            </a:r>
            <a:endParaRPr lang="ru-RU" sz="1000" dirty="0">
              <a:latin typeface="Montserrat Regular" panose="00000500000000000000" pitchFamily="2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Regular" panose="00000500000000000000" pitchFamily="2" charset="-52"/>
              </a:rPr>
              <a:t>ЕГЭ (математика, русский язык</a:t>
            </a:r>
            <a:r>
              <a:rPr lang="ru-RU" sz="1000" dirty="0" smtClean="0">
                <a:latin typeface="Montserrat Regular" panose="00000500000000000000" pitchFamily="2" charset="-52"/>
              </a:rPr>
              <a:t>)</a:t>
            </a:r>
          </a:p>
          <a:p>
            <a:endParaRPr lang="ru-RU" sz="1000" dirty="0">
              <a:latin typeface="Montserrat Regular" panose="00000500000000000000" pitchFamily="2" charset="-52"/>
            </a:endParaRPr>
          </a:p>
          <a:p>
            <a:pPr algn="just"/>
            <a:endParaRPr lang="ru-RU" sz="1000" dirty="0" smtClean="0"/>
          </a:p>
          <a:p>
            <a:pPr algn="just"/>
            <a:endParaRPr lang="ru-RU" sz="1000" dirty="0"/>
          </a:p>
          <a:p>
            <a:pPr algn="just"/>
            <a:r>
              <a:rPr lang="ru-RU" sz="1000" dirty="0" smtClean="0"/>
              <a:t>! </a:t>
            </a:r>
            <a:r>
              <a:rPr lang="ru-RU" sz="1000" b="1" dirty="0">
                <a:latin typeface="Montserrat Regular" panose="00000500000000000000" pitchFamily="2" charset="-52"/>
              </a:rPr>
              <a:t>Под «низкими результатами» </a:t>
            </a:r>
            <a:r>
              <a:rPr lang="ru-RU" sz="1000" dirty="0">
                <a:latin typeface="Montserrat Regular" panose="00000500000000000000" pitchFamily="2" charset="-52"/>
              </a:rPr>
              <a:t>понимают результаты оценочной </a:t>
            </a:r>
            <a:r>
              <a:rPr lang="ru-RU" sz="1000" dirty="0" smtClean="0">
                <a:latin typeface="Montserrat Regular" panose="00000500000000000000" pitchFamily="2" charset="-52"/>
              </a:rPr>
              <a:t>процедуры, в </a:t>
            </a:r>
            <a:r>
              <a:rPr lang="ru-RU" sz="1000" dirty="0">
                <a:latin typeface="Montserrat Regular" panose="00000500000000000000" pitchFamily="2" charset="-52"/>
              </a:rPr>
              <a:t>которых </a:t>
            </a:r>
            <a:r>
              <a:rPr lang="ru-RU" sz="1000" dirty="0">
                <a:solidFill>
                  <a:srgbClr val="C00000"/>
                </a:solidFill>
                <a:latin typeface="Montserrat Regular" panose="00000500000000000000" pitchFamily="2" charset="-52"/>
              </a:rPr>
              <a:t>не менее 30% от общего числа </a:t>
            </a:r>
            <a:r>
              <a:rPr lang="ru-RU" sz="1000" dirty="0">
                <a:latin typeface="Montserrat Regular" panose="00000500000000000000" pitchFamily="2" charset="-52"/>
              </a:rPr>
              <a:t>участников процедуры </a:t>
            </a:r>
            <a:r>
              <a:rPr lang="ru-RU" sz="1000" dirty="0" smtClean="0">
                <a:latin typeface="Montserrat Regular" panose="00000500000000000000" pitchFamily="2" charset="-52"/>
              </a:rPr>
              <a:t>получили </a:t>
            </a:r>
            <a:r>
              <a:rPr lang="ru-RU" sz="1000" dirty="0">
                <a:latin typeface="Montserrat Regular" panose="00000500000000000000" pitchFamily="2" charset="-52"/>
              </a:rPr>
              <a:t>«2» (ВПР) </a:t>
            </a:r>
            <a:r>
              <a:rPr lang="ru-RU" sz="1000" b="1" dirty="0">
                <a:latin typeface="Montserrat Regular" panose="00000500000000000000" pitchFamily="2" charset="-52"/>
              </a:rPr>
              <a:t>или</a:t>
            </a:r>
            <a:r>
              <a:rPr lang="ru-RU" sz="1000" dirty="0">
                <a:latin typeface="Montserrat Regular" panose="00000500000000000000" pitchFamily="2" charset="-52"/>
              </a:rPr>
              <a:t> не преодолели минимальный порог (ОГЭ, ЕГЭ</a:t>
            </a:r>
            <a:r>
              <a:rPr lang="ru-RU" sz="1000" dirty="0" smtClean="0">
                <a:latin typeface="Montserrat Regular" panose="00000500000000000000" pitchFamily="2" charset="-52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63424" y="1061357"/>
            <a:ext cx="1839905" cy="526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Montserrat Regular" panose="00000500000000000000" pitchFamily="2" charset="-52"/>
              </a:rPr>
              <a:t>Территориальная принадлежность</a:t>
            </a:r>
            <a:endParaRPr lang="ru-RU" sz="900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39705" y="3128595"/>
            <a:ext cx="1741867" cy="4832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Montserrat Regular" panose="00000500000000000000" pitchFamily="2" charset="-52"/>
              </a:rPr>
              <a:t>Социальный состав учащихся</a:t>
            </a:r>
            <a:endParaRPr lang="ru-RU" sz="900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74670" y="3140428"/>
            <a:ext cx="1781902" cy="471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Montserrat Regular" panose="00000500000000000000" pitchFamily="2" charset="-52"/>
              </a:rPr>
              <a:t>Ресурсы школы</a:t>
            </a:r>
            <a:endParaRPr lang="ru-RU" sz="900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59316" y="2031591"/>
            <a:ext cx="2334985" cy="6531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Montserrat Regular" panose="00000500000000000000" pitchFamily="2" charset="-52"/>
              </a:rPr>
              <a:t>Образовательные результаты</a:t>
            </a:r>
            <a:endParaRPr lang="ru-RU" sz="900" b="1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5" name="Стрелка вниз 4"/>
          <p:cNvSpPr/>
          <p:nvPr/>
        </p:nvSpPr>
        <p:spPr>
          <a:xfrm rot="2269027">
            <a:off x="7739841" y="1601388"/>
            <a:ext cx="141597" cy="16459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392705">
            <a:off x="10951835" y="1611934"/>
            <a:ext cx="151778" cy="165046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9300262" y="1730826"/>
            <a:ext cx="253092" cy="28352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8598474">
            <a:off x="10302362" y="2772325"/>
            <a:ext cx="197853" cy="30265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верх/вниз 6"/>
          <p:cNvSpPr/>
          <p:nvPr/>
        </p:nvSpPr>
        <p:spPr>
          <a:xfrm rot="2558595">
            <a:off x="8284629" y="2689594"/>
            <a:ext cx="191248" cy="453213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ая стрелка вверх/вниз 22"/>
          <p:cNvSpPr/>
          <p:nvPr/>
        </p:nvSpPr>
        <p:spPr>
          <a:xfrm rot="5400000">
            <a:off x="9271290" y="2850271"/>
            <a:ext cx="212113" cy="855920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3041829" y="1752271"/>
            <a:ext cx="102052" cy="2753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3521" y="3611821"/>
            <a:ext cx="55734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b="1" u="sng" dirty="0">
                <a:solidFill>
                  <a:srgbClr val="108AC9"/>
                </a:solidFill>
                <a:latin typeface="Montserrat Regular" panose="00000500000000000000" pitchFamily="2" charset="-52"/>
              </a:rPr>
              <a:t>Этап 2.</a:t>
            </a:r>
          </a:p>
          <a:p>
            <a:pPr algn="just"/>
            <a:r>
              <a:rPr lang="ru-RU" sz="1000" b="1" dirty="0">
                <a:latin typeface="Montserrat Regular" panose="00000500000000000000" pitchFamily="2" charset="-52"/>
              </a:rPr>
              <a:t>Проведение комплексного анализа </a:t>
            </a:r>
            <a:r>
              <a:rPr lang="ru-RU" sz="1000" dirty="0">
                <a:latin typeface="Montserrat Regular" panose="00000500000000000000" pitchFamily="2" charset="-52"/>
              </a:rPr>
              <a:t>данных с целью группировки рисковых школ со схожими показателями: </a:t>
            </a:r>
          </a:p>
          <a:p>
            <a:pPr algn="just"/>
            <a:endParaRPr lang="ru-RU" sz="1000" dirty="0">
              <a:latin typeface="Montserrat Regular" panose="00000500000000000000" pitchFamily="2" charset="-5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Regular" panose="00000500000000000000" pitchFamily="2" charset="-52"/>
              </a:rPr>
              <a:t>доля слабо успевающих обучающихся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Regular" panose="00000500000000000000" pitchFamily="2" charset="-52"/>
              </a:rPr>
              <a:t>школы (городская/сельская) с учетом размера населенного пункта,                          в котором находится школа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Regular" panose="00000500000000000000" pitchFamily="2" charset="-52"/>
              </a:rPr>
              <a:t>транспортная доступность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Regular" panose="00000500000000000000" pitchFamily="2" charset="-52"/>
              </a:rPr>
              <a:t>дефицит кадров и базовой инфраструктуры</a:t>
            </a:r>
          </a:p>
          <a:p>
            <a:endParaRPr lang="ru-RU" sz="1000" dirty="0" smtClean="0">
              <a:latin typeface="Montserrat Regular" panose="00000500000000000000" pitchFamily="2" charset="-52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378907" y="3671504"/>
            <a:ext cx="2166550" cy="10323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 результатам оценочных процедур качества образования </a:t>
            </a:r>
            <a:r>
              <a:rPr lang="ru-RU" sz="1200" b="1" dirty="0" smtClean="0">
                <a:solidFill>
                  <a:prstClr val="black"/>
                </a:solidFill>
                <a:latin typeface="Montserrat Regular" panose="00000500000000000000" pitchFamily="2" charset="-52"/>
              </a:rPr>
              <a:t>2020 и 2021 г. </a:t>
            </a:r>
            <a:endParaRPr lang="ru-RU" sz="12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3291529" y="3871826"/>
            <a:ext cx="2002277" cy="5508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Montserrat Regular" panose="00000500000000000000" pitchFamily="2" charset="-52"/>
              </a:rPr>
              <a:t>226 школ </a:t>
            </a:r>
            <a:r>
              <a:rPr lang="ru-RU" sz="2000" dirty="0" smtClean="0">
                <a:latin typeface="Montserrat Regular" panose="00000500000000000000" pitchFamily="2" charset="-52"/>
              </a:rPr>
              <a:t>в списке школ с низкими результатами обучения </a:t>
            </a:r>
            <a:endParaRPr lang="ru-RU" sz="2000" dirty="0">
              <a:latin typeface="Montserrat Regular" panose="00000500000000000000" pitchFamily="2" charset="-52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449947" y="4025363"/>
            <a:ext cx="772821" cy="196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26370"/>
              </p:ext>
            </p:extLst>
          </p:nvPr>
        </p:nvGraphicFramePr>
        <p:xfrm>
          <a:off x="2987240" y="5143122"/>
          <a:ext cx="6390106" cy="1451540"/>
        </p:xfrm>
        <a:graphic>
          <a:graphicData uri="http://schemas.openxmlformats.org/drawingml/2006/table">
            <a:tbl>
              <a:tblPr firstRow="1" firstCol="1" bandRow="1"/>
              <a:tblGrid>
                <a:gridCol w="3184960"/>
                <a:gridCol w="3205146"/>
              </a:tblGrid>
              <a:tr h="288233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1) ОО является образовательной организацией при 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учреждении, исполняющем наказание в виде лишения </a:t>
                      </a: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свободы: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52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СОШ № 28 г. Перми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Яринская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 СОШ (Карагайский МО)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071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СОШ № 116 г. Перми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Верх-</a:t>
                      </a: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Язьвинская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 СОШ (Красновишерский ГО)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639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СОШ № 2 им. М.И. </a:t>
                      </a: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Грибушина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 (г.Кунгур)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СОШ п. Уральский (Нытвенский ГО)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846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Нердвинская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 СОШ (Карагайский МО)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Северокоммунарская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 СОШ (Сивинский МО)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53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ООШ № 17 с кадетскими классами (г.Кунгур)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Гимназия (</a:t>
                      </a:r>
                      <a:r>
                        <a:rPr lang="ru-RU" sz="900" b="1" dirty="0" err="1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г.Чернушка</a:t>
                      </a: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039332"/>
              </p:ext>
            </p:extLst>
          </p:nvPr>
        </p:nvGraphicFramePr>
        <p:xfrm>
          <a:off x="9648404" y="5200041"/>
          <a:ext cx="1919660" cy="946404"/>
        </p:xfrm>
        <a:graphic>
          <a:graphicData uri="http://schemas.openxmlformats.org/drawingml/2006/table">
            <a:tbl>
              <a:tblPr firstRow="1" firstCol="1" bandRow="1"/>
              <a:tblGrid>
                <a:gridCol w="191966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2) ОО 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является специальным учебно-воспитательным учреждением закрытого </a:t>
                      </a: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типа: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1" dirty="0">
                          <a:effectLst/>
                          <a:latin typeface="Montserrat Regular" panose="00000500000000000000" pitchFamily="2" charset="-52"/>
                          <a:ea typeface="Calibri"/>
                          <a:cs typeface="Times New Roman"/>
                        </a:rPr>
                        <a:t>СОШ № 11 г. Краснокамска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7" name="Объект 2"/>
          <p:cNvSpPr txBox="1">
            <a:spLocks/>
          </p:cNvSpPr>
          <p:nvPr/>
        </p:nvSpPr>
        <p:spPr>
          <a:xfrm>
            <a:off x="378907" y="5125228"/>
            <a:ext cx="2002277" cy="7693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 smtClean="0">
                <a:latin typeface="Montserrat Regular" panose="00000500000000000000" pitchFamily="2" charset="-52"/>
              </a:rPr>
              <a:t>Примеры некорректного заполнения контекстных данных</a:t>
            </a:r>
            <a:endParaRPr lang="ru-RU" sz="1200" dirty="0">
              <a:latin typeface="Montserrat Regular" panose="00000500000000000000" pitchFamily="2" charset="-52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2063535" y="5411829"/>
            <a:ext cx="772821" cy="196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97908" y="850555"/>
            <a:ext cx="16655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108AC9"/>
                </a:solidFill>
              </a:rPr>
              <a:t>Методика утверждена приказом Федеральной службы по надзору </a:t>
            </a:r>
            <a:r>
              <a:rPr lang="ru-RU" sz="1000" b="1" dirty="0" smtClean="0">
                <a:solidFill>
                  <a:srgbClr val="108AC9"/>
                </a:solidFill>
              </a:rPr>
              <a:t/>
            </a:r>
            <a:br>
              <a:rPr lang="ru-RU" sz="1000" b="1" dirty="0" smtClean="0">
                <a:solidFill>
                  <a:srgbClr val="108AC9"/>
                </a:solidFill>
              </a:rPr>
            </a:br>
            <a:r>
              <a:rPr lang="ru-RU" sz="1000" b="1" dirty="0" smtClean="0">
                <a:solidFill>
                  <a:srgbClr val="108AC9"/>
                </a:solidFill>
              </a:rPr>
              <a:t>в </a:t>
            </a:r>
            <a:r>
              <a:rPr lang="ru-RU" sz="1000" b="1" dirty="0">
                <a:solidFill>
                  <a:srgbClr val="108AC9"/>
                </a:solidFill>
              </a:rPr>
              <a:t>сфере образования и науки от 19.08.2020 № 847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518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Школы с низкими результатами обучения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974670" y="6348187"/>
            <a:ext cx="132198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178691" y="1835440"/>
            <a:ext cx="4496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b="1" dirty="0" smtClean="0">
              <a:latin typeface="Montserrat bold" panose="020B0604020202020204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C034835-BF27-4827-BEBF-40DA651F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50147"/>
            <a:ext cx="12192000" cy="2074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78907" y="770894"/>
            <a:ext cx="4914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Montserrat Regular" panose="00000500000000000000" pitchFamily="2" charset="-52"/>
              </a:rPr>
              <a:t>По результатам ВПР </a:t>
            </a:r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по русскому языку</a:t>
            </a:r>
            <a:r>
              <a:rPr lang="ru-RU" sz="1000" b="1" dirty="0" smtClean="0">
                <a:latin typeface="Montserrat Regular" panose="00000500000000000000" pitchFamily="2" charset="-52"/>
              </a:rPr>
              <a:t>, 2020 г. – 5 </a:t>
            </a:r>
            <a:r>
              <a:rPr lang="ru-RU" sz="1000" b="1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b="1" dirty="0" smtClean="0">
                <a:latin typeface="Montserrat Regular" panose="00000500000000000000" pitchFamily="2" charset="-52"/>
              </a:rPr>
              <a:t>., 2021 г. – 6 </a:t>
            </a:r>
            <a:r>
              <a:rPr lang="ru-RU" sz="1000" b="1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b="1" dirty="0" smtClean="0">
                <a:latin typeface="Montserrat Regular" panose="00000500000000000000" pitchFamily="2" charset="-52"/>
              </a:rPr>
              <a:t>.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00321"/>
              </p:ext>
            </p:extLst>
          </p:nvPr>
        </p:nvGraphicFramePr>
        <p:xfrm>
          <a:off x="433374" y="1038187"/>
          <a:ext cx="4805963" cy="5526514"/>
        </p:xfrm>
        <a:graphic>
          <a:graphicData uri="http://schemas.openxmlformats.org/drawingml/2006/table">
            <a:tbl>
              <a:tblPr firstRow="1" firstCol="1" bandRow="1"/>
              <a:tblGrid>
                <a:gridCol w="1716450"/>
                <a:gridCol w="1716450"/>
                <a:gridCol w="686774"/>
                <a:gridCol w="686289"/>
              </a:tblGrid>
              <a:tr h="306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Наименование МО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Наименование ОО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"2", %, 2020</a:t>
                      </a:r>
                      <a:endParaRPr lang="ru-RU" sz="1000" b="1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59922" marR="59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"2", %, 2021</a:t>
                      </a:r>
                      <a:endParaRPr lang="ru-RU" sz="1000" b="1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59922" marR="59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Бардымский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Печменская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36,4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43,8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6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Березниковский ГО</a:t>
                      </a: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29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39,4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41,7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12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89,3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2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Гайнский МО</a:t>
                      </a: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endParaRPr lang="ru-RU" sz="900" dirty="0"/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Онылская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63,6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38,5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Сергеевская СОШ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35,7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44,4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Гайнская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59,4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7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Горнозаводский МО</a:t>
                      </a: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endParaRPr lang="ru-RU" sz="900" dirty="0"/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68,4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63,9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Гремячинский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52,9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30,8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Добрянский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Дивьинская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37,5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Кизеловский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ООШ № 12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62,5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41,7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Косинский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Порошевская ООШ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Кудымкарский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Егвинская ООШ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31,4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Кунгурский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Ленская СОШ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42,1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Лысьвенский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2 с УИОП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32,9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47,3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Нытвенский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ООШ № 2 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35,2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Оханский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29,6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40,9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Очерский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Павловская СОШ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35,3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31,3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33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Пермь</a:t>
                      </a: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45 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30,9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63,6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Химико-технологическая школа "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СинТез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" 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30,5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 № 63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52,3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120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33,7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62,8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Соликамский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17"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30,8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42,1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Чайковский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30,8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Марковская СОШ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30,3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Частинский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Бабкинская СОШ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38,9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Чердынский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Рябининская СОШ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36,4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Чернушинский ГО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Сульмашинская ООШ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СОШ № 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36,9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32,5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Юрлинский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Усть-Берёзовская ООШ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85,7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Юсьвинский МО</a:t>
                      </a:r>
                      <a:endParaRPr lang="ru-RU" sz="9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Пожвинская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 СОШ №1"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54,6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Light"/>
                          <a:ea typeface="Times New Roman"/>
                          <a:cs typeface="Times New Roman"/>
                        </a:rPr>
                        <a:t>58,8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922" marR="599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6589207" y="787951"/>
            <a:ext cx="4914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Montserrat Regular" panose="00000500000000000000" pitchFamily="2" charset="-52"/>
              </a:rPr>
              <a:t>По результатам ВПР </a:t>
            </a:r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по математике</a:t>
            </a:r>
            <a:r>
              <a:rPr lang="ru-RU" sz="1000" b="1" dirty="0" smtClean="0">
                <a:latin typeface="Montserrat Regular" panose="00000500000000000000" pitchFamily="2" charset="-52"/>
              </a:rPr>
              <a:t>, 2020 г. – 5 </a:t>
            </a:r>
            <a:r>
              <a:rPr lang="ru-RU" sz="1000" b="1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b="1" dirty="0" smtClean="0">
                <a:latin typeface="Montserrat Regular" panose="00000500000000000000" pitchFamily="2" charset="-52"/>
              </a:rPr>
              <a:t>., 2021 г. – 6 </a:t>
            </a:r>
            <a:r>
              <a:rPr lang="ru-RU" sz="1000" b="1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b="1" dirty="0" smtClean="0">
                <a:latin typeface="Montserrat Regular" panose="00000500000000000000" pitchFamily="2" charset="-52"/>
              </a:rPr>
              <a:t>.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338266"/>
              </p:ext>
            </p:extLst>
          </p:nvPr>
        </p:nvGraphicFramePr>
        <p:xfrm>
          <a:off x="6363781" y="1126894"/>
          <a:ext cx="5140325" cy="3329178"/>
        </p:xfrm>
        <a:graphic>
          <a:graphicData uri="http://schemas.openxmlformats.org/drawingml/2006/table">
            <a:tbl>
              <a:tblPr firstRow="1" firstCol="1" bandRow="1"/>
              <a:tblGrid>
                <a:gridCol w="1993607"/>
                <a:gridCol w="1993607"/>
                <a:gridCol w="616579"/>
                <a:gridCol w="53653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Наименование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Наименование ОО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"2", %, 2020</a:t>
                      </a:r>
                      <a:endParaRPr lang="ru-RU" sz="10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"2", %, 2021</a:t>
                      </a:r>
                      <a:endParaRPr lang="ru-RU" sz="10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Гайнский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Онылская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46,2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38,5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9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Добрянский ГО</a:t>
                      </a:r>
                      <a:endParaRPr lang="ru-RU" sz="900" dirty="0" smtClean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Вильвенская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38,5</a:t>
                      </a:r>
                      <a:endParaRPr lang="ru-RU" sz="90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66,7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Дивьинская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34,6</a:t>
                      </a:r>
                      <a:endParaRPr lang="ru-RU" sz="90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51,4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Косинский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Порошевская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50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Красновишерский ГО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ООШ № 4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29,6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50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Кудымкарский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Сервинская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31,0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31,6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Куединский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Госконзаводская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37,5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44,4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Пермь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Частное общеобразовательное учреждение "Средняя общеобразовательная школа -Европейская школа "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33,3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44,4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Уинский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Ломовская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СОШ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Частинский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Мельничная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31,6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38,9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Чернушинский ГО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Сульмашинская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60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60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Юрлинский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Усть-Зулинская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36,4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41,7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Юсьвинский МО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Пожвинская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 СОШ №1"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41,7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  <a:ea typeface="Times New Roman"/>
                          <a:cs typeface="Times New Roman"/>
                        </a:rPr>
                        <a:t>47,1</a:t>
                      </a:r>
                      <a:endParaRPr lang="ru-RU" sz="900" dirty="0">
                        <a:effectLst/>
                        <a:latin typeface="Montserrat Regular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Школы с низкими результатами обучения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031820" y="6421665"/>
            <a:ext cx="132198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178691" y="1835440"/>
            <a:ext cx="4496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b="1" dirty="0" smtClean="0">
              <a:latin typeface="Montserrat bold" panose="020B0604020202020204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C034835-BF27-4827-BEBF-40DA651F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50147"/>
            <a:ext cx="12192000" cy="2074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248279" y="750147"/>
            <a:ext cx="4914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ontserrat Regular" panose="00000500000000000000" pitchFamily="2" charset="-52"/>
              </a:rPr>
              <a:t>Доля ШНОР  по результатам ВПР </a:t>
            </a:r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по русскому языку, %</a:t>
            </a:r>
            <a:endParaRPr lang="ru-RU" sz="1000" b="1" dirty="0">
              <a:latin typeface="Montserrat Regular" panose="00000500000000000000" pitchFamily="2" charset="-52"/>
            </a:endParaRPr>
          </a:p>
          <a:p>
            <a:r>
              <a:rPr lang="ru-RU" sz="1000" dirty="0" smtClean="0">
                <a:latin typeface="Montserrat Regular" panose="00000500000000000000" pitchFamily="2" charset="-52"/>
              </a:rPr>
              <a:t>(2020 г. – 5 </a:t>
            </a:r>
            <a:r>
              <a:rPr lang="ru-RU" sz="1000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dirty="0" smtClean="0">
                <a:latin typeface="Montserrat Regular" panose="00000500000000000000" pitchFamily="2" charset="-52"/>
              </a:rPr>
              <a:t>., 2021 г. – 6 </a:t>
            </a:r>
            <a:r>
              <a:rPr lang="ru-RU" sz="1000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dirty="0" smtClean="0">
                <a:latin typeface="Montserrat Regular" panose="00000500000000000000" pitchFamily="2" charset="-52"/>
              </a:rPr>
              <a:t>. 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318575"/>
              </p:ext>
            </p:extLst>
          </p:nvPr>
        </p:nvGraphicFramePr>
        <p:xfrm>
          <a:off x="248279" y="1272486"/>
          <a:ext cx="2637124" cy="2854420"/>
        </p:xfrm>
        <a:graphic>
          <a:graphicData uri="http://schemas.openxmlformats.org/drawingml/2006/table">
            <a:tbl>
              <a:tblPr/>
              <a:tblGrid>
                <a:gridCol w="1453303"/>
                <a:gridCol w="547007"/>
                <a:gridCol w="636814"/>
              </a:tblGrid>
              <a:tr h="114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Наименование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2020 г., %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2021 г., %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Бардымский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22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Березники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19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75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Березовский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Большесосновский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9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Гайнский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75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Гремячинский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100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Губахинский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Добрянский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Еловский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14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Ильинский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Карагайский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Кизеловский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75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Косинский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Кочевский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Красновишерский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514717"/>
              </p:ext>
            </p:extLst>
          </p:nvPr>
        </p:nvGraphicFramePr>
        <p:xfrm>
          <a:off x="2985347" y="1875354"/>
          <a:ext cx="2533710" cy="3139862"/>
        </p:xfrm>
        <a:graphic>
          <a:graphicData uri="http://schemas.openxmlformats.org/drawingml/2006/table">
            <a:tbl>
              <a:tblPr/>
              <a:tblGrid>
                <a:gridCol w="1325396"/>
                <a:gridCol w="595992"/>
                <a:gridCol w="612322"/>
              </a:tblGrid>
              <a:tr h="114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Наименование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2020 г., %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2021 г., %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Куединский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8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Кунгурский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29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Лысьвенский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80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Нытвенский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44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Октябрьский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22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22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Осинский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Оханский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Очерский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Пермь г.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Пермский МР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Соликамский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24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Суксунский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11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Уинский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Чайковский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Частинский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Чердынский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29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Чусовской ГО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45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Юрлинский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Юсьвинский МО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14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по Пермскому краю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15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</a:p>
                  </a:txBody>
                  <a:tcPr marL="5561" marR="5561" marT="55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48279" y="5488157"/>
            <a:ext cx="491489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ontserrat Regular" panose="00000500000000000000" pitchFamily="2" charset="-52"/>
              </a:rPr>
              <a:t>0% </a:t>
            </a:r>
            <a:r>
              <a:rPr lang="ru-RU" sz="1000" dirty="0" smtClean="0">
                <a:latin typeface="Montserrat Regular" panose="00000500000000000000" pitchFamily="2" charset="-52"/>
              </a:rPr>
              <a:t>- Верещагинский ГО, ЗАТО Звёздный, Кишертский МО, г. Кудымкар,   Ординский МО, Сивинский МО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72252" y="783534"/>
            <a:ext cx="4229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Montserrat Regular" panose="00000500000000000000" pitchFamily="2" charset="-52"/>
              </a:rPr>
              <a:t>Доля ШНОР  по результатам ВПР </a:t>
            </a:r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по математике, %</a:t>
            </a:r>
            <a:endParaRPr lang="ru-RU" sz="1000" b="1" dirty="0">
              <a:latin typeface="Montserrat Regular" panose="00000500000000000000" pitchFamily="2" charset="-52"/>
            </a:endParaRPr>
          </a:p>
          <a:p>
            <a:pPr algn="ctr"/>
            <a:r>
              <a:rPr lang="ru-RU" sz="1000" dirty="0" smtClean="0">
                <a:latin typeface="Montserrat Regular" panose="00000500000000000000" pitchFamily="2" charset="-52"/>
              </a:rPr>
              <a:t>(2020 г. – 5 </a:t>
            </a:r>
            <a:r>
              <a:rPr lang="ru-RU" sz="1000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dirty="0" smtClean="0">
                <a:latin typeface="Montserrat Regular" panose="00000500000000000000" pitchFamily="2" charset="-52"/>
              </a:rPr>
              <a:t>., 2021 г. – 6 </a:t>
            </a:r>
            <a:r>
              <a:rPr lang="ru-RU" sz="1000" dirty="0" err="1" smtClean="0">
                <a:latin typeface="Montserrat Regular" panose="00000500000000000000" pitchFamily="2" charset="-52"/>
              </a:rPr>
              <a:t>кл</a:t>
            </a:r>
            <a:r>
              <a:rPr lang="ru-RU" sz="1000" dirty="0" smtClean="0">
                <a:latin typeface="Montserrat Regular" panose="00000500000000000000" pitchFamily="2" charset="-52"/>
              </a:rPr>
              <a:t>. 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07448"/>
              </p:ext>
            </p:extLst>
          </p:nvPr>
        </p:nvGraphicFramePr>
        <p:xfrm>
          <a:off x="6327323" y="1223558"/>
          <a:ext cx="2589250" cy="3139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040"/>
                <a:gridCol w="560105"/>
                <a:gridCol w="560105"/>
              </a:tblGrid>
              <a:tr h="56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Наименование МО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2020 г.,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2021 г.,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Александровский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Montserrat Regular" panose="00000500000000000000" pitchFamily="2" charset="-52"/>
                        </a:rPr>
                        <a:t>Бардымский</a:t>
                      </a:r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Березники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Березовский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Большесосновский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Верещагинский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Гайнский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Горнозаводский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Гремячинский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Губахинский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Добрянский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Еловский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Ильинский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Карагайский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Кизеловский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Косинский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Кочевский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Красновишерский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Краснокамский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Кудымкар г.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Кудымкарский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1235"/>
              </p:ext>
            </p:extLst>
          </p:nvPr>
        </p:nvGraphicFramePr>
        <p:xfrm>
          <a:off x="9085679" y="1907508"/>
          <a:ext cx="2589250" cy="32825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040"/>
                <a:gridCol w="560105"/>
                <a:gridCol w="560105"/>
              </a:tblGrid>
              <a:tr h="1112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Наименование МО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2020 г.,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2021 г.,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Куединский 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Лысьвенский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Нытвенский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Октябрьский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Ординский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Осинский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Оханский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Очерский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Пермь г.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Пермский МР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Сивинский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Соликамский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Суксунский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Уинский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Чайковский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Частинский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Чердынский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Чернушинский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Чусовской 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Юрлинский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Юсьвинский МО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Montserrat Regular" panose="00000500000000000000" pitchFamily="2" charset="-52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2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  <a:latin typeface="Montserrat Regular" panose="00000500000000000000" pitchFamily="2" charset="-52"/>
                        </a:rPr>
                        <a:t>по Пермскому краю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Montserrat Regular" panose="00000500000000000000" pitchFamily="2" charset="-52"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Montserrat Regular" panose="00000500000000000000" pitchFamily="2" charset="-52"/>
                        </a:rPr>
                        <a:t>38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 Regular" panose="00000500000000000000" pitchFamily="2" charset="-52"/>
                      </a:endParaRPr>
                    </a:p>
                  </a:txBody>
                  <a:tcPr marL="5561" marR="5561" marT="55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690760" y="5446951"/>
            <a:ext cx="386986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ontserrat Regular" panose="00000500000000000000" pitchFamily="2" charset="-52"/>
              </a:rPr>
              <a:t>0% </a:t>
            </a:r>
            <a:r>
              <a:rPr lang="ru-RU" sz="1000" dirty="0" smtClean="0">
                <a:latin typeface="Montserrat Regular" panose="00000500000000000000" pitchFamily="2" charset="-52"/>
              </a:rPr>
              <a:t>- ЗАТО Звёздный, Кишертский МО, Кунгурский МО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8279" y="6169502"/>
            <a:ext cx="32248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ВАЖНО!</a:t>
            </a:r>
          </a:p>
          <a:p>
            <a:r>
              <a:rPr lang="ru-RU" sz="10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ШНОР – не менее 30% учащихся получили «2»</a:t>
            </a:r>
            <a:endParaRPr lang="ru-RU" sz="1000" dirty="0" smtClean="0">
              <a:solidFill>
                <a:srgbClr val="FF0000"/>
              </a:solidFill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60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Деятельность – Региональные инструменты управления качеством образования – раздел 2. Система работы со ШНОР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6" y="864179"/>
            <a:ext cx="9658352" cy="543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318657" y="3380014"/>
            <a:ext cx="547007" cy="130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" y="269642"/>
            <a:ext cx="10681855" cy="60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461407" y="3633108"/>
            <a:ext cx="11430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79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" y="334585"/>
            <a:ext cx="11103463" cy="624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761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1317</Words>
  <Application>Microsoft Office PowerPoint</Application>
  <PresentationFormat>Произвольный</PresentationFormat>
  <Paragraphs>515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Arial</vt:lpstr>
      <vt:lpstr>Calibri</vt:lpstr>
      <vt:lpstr>Montserrat Regular</vt:lpstr>
      <vt:lpstr>Montserrat Light</vt:lpstr>
      <vt:lpstr>MingLiU_HKSCS-ExtB</vt:lpstr>
      <vt:lpstr>PT Sans</vt:lpstr>
      <vt:lpstr>Wingdings</vt:lpstr>
      <vt:lpstr>Montserrat bold</vt:lpstr>
      <vt:lpstr>Oswald Regular</vt:lpstr>
      <vt:lpstr>Times New Roman</vt:lpstr>
      <vt:lpstr>Тема Office</vt:lpstr>
      <vt:lpstr>О системе работы со школами с низкими результатами обучения  в Пермском крае в 2023 году</vt:lpstr>
      <vt:lpstr>Система работы со школами с низкими результатами обучения</vt:lpstr>
      <vt:lpstr>О выявлении школ с низкими результатами обучения (ШНОР)</vt:lpstr>
      <vt:lpstr>Школы с низкими результатами обучения</vt:lpstr>
      <vt:lpstr>Школы с низкими результатами обучения</vt:lpstr>
      <vt:lpstr>Деятельность – Региональные инструменты управления качеством образования – раздел 2. Система работы со ШНОР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Aleksey Golubtsov</dc:creator>
  <cp:lastModifiedBy>Зайлеева Айгуль Раифовна</cp:lastModifiedBy>
  <cp:revision>223</cp:revision>
  <dcterms:created xsi:type="dcterms:W3CDTF">2021-08-22T07:44:40Z</dcterms:created>
  <dcterms:modified xsi:type="dcterms:W3CDTF">2023-04-24T06:41:28Z</dcterms:modified>
</cp:coreProperties>
</file>