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1" r:id="rId2"/>
    <p:sldId id="738" r:id="rId3"/>
    <p:sldId id="847" r:id="rId4"/>
    <p:sldId id="851" r:id="rId5"/>
    <p:sldId id="849" r:id="rId6"/>
    <p:sldId id="850" r:id="rId7"/>
    <p:sldId id="848" r:id="rId8"/>
    <p:sldId id="261" r:id="rId9"/>
    <p:sldId id="852" r:id="rId10"/>
    <p:sldId id="853" r:id="rId11"/>
    <p:sldId id="728" r:id="rId12"/>
    <p:sldId id="876" r:id="rId13"/>
    <p:sldId id="87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12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652D3-6402-4013-8302-7E41849425A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76D7F-806A-4282-B376-8500010181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711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>
            <a:extLst>
              <a:ext uri="{FF2B5EF4-FFF2-40B4-BE49-F238E27FC236}">
                <a16:creationId xmlns:a16="http://schemas.microsoft.com/office/drawing/2014/main" xmlns="" id="{B0FA0C81-7B23-2011-CA5C-78C69F4A8F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>
            <a:extLst>
              <a:ext uri="{FF2B5EF4-FFF2-40B4-BE49-F238E27FC236}">
                <a16:creationId xmlns:a16="http://schemas.microsoft.com/office/drawing/2014/main" xmlns="" id="{1A363752-3ED0-AB83-67E0-1AA0F733EF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xmlns="" id="{85538101-5DB7-5745-FBDB-2038E7561F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555E1F-F09D-49E9-B31C-B4A17C59DD8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:a16="http://schemas.microsoft.com/office/drawing/2014/main" xmlns="" id="{F35C1A6C-E327-698A-B61E-0C9678CE2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>
            <a:extLst>
              <a:ext uri="{FF2B5EF4-FFF2-40B4-BE49-F238E27FC236}">
                <a16:creationId xmlns:a16="http://schemas.microsoft.com/office/drawing/2014/main" xmlns="" id="{DC2CA2F2-95A2-0324-3EE5-E366A9867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8D2C1C0-9290-1669-E0AD-0A9579E5D4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343349-47D1-4BF1-ABD7-CC7197BD5CE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:a16="http://schemas.microsoft.com/office/drawing/2014/main" xmlns="" id="{F35C1A6C-E327-698A-B61E-0C9678CE2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>
            <a:extLst>
              <a:ext uri="{FF2B5EF4-FFF2-40B4-BE49-F238E27FC236}">
                <a16:creationId xmlns:a16="http://schemas.microsoft.com/office/drawing/2014/main" xmlns="" id="{DC2CA2F2-95A2-0324-3EE5-E366A9867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8D2C1C0-9290-1669-E0AD-0A9579E5D4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343349-47D1-4BF1-ABD7-CC7197BD5CE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92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41F6C4-BEF9-496A-BE10-81E85A776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BF8BB00-ABBB-EF01-8C61-88C53440F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4EC72B-AC44-DA15-EAB2-EB942E57B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6D1D-6CFC-4AD1-A9F2-824CA51D3C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6DC996-A679-A01B-3A03-333422A3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75C7CC-46F6-953E-4A62-96DA4414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62A5-8E54-4FAB-B9B1-12B8FECCD2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818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A196DF-A118-03C6-B8CA-2782D3D4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6A30A07-5D7D-BE47-B59F-E110E4C2C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9818B7-F421-585E-BD62-DE7F47BE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6D1D-6CFC-4AD1-A9F2-824CA51D3C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0C4470-8B84-DE07-4534-A632D51F3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CABEF9-424E-7580-3880-6D6B17C0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62A5-8E54-4FAB-B9B1-12B8FECCD2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94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6112D59-025E-744E-3956-7820B8F6C6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FA7847-1994-477C-607E-4265448EE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49DAB6-487C-1DD6-0EF1-3CDD140B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6D1D-6CFC-4AD1-A9F2-824CA51D3C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0A2776-F254-0E10-0DA5-5B446F65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300F9B-2BEE-2A49-E975-996BD748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62A5-8E54-4FAB-B9B1-12B8FECCD2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26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вершающий слайд">
    <p:bg>
      <p:bgPr>
        <a:solidFill>
          <a:srgbClr val="373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ernicyna-NA\Desktop\дистанционные курсы\дизайн заготовки\лого2.png">
            <a:extLst>
              <a:ext uri="{FF2B5EF4-FFF2-40B4-BE49-F238E27FC236}">
                <a16:creationId xmlns:a16="http://schemas.microsoft.com/office/drawing/2014/main" xmlns="" id="{AB0C2A61-072B-0C60-142E-85CCC52711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472" b="85599"/>
          <a:stretch>
            <a:fillRect/>
          </a:stretch>
        </p:blipFill>
        <p:spPr bwMode="auto">
          <a:xfrm>
            <a:off x="10799763" y="6021388"/>
            <a:ext cx="80327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Chernicyna-NA\Desktop\дистанционные курсы\дизайн заготовки\лого2.png">
            <a:extLst>
              <a:ext uri="{FF2B5EF4-FFF2-40B4-BE49-F238E27FC236}">
                <a16:creationId xmlns:a16="http://schemas.microsoft.com/office/drawing/2014/main" xmlns="" id="{5D2BD2BE-9327-2E84-5124-05F6D207C5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472" b="85599"/>
          <a:stretch>
            <a:fillRect/>
          </a:stretch>
        </p:blipFill>
        <p:spPr bwMode="auto">
          <a:xfrm>
            <a:off x="527050" y="260350"/>
            <a:ext cx="14890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Chernicyna-NA\Desktop\дистанционные курсы\дизайн заготовки\лого и пр (1).png">
            <a:extLst>
              <a:ext uri="{FF2B5EF4-FFF2-40B4-BE49-F238E27FC236}">
                <a16:creationId xmlns:a16="http://schemas.microsoft.com/office/drawing/2014/main" xmlns="" id="{8136E235-F7D9-46A9-A964-1A23AC3270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524250"/>
            <a:ext cx="2112963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2">
            <a:extLst>
              <a:ext uri="{FF2B5EF4-FFF2-40B4-BE49-F238E27FC236}">
                <a16:creationId xmlns:a16="http://schemas.microsoft.com/office/drawing/2014/main" xmlns="" id="{73EC3D71-4C2A-40CA-408D-D3D8BBD5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198F3-24D7-46DD-A0D1-AAA954F95A9D}" type="datetimeFigureOut">
              <a:rPr lang="ru-RU"/>
              <a:pPr>
                <a:defRPr/>
              </a:pPr>
              <a:t>25.04.2023</a:t>
            </a:fld>
            <a:endParaRPr lang="ru-RU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xmlns="" id="{CA7FD0C4-9E22-7758-40F1-3022E8D4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xmlns="" id="{FCD4C670-8400-306D-251E-586310EA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3E282-8F99-4E89-AB33-67C469F83C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82577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79655" y="356207"/>
            <a:ext cx="10414001" cy="503869"/>
          </a:xfrm>
          <a:prstGeom prst="rect">
            <a:avLst/>
          </a:prstGeom>
        </p:spPr>
        <p:txBody>
          <a:bodyPr/>
          <a:lstStyle>
            <a:lvl1pPr algn="l">
              <a:defRPr sz="2750" cap="all">
                <a:solidFill>
                  <a:srgbClr val="3F3D3C"/>
                </a:solidFill>
                <a:latin typeface="+mn-lt"/>
                <a:ea typeface="+mn-ea"/>
                <a:cs typeface="+mn-cs"/>
                <a:sym typeface="Bebas Neue Regular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" name="Линия"/>
          <p:cNvSpPr/>
          <p:nvPr/>
        </p:nvSpPr>
        <p:spPr>
          <a:xfrm>
            <a:off x="218640" y="1184455"/>
            <a:ext cx="11754720" cy="1"/>
          </a:xfrm>
          <a:prstGeom prst="line">
            <a:avLst/>
          </a:prstGeom>
          <a:ln w="381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 sz="1600" dirty="0"/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57782" y="6546578"/>
            <a:ext cx="241403" cy="241301"/>
          </a:xfrm>
          <a:prstGeom prst="rect">
            <a:avLst/>
          </a:prstGeom>
        </p:spPr>
        <p:txBody>
          <a:bodyPr/>
          <a:lstStyle>
            <a:lvl1pPr>
              <a:defRPr sz="1250">
                <a:solidFill>
                  <a:srgbClr val="D6D5D5"/>
                </a:solidFill>
                <a:latin typeface="SF UI Text Semibold"/>
                <a:ea typeface="SF UI Text Semibold"/>
                <a:cs typeface="SF UI Text Semibold"/>
                <a:sym typeface="SF UI Text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6494370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497F05-76CC-B5AD-0D73-EA6045D0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4D51D6-3C07-028C-F217-447CD0E74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D78AEE-3C7C-D420-0F0C-8BB3F013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6D1D-6CFC-4AD1-A9F2-824CA51D3C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C73D88-D78B-1215-F85C-52D0B4392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96A012-B994-27AD-9104-4E900F65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62A5-8E54-4FAB-B9B1-12B8FECCD2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28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F2274F-EB87-C13E-D3B0-765A2C4E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937331-337A-194B-E078-F09AF23D3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5966F8-6459-46B6-DE63-9280F10B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6D1D-6CFC-4AD1-A9F2-824CA51D3C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B739A1-4FDA-0EF5-7AF1-83DE8C82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C6EF50-F205-FEB8-3DD6-ED0F1BEB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62A5-8E54-4FAB-B9B1-12B8FECCD2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69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385C36-C051-322D-E8DB-603D8B48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CAF311-18EF-613E-17F2-4D80577B6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1A5E39E-C80A-712E-0ACE-E3EB0B194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6A6EB3F-2F38-D77D-3EE6-A3904B395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6D1D-6CFC-4AD1-A9F2-824CA51D3C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F3B090D-EBE4-0819-93C1-DA9B1F85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FBDF53A-FFAD-C283-F8C2-1BBC672C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62A5-8E54-4FAB-B9B1-12B8FECCD2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637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E22C53-4433-BA4B-ACC1-ABCBDFD73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9E45BC-2CAA-C876-AA4E-DC09E9CF7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B1C282A-2450-C890-7F95-D0A00B7B1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252FD4-E879-DCC1-6907-7BBCAC2FD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416084A-8040-1465-60E8-113877E8E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4DBF810-18A3-3799-C8EA-6AD736FA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6D1D-6CFC-4AD1-A9F2-824CA51D3C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F606FA8-6665-8750-7D3A-62B4586C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59557E7-BE3C-5E85-930E-381E7B3E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62A5-8E54-4FAB-B9B1-12B8FECCD2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65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5959A4-14BA-45A0-E3BA-FC335A01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D662287-8594-15D0-0939-FE78DA8D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6D1D-6CFC-4AD1-A9F2-824CA51D3C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C5C39F2-8D8F-6DCB-AE0D-49620008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269FF3C-A99D-7EE4-FE74-11BD61C2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62A5-8E54-4FAB-B9B1-12B8FECCD2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95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4AD8BAA-49DF-8EAE-3153-BD986899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6D1D-6CFC-4AD1-A9F2-824CA51D3C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01D824E-FC2B-B73D-1AB9-5781689E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9729E22-5B35-8D07-A056-A4DE46B6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62A5-8E54-4FAB-B9B1-12B8FECCD2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48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02A3AE-2937-CFA3-65F2-7F877502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208A2F-AAC0-E3F6-88BC-DFBB3F31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4EE8443-3A8C-F572-9EB4-B821D5380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AC0C49-8F1F-EA8B-4669-C0ADF37E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6D1D-6CFC-4AD1-A9F2-824CA51D3C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2CC8FA2-28F9-2815-0E41-D789DBB7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13DD043-8522-C570-0952-116226F0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62A5-8E54-4FAB-B9B1-12B8FECCD2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464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1ADDB6-6F68-1FCE-F7BC-01C1D2DD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7B0BAAC-FA21-9A35-FEA4-26320CEECB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2359E1-CE24-804E-C1EC-0F6EBEEB0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8FE5D15-F43E-1B94-624B-251C3096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6D1D-6CFC-4AD1-A9F2-824CA51D3C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C154067-FEA1-FB06-DA0C-EDE857B24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B77A3F5-E981-ADF0-A1A7-E46F70ACA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62A5-8E54-4FAB-B9B1-12B8FECCD2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031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2D6344-3B23-F718-CB59-D89478352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768A95-DBA0-685B-6D15-C85D4CE4D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345FDA-0DFD-BFC2-9828-DCBE638E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C6D1D-6CFC-4AD1-A9F2-824CA51D3C49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C39176-0AD6-4128-CB8F-AED63E0CD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E6409A-8CED-3C3A-A388-F9AD3A16C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062A5-8E54-4FAB-B9B1-12B8FECCD2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559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26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ub.iro.perm.ru/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https://biont.ru/upload/iblock/80f/80fec7c8e44aeeb73acd1da0f5651f43.jpg">
            <a:extLst>
              <a:ext uri="{FF2B5EF4-FFF2-40B4-BE49-F238E27FC236}">
                <a16:creationId xmlns:a16="http://schemas.microsoft.com/office/drawing/2014/main" xmlns="" id="{32F11D1C-E661-92FF-16D9-2B6D3CEC4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9915" y="17733"/>
            <a:ext cx="1612349" cy="95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>
            <a:extLst>
              <a:ext uri="{FF2B5EF4-FFF2-40B4-BE49-F238E27FC236}">
                <a16:creationId xmlns:a16="http://schemas.microsoft.com/office/drawing/2014/main" xmlns="" id="{486392F0-A3C8-3C1F-E978-15A22D273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471738"/>
            <a:ext cx="12192000" cy="957262"/>
          </a:xfrm>
        </p:spPr>
        <p:txBody>
          <a:bodyPr/>
          <a:lstStyle/>
          <a:p>
            <a:pPr algn="ctr" eaLnBrk="1" hangingPunct="1"/>
            <a:r>
              <a:rPr lang="ru-RU" altLang="ru-RU" sz="2200" b="1" dirty="0">
                <a:solidFill>
                  <a:srgbClr val="7030A0"/>
                </a:solidFill>
                <a:latin typeface="Calibri" panose="020F050202020403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«Актуальные аспекты системы работы со школами с низкими образовательными результатами</a:t>
            </a:r>
            <a:br>
              <a:rPr lang="ru-RU" altLang="ru-RU" sz="2200" b="1" dirty="0">
                <a:solidFill>
                  <a:srgbClr val="7030A0"/>
                </a:solidFill>
                <a:latin typeface="Calibri" panose="020F050202020403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ru-RU" altLang="ru-RU" sz="2200" b="1" dirty="0">
                <a:solidFill>
                  <a:srgbClr val="7030A0"/>
                </a:solidFill>
                <a:latin typeface="Calibri" panose="020F050202020403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 Пермском крае в 2023 году»</a:t>
            </a:r>
          </a:p>
        </p:txBody>
      </p:sp>
      <p:sp>
        <p:nvSpPr>
          <p:cNvPr id="6148" name="Заголовок 1">
            <a:extLst>
              <a:ext uri="{FF2B5EF4-FFF2-40B4-BE49-F238E27FC236}">
                <a16:creationId xmlns:a16="http://schemas.microsoft.com/office/drawing/2014/main" xmlns="" id="{993AD72D-21F8-8CA7-E20B-15D2FA5D4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14500"/>
            <a:ext cx="121920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CC"/>
                </a:solidFill>
              </a:rPr>
              <a:t>Вебинар для руководителей МОУО и директоров ОО</a:t>
            </a:r>
          </a:p>
        </p:txBody>
      </p:sp>
      <p:sp>
        <p:nvSpPr>
          <p:cNvPr id="6149" name="Прямоугольник 2">
            <a:extLst>
              <a:ext uri="{FF2B5EF4-FFF2-40B4-BE49-F238E27FC236}">
                <a16:creationId xmlns:a16="http://schemas.microsoft.com/office/drawing/2014/main" xmlns="" id="{4433726C-E5F7-DA0C-7D14-71899A63E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736" y="-10835"/>
            <a:ext cx="8761412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Государственное автономное учреждение </a:t>
            </a:r>
            <a:endParaRPr lang="ru-RU" altLang="ru-RU" sz="1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дополнительного профессионального образования </a:t>
            </a:r>
            <a:endParaRPr lang="ru-RU" altLang="ru-RU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«Институт развития образования Пермского края»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Центр непрерывного повышения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профессионального мастерства педагогических работников</a:t>
            </a:r>
          </a:p>
        </p:txBody>
      </p:sp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0FA5B870-593A-7FC1-4B8A-06179566BF2C}"/>
              </a:ext>
            </a:extLst>
          </p:cNvPr>
          <p:cNvSpPr/>
          <p:nvPr/>
        </p:nvSpPr>
        <p:spPr>
          <a:xfrm>
            <a:off x="0" y="6161088"/>
            <a:ext cx="12192000" cy="587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2400" dirty="0">
                <a:solidFill>
                  <a:srgbClr val="002060"/>
                </a:solidFill>
                <a:cs typeface="Arial" pitchFamily="34" charset="0"/>
              </a:rPr>
              <a:t>24 апреля, 2023 год</a:t>
            </a:r>
            <a:endParaRPr lang="ru-RU" sz="2400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6151" name="Picture 9" descr="https://soiro64.ru/wp-content/uploads/2021/03/firmennyj-znak-cnppm-01-2.png">
            <a:extLst>
              <a:ext uri="{FF2B5EF4-FFF2-40B4-BE49-F238E27FC236}">
                <a16:creationId xmlns:a16="http://schemas.microsoft.com/office/drawing/2014/main" xmlns="" id="{40FB06A4-8EEF-15ED-7BF8-1DB4D9399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4004" y="0"/>
            <a:ext cx="1357995" cy="95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Прямоугольник 2">
            <a:extLst>
              <a:ext uri="{FF2B5EF4-FFF2-40B4-BE49-F238E27FC236}">
                <a16:creationId xmlns:a16="http://schemas.microsoft.com/office/drawing/2014/main" xmlns="" id="{5E9CA8DF-4238-3A7F-F27B-22DCCBB7B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9173" y="4789488"/>
            <a:ext cx="5382827" cy="110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CC"/>
                </a:solidFill>
                <a:latin typeface="Segoe Print" panose="02000600000000000000" pitchFamily="2" charset="0"/>
              </a:rPr>
              <a:t>Коновалова Оксана Владимировна,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0000CC"/>
                </a:solidFill>
                <a:latin typeface="Segoe Print" panose="02000600000000000000" pitchFamily="2" charset="0"/>
              </a:rPr>
              <a:t>методист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0000CC"/>
                </a:solidFill>
                <a:latin typeface="Segoe Print" panose="02000600000000000000" pitchFamily="2" charset="0"/>
              </a:rPr>
              <a:t>организационно-методического отдела ЦНППМПР ГАУ ДПО «ИРО ПК»</a:t>
            </a:r>
          </a:p>
        </p:txBody>
      </p:sp>
      <p:sp>
        <p:nvSpPr>
          <p:cNvPr id="6153" name="Заголовок 1">
            <a:extLst>
              <a:ext uri="{FF2B5EF4-FFF2-40B4-BE49-F238E27FC236}">
                <a16:creationId xmlns:a16="http://schemas.microsoft.com/office/drawing/2014/main" xmlns="" id="{4D76EBA4-EA32-3F95-F416-E8BA8585B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4225"/>
            <a:ext cx="121920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Segoe Print" panose="02000600000000000000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«Региональный методический актив в системе работы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Segoe Print" panose="02000600000000000000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со школами с низкими образовательными результатами»</a:t>
            </a:r>
          </a:p>
        </p:txBody>
      </p:sp>
      <p:pic>
        <p:nvPicPr>
          <p:cNvPr id="2" name="Рисунок 17">
            <a:extLst>
              <a:ext uri="{FF2B5EF4-FFF2-40B4-BE49-F238E27FC236}">
                <a16:creationId xmlns:a16="http://schemas.microsoft.com/office/drawing/2014/main" xmlns="" id="{AAE23791-7E6F-3741-91BA-8A9ABBA42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880" y="1"/>
            <a:ext cx="67363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F56CDD-F29E-F0CE-DB3E-9C1A082C7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5" t="13334" r="31956" b="55041"/>
          <a:stretch/>
        </p:blipFill>
        <p:spPr>
          <a:xfrm>
            <a:off x="128640" y="532228"/>
            <a:ext cx="3795290" cy="175777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0606F07-3DED-928E-C479-88B710800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8066"/>
            <a:ext cx="121920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Segoe Print" panose="02000600000000000000" pitchFamily="2" charset="0"/>
              </a:rPr>
              <a:t>Записаться к региональному методисту на сайте ЦНППМПР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07F0AE7-69BD-FC97-B9E5-0642A89840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90" t="21489" r="30461" b="4596"/>
          <a:stretch/>
        </p:blipFill>
        <p:spPr>
          <a:xfrm>
            <a:off x="8109664" y="532228"/>
            <a:ext cx="3940251" cy="40104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E1F2DBC-E891-E411-A3EB-2B8A7333E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5" t="44959" r="30608" b="47047"/>
          <a:stretch/>
        </p:blipFill>
        <p:spPr>
          <a:xfrm>
            <a:off x="4052570" y="596591"/>
            <a:ext cx="3928454" cy="4443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6B92E29-14B1-BC66-4BD9-5CD961D03E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72" t="27703" r="32864" b="10809"/>
          <a:stretch/>
        </p:blipFill>
        <p:spPr>
          <a:xfrm>
            <a:off x="128641" y="2463985"/>
            <a:ext cx="3795290" cy="34668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4E9C7FD-917F-97B3-7931-F5F5CE38D2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053" t="34331" r="32864" b="5761"/>
          <a:stretch/>
        </p:blipFill>
        <p:spPr>
          <a:xfrm>
            <a:off x="4049757" y="1075864"/>
            <a:ext cx="3917822" cy="346685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01121CB-4EDC-22DD-A86A-233C5480A0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490" t="66240" r="33483" b="13519"/>
          <a:stretch/>
        </p:blipFill>
        <p:spPr>
          <a:xfrm>
            <a:off x="3986844" y="5306624"/>
            <a:ext cx="4059907" cy="12484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DB311A6-E757-8EAD-FC3B-21FD68A01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90" t="64815" r="33977" b="26918"/>
          <a:stretch/>
        </p:blipFill>
        <p:spPr>
          <a:xfrm>
            <a:off x="3923930" y="4793071"/>
            <a:ext cx="4122821" cy="51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058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https://static.tildacdn.com/tild3239-3836-4134-b765-363239386131/0e98729842c746b65e68.png">
            <a:extLst>
              <a:ext uri="{FF2B5EF4-FFF2-40B4-BE49-F238E27FC236}">
                <a16:creationId xmlns:a16="http://schemas.microsoft.com/office/drawing/2014/main" xmlns="" id="{64414FFE-AD40-BFB1-1356-08D9977B1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013" y="677863"/>
            <a:ext cx="8207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10" descr="http://cdn.onlinewebfonts.com/svg/download_571121.png">
            <a:extLst>
              <a:ext uri="{FF2B5EF4-FFF2-40B4-BE49-F238E27FC236}">
                <a16:creationId xmlns:a16="http://schemas.microsoft.com/office/drawing/2014/main" xmlns="" id="{B7949BCD-9D64-666E-82A9-732FF48BE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888" y="2809875"/>
            <a:ext cx="88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Прямоугольник 6">
            <a:extLst>
              <a:ext uri="{FF2B5EF4-FFF2-40B4-BE49-F238E27FC236}">
                <a16:creationId xmlns:a16="http://schemas.microsoft.com/office/drawing/2014/main" xmlns="" id="{6A2B494D-6F8B-C596-F441-2BE4791DD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938" y="869950"/>
            <a:ext cx="3776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1"/>
                </a:solidFill>
                <a:cs typeface="Calibri" panose="020F0502020204030204" pitchFamily="34" charset="0"/>
              </a:rPr>
              <a:t>(</a:t>
            </a:r>
            <a:r>
              <a:rPr lang="en-US" altLang="ru-RU" b="1">
                <a:solidFill>
                  <a:schemeClr val="bg1"/>
                </a:solidFill>
                <a:cs typeface="Calibri" panose="020F0502020204030204" pitchFamily="34" charset="0"/>
              </a:rPr>
              <a:t>8-</a:t>
            </a:r>
            <a:r>
              <a:rPr lang="ru-RU" altLang="ru-RU" b="1">
                <a:solidFill>
                  <a:schemeClr val="bg1"/>
                </a:solidFill>
                <a:cs typeface="Calibri" panose="020F0502020204030204" pitchFamily="34" charset="0"/>
              </a:rPr>
              <a:t>342) 223-33-92 </a:t>
            </a:r>
          </a:p>
        </p:txBody>
      </p:sp>
      <p:sp>
        <p:nvSpPr>
          <p:cNvPr id="37893" name="Прямоугольник 8">
            <a:extLst>
              <a:ext uri="{FF2B5EF4-FFF2-40B4-BE49-F238E27FC236}">
                <a16:creationId xmlns:a16="http://schemas.microsoft.com/office/drawing/2014/main" xmlns="" id="{6C07DFFC-2E88-9B7A-B212-927D7171B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413" y="2919413"/>
            <a:ext cx="4476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b="1" u="sng" dirty="0">
                <a:solidFill>
                  <a:schemeClr val="bg1"/>
                </a:solidFill>
                <a:cs typeface="Calibri" panose="020F0502020204030204" pitchFamily="34" charset="0"/>
              </a:rPr>
              <a:t>ovk2811@mail.ru</a:t>
            </a:r>
            <a:endParaRPr lang="ru-RU" altLang="ru-RU" b="1" u="sng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7894" name="Прямоугольник 6">
            <a:extLst>
              <a:ext uri="{FF2B5EF4-FFF2-40B4-BE49-F238E27FC236}">
                <a16:creationId xmlns:a16="http://schemas.microsoft.com/office/drawing/2014/main" xmlns="" id="{EF14BB2C-2053-8A30-E485-4D33C218E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538" y="1835150"/>
            <a:ext cx="32750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b="1">
                <a:solidFill>
                  <a:schemeClr val="bg1"/>
                </a:solidFill>
                <a:cs typeface="Calibri" panose="020F0502020204030204" pitchFamily="34" charset="0"/>
              </a:rPr>
              <a:t>8-982-245</a:t>
            </a:r>
            <a:r>
              <a:rPr lang="ru-RU" altLang="ru-RU" b="1">
                <a:solidFill>
                  <a:schemeClr val="bg1"/>
                </a:solidFill>
                <a:cs typeface="Calibri" panose="020F0502020204030204" pitchFamily="34" charset="0"/>
              </a:rPr>
              <a:t>-</a:t>
            </a:r>
            <a:r>
              <a:rPr lang="en-US" altLang="ru-RU" b="1">
                <a:solidFill>
                  <a:schemeClr val="bg1"/>
                </a:solidFill>
                <a:cs typeface="Calibri" panose="020F0502020204030204" pitchFamily="34" charset="0"/>
              </a:rPr>
              <a:t>20</a:t>
            </a:r>
            <a:r>
              <a:rPr lang="ru-RU" altLang="ru-RU" b="1">
                <a:solidFill>
                  <a:schemeClr val="bg1"/>
                </a:solidFill>
                <a:cs typeface="Calibri" panose="020F0502020204030204" pitchFamily="34" charset="0"/>
              </a:rPr>
              <a:t>-</a:t>
            </a:r>
            <a:r>
              <a:rPr lang="en-US" altLang="ru-RU" b="1">
                <a:solidFill>
                  <a:schemeClr val="bg1"/>
                </a:solidFill>
                <a:cs typeface="Calibri" panose="020F0502020204030204" pitchFamily="34" charset="0"/>
              </a:rPr>
              <a:t>01</a:t>
            </a:r>
            <a:endParaRPr lang="ru-RU" altLang="ru-RU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9400" name="Прямоугольник 2">
            <a:extLst>
              <a:ext uri="{FF2B5EF4-FFF2-40B4-BE49-F238E27FC236}">
                <a16:creationId xmlns:a16="http://schemas.microsoft.com/office/drawing/2014/main" xmlns="" id="{77F31ED7-F386-BE17-7574-5BB2A52EC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38" y="1339850"/>
            <a:ext cx="6896100" cy="1631950"/>
          </a:xfrm>
          <a:prstGeom prst="rect">
            <a:avLst/>
          </a:prstGeom>
          <a:noFill/>
          <a:ln>
            <a:noFill/>
          </a:ln>
        </p:spPr>
        <p:txBody>
          <a:bodyPr lIns="91431" tIns="45715" rIns="91431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bg1"/>
                </a:solidFill>
                <a:latin typeface="Segoe Print" panose="02000600000000000000" pitchFamily="2" charset="0"/>
              </a:rPr>
              <a:t>Коновалова Оксана Владимировна,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+mn-lt"/>
              </a:rPr>
              <a:t>методист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+mn-lt"/>
              </a:rPr>
              <a:t>организационно-методического отдела ЦНППМПР ГАУ ДПО «ИРО ПК»</a:t>
            </a:r>
          </a:p>
        </p:txBody>
      </p:sp>
      <p:sp>
        <p:nvSpPr>
          <p:cNvPr id="37896" name="Прямоугольник 1">
            <a:extLst>
              <a:ext uri="{FF2B5EF4-FFF2-40B4-BE49-F238E27FC236}">
                <a16:creationId xmlns:a16="http://schemas.microsoft.com/office/drawing/2014/main" xmlns="" id="{34D292AC-8F99-37E9-E49B-5943D08BF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5175" y="5794375"/>
            <a:ext cx="401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b="1">
                <a:solidFill>
                  <a:schemeClr val="bg1"/>
                </a:solidFill>
                <a:cs typeface="Calibri" panose="020F0502020204030204" pitchFamily="34" charset="0"/>
              </a:rPr>
              <a:t>http://cub.iro.perm.ru/</a:t>
            </a:r>
            <a:endParaRPr lang="ru-RU" altLang="ru-RU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9" name="Picture 11" descr="Как настроить работу Viber через прокси">
            <a:extLst>
              <a:ext uri="{FF2B5EF4-FFF2-40B4-BE49-F238E27FC236}">
                <a16:creationId xmlns:a16="http://schemas.microsoft.com/office/drawing/2014/main" xmlns="" id="{332E8426-1314-873E-A182-66B7CB3C1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0256" y="1605122"/>
            <a:ext cx="889265" cy="88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Telegram — Википедия">
            <a:extLst>
              <a:ext uri="{FF2B5EF4-FFF2-40B4-BE49-F238E27FC236}">
                <a16:creationId xmlns:a16="http://schemas.microsoft.com/office/drawing/2014/main" xmlns="" id="{B0F1FFE7-1B73-50CA-EA58-77CB8DB3F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82045" y="1655211"/>
            <a:ext cx="805255" cy="80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11922125" y="6582569"/>
            <a:ext cx="269875" cy="26987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FD6B10D3-116F-4EB8-8EAB-3B8B2AC808A4}" type="slidenum">
              <a:rPr lang="ru-RU" smtClean="0"/>
              <a:pPr algn="ctr"/>
              <a:t>12</a:t>
            </a:fld>
            <a:endParaRPr lang="ru-RU"/>
          </a:p>
        </p:txBody>
      </p:sp>
      <p:pic>
        <p:nvPicPr>
          <p:cNvPr id="15363" name="Рисунок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369" y="99219"/>
            <a:ext cx="1224756" cy="101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95782" y="142875"/>
            <a:ext cx="1127919" cy="9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1635919" y="73819"/>
            <a:ext cx="10286206" cy="101520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25400" tIns="25400" rIns="25400" bIns="254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  <a:defRPr/>
            </a:pPr>
            <a:endParaRPr lang="ru-RU" sz="1800" dirty="0">
              <a:solidFill>
                <a:srgbClr val="00B2CC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ru-RU" altLang="ru-RU" sz="2000" dirty="0">
                <a:solidFill>
                  <a:srgbClr val="00B0F0"/>
                </a:solidFill>
              </a:rPr>
              <a:t>Система работы с региональным методическим активом</a:t>
            </a:r>
            <a:endParaRPr lang="ru-RU" altLang="ru-RU" sz="2000" dirty="0">
              <a:solidFill>
                <a:srgbClr val="FF6600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281070" y="3004687"/>
            <a:ext cx="7489307" cy="3240251"/>
            <a:chOff x="1911928" y="5739214"/>
            <a:chExt cx="14978614" cy="6480501"/>
          </a:xfrm>
        </p:grpSpPr>
        <p:grpSp>
          <p:nvGrpSpPr>
            <p:cNvPr id="9" name="Группа 56"/>
            <p:cNvGrpSpPr/>
            <p:nvPr/>
          </p:nvGrpSpPr>
          <p:grpSpPr>
            <a:xfrm>
              <a:off x="1911928" y="5739214"/>
              <a:ext cx="14978614" cy="4970668"/>
              <a:chOff x="8892540" y="7037868"/>
              <a:chExt cx="10984316" cy="3624853"/>
            </a:xfrm>
          </p:grpSpPr>
          <p:sp>
            <p:nvSpPr>
              <p:cNvPr id="13" name="Полилиния: фигура 14"/>
              <p:cNvSpPr/>
              <p:nvPr/>
            </p:nvSpPr>
            <p:spPr bwMode="auto">
              <a:xfrm>
                <a:off x="8892540" y="8192552"/>
                <a:ext cx="2957572" cy="558237"/>
              </a:xfrm>
              <a:custGeom>
                <a:avLst/>
                <a:gdLst>
                  <a:gd name="connsiteX0" fmla="*/ 0 w 2185429"/>
                  <a:gd name="connsiteY0" fmla="*/ 0 h 1915657"/>
                  <a:gd name="connsiteX1" fmla="*/ 2185429 w 2185429"/>
                  <a:gd name="connsiteY1" fmla="*/ 0 h 1915657"/>
                  <a:gd name="connsiteX2" fmla="*/ 2185429 w 2185429"/>
                  <a:gd name="connsiteY2" fmla="*/ 1915657 h 1915657"/>
                  <a:gd name="connsiteX3" fmla="*/ 0 w 2185429"/>
                  <a:gd name="connsiteY3" fmla="*/ 1915657 h 1915657"/>
                  <a:gd name="connsiteX4" fmla="*/ 0 w 2185429"/>
                  <a:gd name="connsiteY4" fmla="*/ 0 h 191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5429" h="1915657">
                    <a:moveTo>
                      <a:pt x="0" y="0"/>
                    </a:moveTo>
                    <a:lnTo>
                      <a:pt x="2185429" y="0"/>
                    </a:lnTo>
                    <a:lnTo>
                      <a:pt x="2185429" y="1915657"/>
                    </a:lnTo>
                    <a:lnTo>
                      <a:pt x="0" y="19156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5560" tIns="35560" rIns="35560" bIns="35560" spcCol="1270" anchor="ctr"/>
              <a:lstStyle/>
              <a:p>
                <a:pPr defTabSz="414857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000" b="1" dirty="0">
                    <a:solidFill>
                      <a:srgbClr val="FF6600"/>
                    </a:solidFill>
                    <a:latin typeface="Calibri" pitchFamily="34" charset="0"/>
                    <a:cs typeface="Calibri" pitchFamily="34" charset="0"/>
                  </a:rPr>
                  <a:t>Региональный методический актив</a:t>
                </a:r>
                <a:endParaRPr lang="ru-RU" sz="2000" dirty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4" name="Группа 51"/>
              <p:cNvGrpSpPr/>
              <p:nvPr/>
            </p:nvGrpSpPr>
            <p:grpSpPr>
              <a:xfrm>
                <a:off x="8896350" y="7258051"/>
                <a:ext cx="10980506" cy="3404670"/>
                <a:chOff x="10158382" y="5238751"/>
                <a:chExt cx="9920317" cy="3404670"/>
              </a:xfrm>
            </p:grpSpPr>
            <p:grpSp>
              <p:nvGrpSpPr>
                <p:cNvPr id="17" name="Группа 21"/>
                <p:cNvGrpSpPr>
                  <a:grpSpLocks/>
                </p:cNvGrpSpPr>
                <p:nvPr/>
              </p:nvGrpSpPr>
              <p:grpSpPr bwMode="auto">
                <a:xfrm>
                  <a:off x="10158382" y="5791200"/>
                  <a:ext cx="9920317" cy="2852221"/>
                  <a:chOff x="721628" y="1592738"/>
                  <a:chExt cx="7789746" cy="2670401"/>
                </a:xfrm>
                <a:solidFill>
                  <a:schemeClr val="accent5">
                    <a:lumMod val="60000"/>
                    <a:lumOff val="40000"/>
                  </a:schemeClr>
                </a:solidFill>
              </p:grpSpPr>
              <p:sp>
                <p:nvSpPr>
                  <p:cNvPr id="19" name="Фигура, имеющая форму буквы L 18"/>
                  <p:cNvSpPr/>
                  <p:nvPr/>
                </p:nvSpPr>
                <p:spPr>
                  <a:xfrm rot="5400000">
                    <a:off x="1204393" y="2325523"/>
                    <a:ext cx="1454851" cy="2420381"/>
                  </a:xfrm>
                  <a:prstGeom prst="corner">
                    <a:avLst>
                      <a:gd name="adj1" fmla="val 16120"/>
                      <a:gd name="adj2" fmla="val 16110"/>
                    </a:avLst>
                  </a:prstGeom>
                  <a:solidFill>
                    <a:srgbClr val="002060"/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0" name="Равнобедренный треугольник 19"/>
                  <p:cNvSpPr/>
                  <p:nvPr/>
                </p:nvSpPr>
                <p:spPr>
                  <a:xfrm>
                    <a:off x="2747938" y="2203489"/>
                    <a:ext cx="411929" cy="41193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002060"/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1" name="Фигура, имеющая форму буквы L 20"/>
                  <p:cNvSpPr/>
                  <p:nvPr/>
                </p:nvSpPr>
                <p:spPr>
                  <a:xfrm rot="5400000">
                    <a:off x="3903362" y="1726677"/>
                    <a:ext cx="1454851" cy="2420381"/>
                  </a:xfrm>
                  <a:prstGeom prst="corner">
                    <a:avLst>
                      <a:gd name="adj1" fmla="val 16120"/>
                      <a:gd name="adj2" fmla="val 16110"/>
                    </a:avLst>
                  </a:prstGeom>
                  <a:solidFill>
                    <a:srgbClr val="002060"/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2" name="Равнобедренный треугольник 21"/>
                  <p:cNvSpPr/>
                  <p:nvPr/>
                </p:nvSpPr>
                <p:spPr>
                  <a:xfrm>
                    <a:off x="5425478" y="1592738"/>
                    <a:ext cx="411929" cy="41193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rgbClr val="002060"/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3" name="Фигура, имеющая форму буквы L 22"/>
                  <p:cNvSpPr/>
                  <p:nvPr/>
                </p:nvSpPr>
                <p:spPr>
                  <a:xfrm rot="5400000">
                    <a:off x="6574353" y="1122473"/>
                    <a:ext cx="1453661" cy="2420381"/>
                  </a:xfrm>
                  <a:prstGeom prst="corner">
                    <a:avLst>
                      <a:gd name="adj1" fmla="val 16120"/>
                      <a:gd name="adj2" fmla="val 16110"/>
                    </a:avLst>
                  </a:prstGeom>
                  <a:solidFill>
                    <a:srgbClr val="002060"/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</p:grpSp>
            <p:sp>
              <p:nvSpPr>
                <p:cNvPr id="18" name="Равнобедренный треугольник 17"/>
                <p:cNvSpPr/>
                <p:nvPr/>
              </p:nvSpPr>
              <p:spPr bwMode="auto">
                <a:xfrm>
                  <a:off x="19463481" y="5238751"/>
                  <a:ext cx="524596" cy="439977"/>
                </a:xfrm>
                <a:prstGeom prst="triangle">
                  <a:avLst>
                    <a:gd name="adj" fmla="val 100000"/>
                  </a:avLst>
                </a:prstGeom>
                <a:solidFill>
                  <a:srgbClr val="002060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  <p:sp>
            <p:nvSpPr>
              <p:cNvPr id="15" name="Полилиния: фигура 14"/>
              <p:cNvSpPr/>
              <p:nvPr/>
            </p:nvSpPr>
            <p:spPr bwMode="auto">
              <a:xfrm>
                <a:off x="16192503" y="7037868"/>
                <a:ext cx="3600450" cy="558237"/>
              </a:xfrm>
              <a:custGeom>
                <a:avLst/>
                <a:gdLst>
                  <a:gd name="connsiteX0" fmla="*/ 0 w 2185429"/>
                  <a:gd name="connsiteY0" fmla="*/ 0 h 1915657"/>
                  <a:gd name="connsiteX1" fmla="*/ 2185429 w 2185429"/>
                  <a:gd name="connsiteY1" fmla="*/ 0 h 1915657"/>
                  <a:gd name="connsiteX2" fmla="*/ 2185429 w 2185429"/>
                  <a:gd name="connsiteY2" fmla="*/ 1915657 h 1915657"/>
                  <a:gd name="connsiteX3" fmla="*/ 0 w 2185429"/>
                  <a:gd name="connsiteY3" fmla="*/ 1915657 h 1915657"/>
                  <a:gd name="connsiteX4" fmla="*/ 0 w 2185429"/>
                  <a:gd name="connsiteY4" fmla="*/ 0 h 191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5429" h="1915657">
                    <a:moveTo>
                      <a:pt x="0" y="0"/>
                    </a:moveTo>
                    <a:lnTo>
                      <a:pt x="2185429" y="0"/>
                    </a:lnTo>
                    <a:lnTo>
                      <a:pt x="2185429" y="1915657"/>
                    </a:lnTo>
                    <a:lnTo>
                      <a:pt x="0" y="19156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5560" tIns="35560" rIns="35560" bIns="35560" spcCol="1270" anchor="ctr"/>
              <a:lstStyle/>
              <a:p>
                <a:pPr defTabSz="414857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000" b="1" dirty="0">
                    <a:solidFill>
                      <a:srgbClr val="FF6600"/>
                    </a:solidFill>
                    <a:latin typeface="Calibri" pitchFamily="34" charset="0"/>
                    <a:cs typeface="Calibri" pitchFamily="34" charset="0"/>
                  </a:rPr>
                  <a:t>Образовательный лифт: ШНОР</a:t>
                </a:r>
                <a:endParaRPr lang="ru-RU" sz="2000" dirty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" name="Полилиния: фигура 14"/>
              <p:cNvSpPr/>
              <p:nvPr/>
            </p:nvSpPr>
            <p:spPr bwMode="auto">
              <a:xfrm>
                <a:off x="12336780" y="7621052"/>
                <a:ext cx="3627120" cy="558237"/>
              </a:xfrm>
              <a:custGeom>
                <a:avLst/>
                <a:gdLst>
                  <a:gd name="connsiteX0" fmla="*/ 0 w 2185429"/>
                  <a:gd name="connsiteY0" fmla="*/ 0 h 1915657"/>
                  <a:gd name="connsiteX1" fmla="*/ 2185429 w 2185429"/>
                  <a:gd name="connsiteY1" fmla="*/ 0 h 1915657"/>
                  <a:gd name="connsiteX2" fmla="*/ 2185429 w 2185429"/>
                  <a:gd name="connsiteY2" fmla="*/ 1915657 h 1915657"/>
                  <a:gd name="connsiteX3" fmla="*/ 0 w 2185429"/>
                  <a:gd name="connsiteY3" fmla="*/ 1915657 h 1915657"/>
                  <a:gd name="connsiteX4" fmla="*/ 0 w 2185429"/>
                  <a:gd name="connsiteY4" fmla="*/ 0 h 191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5429" h="1915657">
                    <a:moveTo>
                      <a:pt x="0" y="0"/>
                    </a:moveTo>
                    <a:lnTo>
                      <a:pt x="2185429" y="0"/>
                    </a:lnTo>
                    <a:lnTo>
                      <a:pt x="2185429" y="1915657"/>
                    </a:lnTo>
                    <a:lnTo>
                      <a:pt x="0" y="19156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5560" tIns="35560" rIns="35560" bIns="35560" spcCol="1270" anchor="ctr"/>
              <a:lstStyle/>
              <a:p>
                <a:pPr defTabSz="414857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000" dirty="0">
                    <a:solidFill>
                      <a:srgbClr val="FF6600"/>
                    </a:solidFill>
                    <a:latin typeface="Calibri" pitchFamily="34" charset="0"/>
                    <a:cs typeface="Calibri" pitchFamily="34" charset="0"/>
                  </a:rPr>
                  <a:t>Институциональные механизмы</a:t>
                </a:r>
              </a:p>
            </p:txBody>
          </p:sp>
        </p:grpSp>
        <p:sp>
          <p:nvSpPr>
            <p:cNvPr id="10" name="Полилиния: фигура 14"/>
            <p:cNvSpPr/>
            <p:nvPr/>
          </p:nvSpPr>
          <p:spPr bwMode="auto">
            <a:xfrm>
              <a:off x="2292927" y="10010388"/>
              <a:ext cx="4033052" cy="2209327"/>
            </a:xfrm>
            <a:custGeom>
              <a:avLst/>
              <a:gdLst>
                <a:gd name="connsiteX0" fmla="*/ 0 w 2185429"/>
                <a:gd name="connsiteY0" fmla="*/ 0 h 1915657"/>
                <a:gd name="connsiteX1" fmla="*/ 2185429 w 2185429"/>
                <a:gd name="connsiteY1" fmla="*/ 0 h 1915657"/>
                <a:gd name="connsiteX2" fmla="*/ 2185429 w 2185429"/>
                <a:gd name="connsiteY2" fmla="*/ 1915657 h 1915657"/>
                <a:gd name="connsiteX3" fmla="*/ 0 w 2185429"/>
                <a:gd name="connsiteY3" fmla="*/ 1915657 h 1915657"/>
                <a:gd name="connsiteX4" fmla="*/ 0 w 2185429"/>
                <a:gd name="connsiteY4" fmla="*/ 0 h 191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429" h="1915657">
                  <a:moveTo>
                    <a:pt x="0" y="0"/>
                  </a:moveTo>
                  <a:lnTo>
                    <a:pt x="2185429" y="0"/>
                  </a:lnTo>
                  <a:lnTo>
                    <a:pt x="2185429" y="1915657"/>
                  </a:lnTo>
                  <a:lnTo>
                    <a:pt x="0" y="19156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5560" tIns="35560" rIns="35560" bIns="35560" spcCol="1270" anchor="ctr"/>
            <a:lstStyle/>
            <a:p>
              <a:pPr defTabSz="41485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72 ОО</a:t>
              </a:r>
            </a:p>
            <a:p>
              <a:pPr defTabSz="41485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i="1" dirty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работа с педагогическими коллективами, участвовавшими в Проекте 500+ 2021 и 2022 года</a:t>
              </a:r>
            </a:p>
          </p:txBody>
        </p:sp>
        <p:sp>
          <p:nvSpPr>
            <p:cNvPr id="11" name="Полилиния: фигура 14"/>
            <p:cNvSpPr/>
            <p:nvPr/>
          </p:nvSpPr>
          <p:spPr bwMode="auto">
            <a:xfrm>
              <a:off x="7578436" y="9144478"/>
              <a:ext cx="4287982" cy="2209327"/>
            </a:xfrm>
            <a:custGeom>
              <a:avLst/>
              <a:gdLst>
                <a:gd name="connsiteX0" fmla="*/ 0 w 2185429"/>
                <a:gd name="connsiteY0" fmla="*/ 0 h 1915657"/>
                <a:gd name="connsiteX1" fmla="*/ 2185429 w 2185429"/>
                <a:gd name="connsiteY1" fmla="*/ 0 h 1915657"/>
                <a:gd name="connsiteX2" fmla="*/ 2185429 w 2185429"/>
                <a:gd name="connsiteY2" fmla="*/ 1915657 h 1915657"/>
                <a:gd name="connsiteX3" fmla="*/ 0 w 2185429"/>
                <a:gd name="connsiteY3" fmla="*/ 1915657 h 1915657"/>
                <a:gd name="connsiteX4" fmla="*/ 0 w 2185429"/>
                <a:gd name="connsiteY4" fmla="*/ 0 h 191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429" h="1915657">
                  <a:moveTo>
                    <a:pt x="0" y="0"/>
                  </a:moveTo>
                  <a:lnTo>
                    <a:pt x="2185429" y="0"/>
                  </a:lnTo>
                  <a:lnTo>
                    <a:pt x="2185429" y="1915657"/>
                  </a:lnTo>
                  <a:lnTo>
                    <a:pt x="0" y="19156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5560" tIns="35560" rIns="35560" bIns="35560" spcCol="1270" anchor="ctr"/>
            <a:lstStyle/>
            <a:p>
              <a:pPr defTabSz="41485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59</a:t>
              </a: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 (64) ОО</a:t>
              </a:r>
            </a:p>
            <a:p>
              <a:pPr defTabSz="41485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i="1" dirty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работа с управленческими кадрами, вновь вошедшими</a:t>
              </a:r>
              <a:br>
                <a:rPr lang="ru-RU" sz="2000" i="1" dirty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ru-RU" sz="2000" i="1" dirty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в список </a:t>
              </a:r>
              <a:r>
                <a:rPr lang="ru-RU" sz="2000" i="1" dirty="0" err="1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Рособрнадзора</a:t>
              </a:r>
              <a:endParaRPr lang="ru-RU" sz="2000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Полилиния: фигура 14"/>
            <p:cNvSpPr/>
            <p:nvPr/>
          </p:nvSpPr>
          <p:spPr bwMode="auto">
            <a:xfrm>
              <a:off x="12794673" y="7606618"/>
              <a:ext cx="4033052" cy="2209327"/>
            </a:xfrm>
            <a:custGeom>
              <a:avLst/>
              <a:gdLst>
                <a:gd name="connsiteX0" fmla="*/ 0 w 2185429"/>
                <a:gd name="connsiteY0" fmla="*/ 0 h 1915657"/>
                <a:gd name="connsiteX1" fmla="*/ 2185429 w 2185429"/>
                <a:gd name="connsiteY1" fmla="*/ 0 h 1915657"/>
                <a:gd name="connsiteX2" fmla="*/ 2185429 w 2185429"/>
                <a:gd name="connsiteY2" fmla="*/ 1915657 h 1915657"/>
                <a:gd name="connsiteX3" fmla="*/ 0 w 2185429"/>
                <a:gd name="connsiteY3" fmla="*/ 1915657 h 1915657"/>
                <a:gd name="connsiteX4" fmla="*/ 0 w 2185429"/>
                <a:gd name="connsiteY4" fmla="*/ 0 h 191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429" h="1915657">
                  <a:moveTo>
                    <a:pt x="0" y="0"/>
                  </a:moveTo>
                  <a:lnTo>
                    <a:pt x="2185429" y="0"/>
                  </a:lnTo>
                  <a:lnTo>
                    <a:pt x="2185429" y="1915657"/>
                  </a:lnTo>
                  <a:lnTo>
                    <a:pt x="0" y="19156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5560" tIns="35560" rIns="35560" bIns="35560" spcCol="1270" anchor="ctr"/>
            <a:lstStyle/>
            <a:p>
              <a:pPr defTabSz="41485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50 ОО</a:t>
              </a:r>
            </a:p>
            <a:p>
              <a:pPr defTabSz="41485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i="1" dirty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работа с педагогическими коллективами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793173" y="1334778"/>
            <a:ext cx="10761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6600"/>
                </a:solidFill>
                <a:latin typeface="Century Gothic" pitchFamily="34" charset="0"/>
                <a:cs typeface="Calibri" pitchFamily="34" charset="0"/>
              </a:rPr>
              <a:t>175 ОО </a:t>
            </a:r>
            <a:r>
              <a:rPr lang="ru-RU" sz="2000" dirty="0">
                <a:solidFill>
                  <a:srgbClr val="002060"/>
                </a:solidFill>
                <a:latin typeface="Century Gothic" pitchFamily="34" charset="0"/>
                <a:cs typeface="Calibri" pitchFamily="34" charset="0"/>
              </a:rPr>
              <a:t>Пермского края вошли в список </a:t>
            </a:r>
            <a:r>
              <a:rPr lang="ru-RU" sz="2000" dirty="0" err="1">
                <a:solidFill>
                  <a:srgbClr val="002060"/>
                </a:solidFill>
                <a:latin typeface="Century Gothic" pitchFamily="34" charset="0"/>
                <a:cs typeface="Calibri" pitchFamily="34" charset="0"/>
              </a:rPr>
              <a:t>Рособрнадзора</a:t>
            </a:r>
            <a:r>
              <a:rPr lang="ru-RU" sz="2000" dirty="0">
                <a:solidFill>
                  <a:srgbClr val="002060"/>
                </a:solidFill>
                <a:latin typeface="Century Gothic" pitchFamily="34" charset="0"/>
                <a:cs typeface="Calibri" pitchFamily="34" charset="0"/>
              </a:rPr>
              <a:t> школ с низкими образовательными результатами 2023 года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44584" t="18283" r="23939" b="5152"/>
          <a:stretch>
            <a:fillRect/>
          </a:stretch>
        </p:blipFill>
        <p:spPr bwMode="auto">
          <a:xfrm rot="20699856">
            <a:off x="602672" y="2161197"/>
            <a:ext cx="2286000" cy="3127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2577053" y="2363662"/>
            <a:ext cx="36367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Письмо </a:t>
            </a:r>
            <a:r>
              <a:rPr lang="ru-RU" sz="175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МОиН</a:t>
            </a:r>
            <a:r>
              <a:rPr lang="ru-RU" sz="17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ПК № 26-36-вн-344</a:t>
            </a:r>
            <a:br>
              <a:rPr lang="ru-RU" sz="17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7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от 14.03.2023 г. «Об организации </a:t>
            </a:r>
            <a:r>
              <a:rPr lang="ru-RU" sz="175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научнометодического</a:t>
            </a:r>
            <a:r>
              <a:rPr lang="ru-RU" sz="17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сопровождения ШНОР»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38447" t="35656" r="17235" b="25960"/>
          <a:stretch>
            <a:fillRect/>
          </a:stretch>
        </p:blipFill>
        <p:spPr bwMode="auto">
          <a:xfrm rot="20668654">
            <a:off x="1618848" y="5047489"/>
            <a:ext cx="2573496" cy="1253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11922125" y="6582569"/>
            <a:ext cx="269875" cy="26987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FD6B10D3-116F-4EB8-8EAB-3B8B2AC808A4}" type="slidenum">
              <a:rPr lang="ru-RU" smtClean="0"/>
              <a:pPr algn="ctr"/>
              <a:t>13</a:t>
            </a:fld>
            <a:endParaRPr lang="ru-RU"/>
          </a:p>
        </p:txBody>
      </p:sp>
      <p:pic>
        <p:nvPicPr>
          <p:cNvPr id="15363" name="Рисунок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369" y="99219"/>
            <a:ext cx="1224756" cy="101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95782" y="142875"/>
            <a:ext cx="1127919" cy="94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1635919" y="73819"/>
            <a:ext cx="10286206" cy="101520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25400" tIns="25400" rIns="25400" bIns="254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  <a:defRPr/>
            </a:pPr>
            <a:endParaRPr lang="ru-RU" sz="1800" dirty="0">
              <a:solidFill>
                <a:srgbClr val="00B2CC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ru-RU" altLang="ru-RU" sz="2000" dirty="0">
                <a:solidFill>
                  <a:srgbClr val="00B0F0"/>
                </a:solidFill>
              </a:rPr>
              <a:t>Система работы с региональным методическим активом</a:t>
            </a:r>
            <a:endParaRPr lang="ru-RU" altLang="ru-RU" sz="2000" dirty="0">
              <a:solidFill>
                <a:srgbClr val="FF6600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28600" y="1240217"/>
            <a:ext cx="3439392" cy="2791455"/>
            <a:chOff x="789708" y="2625908"/>
            <a:chExt cx="9158896" cy="913660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/>
            <a:srcRect l="606" t="19697" r="55189" b="10404"/>
            <a:stretch>
              <a:fillRect/>
            </a:stretch>
          </p:blipFill>
          <p:spPr bwMode="auto">
            <a:xfrm>
              <a:off x="789708" y="3616038"/>
              <a:ext cx="9158896" cy="8146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Полилиния: фигура 14"/>
            <p:cNvSpPr/>
            <p:nvPr/>
          </p:nvSpPr>
          <p:spPr bwMode="auto">
            <a:xfrm>
              <a:off x="1932737" y="2625908"/>
              <a:ext cx="7273606" cy="765496"/>
            </a:xfrm>
            <a:custGeom>
              <a:avLst/>
              <a:gdLst>
                <a:gd name="connsiteX0" fmla="*/ 0 w 2185429"/>
                <a:gd name="connsiteY0" fmla="*/ 0 h 1915657"/>
                <a:gd name="connsiteX1" fmla="*/ 2185429 w 2185429"/>
                <a:gd name="connsiteY1" fmla="*/ 0 h 1915657"/>
                <a:gd name="connsiteX2" fmla="*/ 2185429 w 2185429"/>
                <a:gd name="connsiteY2" fmla="*/ 1915657 h 1915657"/>
                <a:gd name="connsiteX3" fmla="*/ 0 w 2185429"/>
                <a:gd name="connsiteY3" fmla="*/ 1915657 h 1915657"/>
                <a:gd name="connsiteX4" fmla="*/ 0 w 2185429"/>
                <a:gd name="connsiteY4" fmla="*/ 0 h 191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429" h="1915657">
                  <a:moveTo>
                    <a:pt x="0" y="0"/>
                  </a:moveTo>
                  <a:lnTo>
                    <a:pt x="2185429" y="0"/>
                  </a:lnTo>
                  <a:lnTo>
                    <a:pt x="2185429" y="1915657"/>
                  </a:lnTo>
                  <a:lnTo>
                    <a:pt x="0" y="19156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5560" tIns="35560" rIns="35560" bIns="35560" spcCol="1270" anchor="ctr"/>
            <a:lstStyle/>
            <a:p>
              <a:pPr defTabSz="41485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Русский язык</a:t>
              </a:r>
              <a:endParaRPr lang="ru-RU" sz="2000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197927" y="4468091"/>
              <a:ext cx="685799" cy="70242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823855" y="1243681"/>
            <a:ext cx="3054928" cy="2912682"/>
            <a:chOff x="11637818" y="2861436"/>
            <a:chExt cx="8188037" cy="892185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/>
            <a:srcRect l="606" t="19495" r="58598" b="8990"/>
            <a:stretch>
              <a:fillRect/>
            </a:stretch>
          </p:blipFill>
          <p:spPr bwMode="auto">
            <a:xfrm>
              <a:off x="11637818" y="3709293"/>
              <a:ext cx="8188037" cy="807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Полилиния: фигура 14"/>
            <p:cNvSpPr/>
            <p:nvPr/>
          </p:nvSpPr>
          <p:spPr bwMode="auto">
            <a:xfrm>
              <a:off x="12101973" y="2861436"/>
              <a:ext cx="7273606" cy="765496"/>
            </a:xfrm>
            <a:custGeom>
              <a:avLst/>
              <a:gdLst>
                <a:gd name="connsiteX0" fmla="*/ 0 w 2185429"/>
                <a:gd name="connsiteY0" fmla="*/ 0 h 1915657"/>
                <a:gd name="connsiteX1" fmla="*/ 2185429 w 2185429"/>
                <a:gd name="connsiteY1" fmla="*/ 0 h 1915657"/>
                <a:gd name="connsiteX2" fmla="*/ 2185429 w 2185429"/>
                <a:gd name="connsiteY2" fmla="*/ 1915657 h 1915657"/>
                <a:gd name="connsiteX3" fmla="*/ 0 w 2185429"/>
                <a:gd name="connsiteY3" fmla="*/ 1915657 h 1915657"/>
                <a:gd name="connsiteX4" fmla="*/ 0 w 2185429"/>
                <a:gd name="connsiteY4" fmla="*/ 0 h 191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429" h="1915657">
                  <a:moveTo>
                    <a:pt x="0" y="0"/>
                  </a:moveTo>
                  <a:lnTo>
                    <a:pt x="2185429" y="0"/>
                  </a:lnTo>
                  <a:lnTo>
                    <a:pt x="2185429" y="1915657"/>
                  </a:lnTo>
                  <a:lnTo>
                    <a:pt x="0" y="19156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5560" tIns="35560" rIns="35560" bIns="35560" spcCol="1270" anchor="ctr"/>
            <a:lstStyle/>
            <a:p>
              <a:pPr defTabSz="41485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Математика</a:t>
              </a:r>
              <a:endParaRPr lang="ru-RU" sz="2000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4699672" y="4204854"/>
              <a:ext cx="685799" cy="7412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055428" y="1257536"/>
            <a:ext cx="4748645" cy="2940391"/>
            <a:chOff x="14110855" y="2764455"/>
            <a:chExt cx="9497290" cy="5880781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14110855" y="2764455"/>
              <a:ext cx="9497290" cy="5797314"/>
              <a:chOff x="14110855" y="2764455"/>
              <a:chExt cx="9497290" cy="5797314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7"/>
              <a:srcRect l="1288" t="20707" r="29053" b="11010"/>
              <a:stretch>
                <a:fillRect/>
              </a:stretch>
            </p:blipFill>
            <p:spPr bwMode="auto">
              <a:xfrm>
                <a:off x="14110855" y="3325090"/>
                <a:ext cx="9497290" cy="52366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6" name="Полилиния: фигура 14"/>
              <p:cNvSpPr/>
              <p:nvPr/>
            </p:nvSpPr>
            <p:spPr bwMode="auto">
              <a:xfrm>
                <a:off x="16500749" y="2764455"/>
                <a:ext cx="5427513" cy="499817"/>
              </a:xfrm>
              <a:custGeom>
                <a:avLst/>
                <a:gdLst>
                  <a:gd name="connsiteX0" fmla="*/ 0 w 2185429"/>
                  <a:gd name="connsiteY0" fmla="*/ 0 h 1915657"/>
                  <a:gd name="connsiteX1" fmla="*/ 2185429 w 2185429"/>
                  <a:gd name="connsiteY1" fmla="*/ 0 h 1915657"/>
                  <a:gd name="connsiteX2" fmla="*/ 2185429 w 2185429"/>
                  <a:gd name="connsiteY2" fmla="*/ 1915657 h 1915657"/>
                  <a:gd name="connsiteX3" fmla="*/ 0 w 2185429"/>
                  <a:gd name="connsiteY3" fmla="*/ 1915657 h 1915657"/>
                  <a:gd name="connsiteX4" fmla="*/ 0 w 2185429"/>
                  <a:gd name="connsiteY4" fmla="*/ 0 h 191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5429" h="1915657">
                    <a:moveTo>
                      <a:pt x="0" y="0"/>
                    </a:moveTo>
                    <a:lnTo>
                      <a:pt x="2185429" y="0"/>
                    </a:lnTo>
                    <a:lnTo>
                      <a:pt x="2185429" y="1915657"/>
                    </a:lnTo>
                    <a:lnTo>
                      <a:pt x="0" y="19156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5560" tIns="35560" rIns="35560" bIns="35560" spcCol="1270" anchor="ctr"/>
              <a:lstStyle/>
              <a:p>
                <a:pPr defTabSz="414857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000" b="1" dirty="0">
                    <a:solidFill>
                      <a:srgbClr val="FF6600"/>
                    </a:solidFill>
                    <a:latin typeface="Calibri" pitchFamily="34" charset="0"/>
                    <a:cs typeface="Calibri" pitchFamily="34" charset="0"/>
                  </a:rPr>
                  <a:t>Обществознание</a:t>
                </a:r>
                <a:endParaRPr lang="ru-RU" sz="2000" dirty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38" name="Прямоугольник 37"/>
            <p:cNvSpPr/>
            <p:nvPr/>
          </p:nvSpPr>
          <p:spPr>
            <a:xfrm>
              <a:off x="17685326" y="4015689"/>
              <a:ext cx="706582" cy="4629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66255" y="4253581"/>
            <a:ext cx="3553691" cy="2251128"/>
            <a:chOff x="332509" y="8299344"/>
            <a:chExt cx="10390910" cy="5416656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 l="1288" t="20909" r="20303" b="14040"/>
            <a:stretch>
              <a:fillRect/>
            </a:stretch>
          </p:blipFill>
          <p:spPr bwMode="auto">
            <a:xfrm>
              <a:off x="332509" y="8866908"/>
              <a:ext cx="10390910" cy="4849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" name="Прямоугольник 40"/>
            <p:cNvSpPr/>
            <p:nvPr/>
          </p:nvSpPr>
          <p:spPr>
            <a:xfrm>
              <a:off x="4267199" y="9434945"/>
              <a:ext cx="706582" cy="4281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  <p:sp>
          <p:nvSpPr>
            <p:cNvPr id="42" name="Полилиния: фигура 14"/>
            <p:cNvSpPr/>
            <p:nvPr/>
          </p:nvSpPr>
          <p:spPr bwMode="auto">
            <a:xfrm>
              <a:off x="2770895" y="8299344"/>
              <a:ext cx="5427513" cy="499817"/>
            </a:xfrm>
            <a:custGeom>
              <a:avLst/>
              <a:gdLst>
                <a:gd name="connsiteX0" fmla="*/ 0 w 2185429"/>
                <a:gd name="connsiteY0" fmla="*/ 0 h 1915657"/>
                <a:gd name="connsiteX1" fmla="*/ 2185429 w 2185429"/>
                <a:gd name="connsiteY1" fmla="*/ 0 h 1915657"/>
                <a:gd name="connsiteX2" fmla="*/ 2185429 w 2185429"/>
                <a:gd name="connsiteY2" fmla="*/ 1915657 h 1915657"/>
                <a:gd name="connsiteX3" fmla="*/ 0 w 2185429"/>
                <a:gd name="connsiteY3" fmla="*/ 1915657 h 1915657"/>
                <a:gd name="connsiteX4" fmla="*/ 0 w 2185429"/>
                <a:gd name="connsiteY4" fmla="*/ 0 h 191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429" h="1915657">
                  <a:moveTo>
                    <a:pt x="0" y="0"/>
                  </a:moveTo>
                  <a:lnTo>
                    <a:pt x="2185429" y="0"/>
                  </a:lnTo>
                  <a:lnTo>
                    <a:pt x="2185429" y="1915657"/>
                  </a:lnTo>
                  <a:lnTo>
                    <a:pt x="0" y="19156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5560" tIns="35560" rIns="35560" bIns="35560" spcCol="1270" anchor="ctr"/>
            <a:lstStyle/>
            <a:p>
              <a:pPr defTabSz="41485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География</a:t>
              </a:r>
              <a:endParaRPr lang="ru-RU" sz="2000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948546" y="4257044"/>
            <a:ext cx="3127663" cy="2388966"/>
            <a:chOff x="7897092" y="8514088"/>
            <a:chExt cx="6255326" cy="4777931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 l="1970" t="20909" r="11439" b="19293"/>
            <a:stretch>
              <a:fillRect/>
            </a:stretch>
          </p:blipFill>
          <p:spPr bwMode="auto">
            <a:xfrm>
              <a:off x="7897092" y="9126492"/>
              <a:ext cx="6255326" cy="4165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" name="Полилиния: фигура 14"/>
            <p:cNvSpPr/>
            <p:nvPr/>
          </p:nvSpPr>
          <p:spPr bwMode="auto">
            <a:xfrm>
              <a:off x="8167259" y="8514088"/>
              <a:ext cx="4992349" cy="422093"/>
            </a:xfrm>
            <a:custGeom>
              <a:avLst/>
              <a:gdLst>
                <a:gd name="connsiteX0" fmla="*/ 0 w 2185429"/>
                <a:gd name="connsiteY0" fmla="*/ 0 h 1915657"/>
                <a:gd name="connsiteX1" fmla="*/ 2185429 w 2185429"/>
                <a:gd name="connsiteY1" fmla="*/ 0 h 1915657"/>
                <a:gd name="connsiteX2" fmla="*/ 2185429 w 2185429"/>
                <a:gd name="connsiteY2" fmla="*/ 1915657 h 1915657"/>
                <a:gd name="connsiteX3" fmla="*/ 0 w 2185429"/>
                <a:gd name="connsiteY3" fmla="*/ 1915657 h 1915657"/>
                <a:gd name="connsiteX4" fmla="*/ 0 w 2185429"/>
                <a:gd name="connsiteY4" fmla="*/ 0 h 191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429" h="1915657">
                  <a:moveTo>
                    <a:pt x="0" y="0"/>
                  </a:moveTo>
                  <a:lnTo>
                    <a:pt x="2185429" y="0"/>
                  </a:lnTo>
                  <a:lnTo>
                    <a:pt x="2185429" y="1915657"/>
                  </a:lnTo>
                  <a:lnTo>
                    <a:pt x="0" y="191565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5560" tIns="35560" rIns="35560" bIns="35560" spcCol="1270" anchor="ctr"/>
            <a:lstStyle/>
            <a:p>
              <a:pPr defTabSz="41485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Английский язык</a:t>
              </a:r>
              <a:endParaRPr lang="ru-RU" sz="2000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0262838" y="9707368"/>
              <a:ext cx="483302" cy="3558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2026228" y="1506682"/>
            <a:ext cx="924791" cy="2524991"/>
          </a:xfrm>
          <a:prstGeom prst="rect">
            <a:avLst/>
          </a:prstGeom>
          <a:noFill/>
          <a:ln w="38100">
            <a:solidFill>
              <a:srgbClr val="FF66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50" name="Прямоугольник 49"/>
          <p:cNvSpPr/>
          <p:nvPr/>
        </p:nvSpPr>
        <p:spPr>
          <a:xfrm>
            <a:off x="5604164" y="1510146"/>
            <a:ext cx="848591" cy="2635827"/>
          </a:xfrm>
          <a:prstGeom prst="rect">
            <a:avLst/>
          </a:prstGeom>
          <a:noFill/>
          <a:ln w="38100">
            <a:solidFill>
              <a:srgbClr val="FF66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51" name="Прямоугольник 50"/>
          <p:cNvSpPr/>
          <p:nvPr/>
        </p:nvSpPr>
        <p:spPr>
          <a:xfrm>
            <a:off x="9854046" y="1582882"/>
            <a:ext cx="1274618" cy="2524991"/>
          </a:xfrm>
          <a:prstGeom prst="rect">
            <a:avLst/>
          </a:prstGeom>
          <a:noFill/>
          <a:ln w="38100">
            <a:solidFill>
              <a:srgbClr val="FF66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52" name="Прямоугольник 51"/>
          <p:cNvSpPr/>
          <p:nvPr/>
        </p:nvSpPr>
        <p:spPr>
          <a:xfrm>
            <a:off x="2518065" y="4481946"/>
            <a:ext cx="682336" cy="1981200"/>
          </a:xfrm>
          <a:prstGeom prst="rect">
            <a:avLst/>
          </a:prstGeom>
          <a:noFill/>
          <a:ln w="38100">
            <a:solidFill>
              <a:srgbClr val="FF66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53" name="Прямоугольник 52"/>
          <p:cNvSpPr/>
          <p:nvPr/>
        </p:nvSpPr>
        <p:spPr>
          <a:xfrm>
            <a:off x="5999019" y="4554683"/>
            <a:ext cx="474518" cy="2074718"/>
          </a:xfrm>
          <a:prstGeom prst="rect">
            <a:avLst/>
          </a:prstGeom>
          <a:noFill/>
          <a:ln w="38100">
            <a:solidFill>
              <a:srgbClr val="FF66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/>
          <a:srcRect l="1515" t="21010" r="10758" b="23434"/>
          <a:stretch>
            <a:fillRect/>
          </a:stretch>
        </p:blipFill>
        <p:spPr bwMode="auto">
          <a:xfrm>
            <a:off x="7585364" y="4549266"/>
            <a:ext cx="4135582" cy="222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Полилиния: фигура 14"/>
          <p:cNvSpPr/>
          <p:nvPr/>
        </p:nvSpPr>
        <p:spPr bwMode="auto">
          <a:xfrm>
            <a:off x="8274630" y="4291681"/>
            <a:ext cx="2496175" cy="211047"/>
          </a:xfrm>
          <a:custGeom>
            <a:avLst/>
            <a:gdLst>
              <a:gd name="connsiteX0" fmla="*/ 0 w 2185429"/>
              <a:gd name="connsiteY0" fmla="*/ 0 h 1915657"/>
              <a:gd name="connsiteX1" fmla="*/ 2185429 w 2185429"/>
              <a:gd name="connsiteY1" fmla="*/ 0 h 1915657"/>
              <a:gd name="connsiteX2" fmla="*/ 2185429 w 2185429"/>
              <a:gd name="connsiteY2" fmla="*/ 1915657 h 1915657"/>
              <a:gd name="connsiteX3" fmla="*/ 0 w 2185429"/>
              <a:gd name="connsiteY3" fmla="*/ 1915657 h 1915657"/>
              <a:gd name="connsiteX4" fmla="*/ 0 w 2185429"/>
              <a:gd name="connsiteY4" fmla="*/ 0 h 191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5429" h="1915657">
                <a:moveTo>
                  <a:pt x="0" y="0"/>
                </a:moveTo>
                <a:lnTo>
                  <a:pt x="2185429" y="0"/>
                </a:lnTo>
                <a:lnTo>
                  <a:pt x="2185429" y="1915657"/>
                </a:lnTo>
                <a:lnTo>
                  <a:pt x="0" y="191565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5560" tIns="35560" rIns="35560" bIns="35560" spcCol="1270" anchor="ctr"/>
          <a:lstStyle/>
          <a:p>
            <a:pPr defTabSz="414857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Физика</a:t>
            </a:r>
            <a:endParaRPr lang="ru-RU" sz="2000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135383" y="4888321"/>
            <a:ext cx="268390" cy="1824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61" name="Прямоугольник 60"/>
          <p:cNvSpPr/>
          <p:nvPr/>
        </p:nvSpPr>
        <p:spPr>
          <a:xfrm>
            <a:off x="10335492" y="4537364"/>
            <a:ext cx="474518" cy="2320636"/>
          </a:xfrm>
          <a:prstGeom prst="rect">
            <a:avLst/>
          </a:prstGeom>
          <a:noFill/>
          <a:ln w="38100">
            <a:solidFill>
              <a:srgbClr val="FF66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82C973DD-3623-6EFB-4F8E-A64E6EBD20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8399993"/>
              </p:ext>
            </p:extLst>
          </p:nvPr>
        </p:nvGraphicFramePr>
        <p:xfrm>
          <a:off x="0" y="571174"/>
          <a:ext cx="12038120" cy="628682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346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91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05898">
                <a:tc>
                  <a:txBody>
                    <a:bodyPr/>
                    <a:lstStyle/>
                    <a:p>
                      <a:pPr algn="ctr"/>
                      <a:r>
                        <a:rPr lang="ru-RU" sz="1450" b="1" dirty="0">
                          <a:solidFill>
                            <a:srgbClr val="0000CC"/>
                          </a:solidFill>
                        </a:rPr>
                        <a:t>31.12.2019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50" b="1" dirty="0">
                          <a:solidFill>
                            <a:srgbClr val="002060"/>
                          </a:solidFill>
                        </a:rPr>
                        <a:t>Распоряжение Правительства Российской Федерации от 31 декабря 2019 года № 3273-р (с изменениями, внесенными распоряжением Правительства Российской Федерации от 7 октября 2020г. № 2580-р) «Основные принципы национальной системы профессионального роста педагогических работников Российской Федерации, включая национальную систему учительского роста»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72">
                <a:tc>
                  <a:txBody>
                    <a:bodyPr/>
                    <a:lstStyle/>
                    <a:p>
                      <a:pPr algn="ctr"/>
                      <a:r>
                        <a:rPr lang="ru-RU" sz="1450" b="1" dirty="0">
                          <a:solidFill>
                            <a:srgbClr val="0000CC"/>
                          </a:solidFill>
                        </a:rPr>
                        <a:t>21.07.2020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50" b="1" dirty="0">
                          <a:solidFill>
                            <a:srgbClr val="002060"/>
                          </a:solidFill>
                        </a:rPr>
                        <a:t>Указ Президента Российской Федерации от 21 июля 2020г. № 474 «О национальных целях развития Российской Федерации на период до 2030 года»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72">
                <a:tc>
                  <a:txBody>
                    <a:bodyPr/>
                    <a:lstStyle/>
                    <a:p>
                      <a:pPr algn="ctr"/>
                      <a:r>
                        <a:rPr lang="ru-RU" sz="1450" b="1" dirty="0">
                          <a:solidFill>
                            <a:srgbClr val="0000CC"/>
                          </a:solidFill>
                        </a:rPr>
                        <a:t>16.12.2020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1" dirty="0">
                          <a:solidFill>
                            <a:srgbClr val="002060"/>
                          </a:solidFill>
                        </a:rPr>
                        <a:t>Распоряжение </a:t>
                      </a:r>
                      <a:r>
                        <a:rPr lang="ru-RU" sz="1450" b="1" dirty="0" err="1">
                          <a:solidFill>
                            <a:srgbClr val="002060"/>
                          </a:solidFill>
                        </a:rPr>
                        <a:t>Минпросвещения</a:t>
                      </a:r>
                      <a:r>
                        <a:rPr lang="ru-RU" sz="1450" b="1" dirty="0">
                          <a:solidFill>
                            <a:srgbClr val="002060"/>
                          </a:solidFill>
                        </a:rPr>
                        <a:t> России от 16 декабря 2020г. № р-174 «Об утверждении Концепции создания единой федеральной системы научно-методического сопровождения педагогических работников и управленческих кадров»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7285">
                <a:tc>
                  <a:txBody>
                    <a:bodyPr/>
                    <a:lstStyle/>
                    <a:p>
                      <a:pPr algn="ctr"/>
                      <a:r>
                        <a:rPr lang="ru-RU" sz="1450" b="1" dirty="0">
                          <a:solidFill>
                            <a:srgbClr val="0000CC"/>
                          </a:solidFill>
                        </a:rPr>
                        <a:t>04.02.2021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1" dirty="0">
                          <a:solidFill>
                            <a:srgbClr val="002060"/>
                          </a:solidFill>
                        </a:rPr>
                        <a:t>Распоряжение </a:t>
                      </a:r>
                      <a:r>
                        <a:rPr lang="ru-RU" sz="1450" b="1" dirty="0" err="1">
                          <a:solidFill>
                            <a:srgbClr val="002060"/>
                          </a:solidFill>
                        </a:rPr>
                        <a:t>Минпросвещения</a:t>
                      </a:r>
                      <a:r>
                        <a:rPr lang="ru-RU" sz="1450" b="1" dirty="0">
                          <a:solidFill>
                            <a:srgbClr val="002060"/>
                          </a:solidFill>
                        </a:rPr>
                        <a:t> России от 4 февраля 2021г. № р-33 «Об утверждении методических рекомендаций по реализации мероприятий по формированию и обеспечению функционирования единой федеральной системы научно-методического сопровождения педагогических работников и управленческих кадров»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5898">
                <a:tc>
                  <a:txBody>
                    <a:bodyPr/>
                    <a:lstStyle/>
                    <a:p>
                      <a:pPr algn="ctr"/>
                      <a:r>
                        <a:rPr lang="ru-RU" sz="1450" b="1" dirty="0">
                          <a:solidFill>
                            <a:srgbClr val="0000CC"/>
                          </a:solidFill>
                        </a:rPr>
                        <a:t>30.04.2021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1" dirty="0">
                          <a:solidFill>
                            <a:srgbClr val="002060"/>
                          </a:solidFill>
                        </a:rPr>
                        <a:t>Методические рекомендации по реализации для субъектов Российской Федерации по созданию и внедрению региональной системы научно-методического сопровождения педагогических работников и управленческих кадров, утвержденные А.В. Милехиным 30 апреля 2021 г., с дополнениями, направленными письмом ФГАОУ ДПО «Академия </a:t>
                      </a:r>
                      <a:r>
                        <a:rPr lang="ru-RU" sz="1450" b="1" dirty="0" err="1">
                          <a:solidFill>
                            <a:srgbClr val="002060"/>
                          </a:solidFill>
                        </a:rPr>
                        <a:t>Минпросвещения</a:t>
                      </a:r>
                      <a:r>
                        <a:rPr lang="ru-RU" sz="1450" b="1" dirty="0">
                          <a:solidFill>
                            <a:srgbClr val="002060"/>
                          </a:solidFill>
                        </a:rPr>
                        <a:t> России» от 6 июня 2021г. № 2163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72">
                <a:tc>
                  <a:txBody>
                    <a:bodyPr/>
                    <a:lstStyle/>
                    <a:p>
                      <a:pPr algn="ctr"/>
                      <a:r>
                        <a:rPr lang="ru-RU" sz="1450" b="1" dirty="0">
                          <a:solidFill>
                            <a:srgbClr val="0000CC"/>
                          </a:solidFill>
                        </a:rPr>
                        <a:t>25.08.2021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1" dirty="0">
                          <a:solidFill>
                            <a:srgbClr val="002060"/>
                          </a:solidFill>
                        </a:rPr>
                        <a:t>Перечень поручений Президента Российской Федерации по итогам заседания Президиума Государственного Совета от 25 августа 2021г.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7285">
                <a:tc>
                  <a:txBody>
                    <a:bodyPr/>
                    <a:lstStyle/>
                    <a:p>
                      <a:pPr algn="ctr"/>
                      <a:r>
                        <a:rPr lang="ru-RU" sz="1450" b="1" dirty="0">
                          <a:solidFill>
                            <a:srgbClr val="0000CC"/>
                          </a:solidFill>
                        </a:rPr>
                        <a:t>27.08.2021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1" dirty="0">
                          <a:solidFill>
                            <a:srgbClr val="002060"/>
                          </a:solidFill>
                        </a:rPr>
                        <a:t>Распоряжение </a:t>
                      </a:r>
                      <a:r>
                        <a:rPr lang="ru-RU" sz="1450" b="1" dirty="0" err="1">
                          <a:solidFill>
                            <a:srgbClr val="002060"/>
                          </a:solidFill>
                        </a:rPr>
                        <a:t>Минпросвещения</a:t>
                      </a:r>
                      <a:r>
                        <a:rPr lang="ru-RU" sz="1450" b="1" dirty="0">
                          <a:solidFill>
                            <a:srgbClr val="002060"/>
                          </a:solidFill>
                        </a:rPr>
                        <a:t> России от 27 августа 2021г. № Р-201 «Об утверждении методических рекомендаций по порядку и формам диагностики профессиональных дефицитов педагогических работников и управленческих кадров образовательных организаций с возможностью получения индивидуального плана»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58">
                <a:tc>
                  <a:txBody>
                    <a:bodyPr/>
                    <a:lstStyle/>
                    <a:p>
                      <a:pPr algn="ctr"/>
                      <a:r>
                        <a:rPr lang="ru-RU" sz="1450" b="1" dirty="0">
                          <a:solidFill>
                            <a:srgbClr val="0000CC"/>
                          </a:solidFill>
                        </a:rPr>
                        <a:t>10.12.2021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1" dirty="0">
                          <a:solidFill>
                            <a:srgbClr val="002060"/>
                          </a:solidFill>
                        </a:rPr>
                        <a:t>Письмо </a:t>
                      </a:r>
                      <a:r>
                        <a:rPr lang="ru-RU" sz="1450" b="1" dirty="0" err="1">
                          <a:solidFill>
                            <a:srgbClr val="002060"/>
                          </a:solidFill>
                        </a:rPr>
                        <a:t>Минпросвещения</a:t>
                      </a:r>
                      <a:r>
                        <a:rPr lang="ru-RU" sz="1450" b="1" dirty="0">
                          <a:solidFill>
                            <a:srgbClr val="002060"/>
                          </a:solidFill>
                        </a:rPr>
                        <a:t> России от 10 декабря 2021 г. АЗ-1061/08 «О формировании методического актива»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058">
                <a:tc>
                  <a:txBody>
                    <a:bodyPr/>
                    <a:lstStyle/>
                    <a:p>
                      <a:pPr algn="ctr"/>
                      <a:r>
                        <a:rPr lang="ru-RU" sz="1450" b="1" dirty="0">
                          <a:solidFill>
                            <a:srgbClr val="0000CC"/>
                          </a:solidFill>
                        </a:rPr>
                        <a:t>15.12.2022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1" dirty="0">
                          <a:solidFill>
                            <a:srgbClr val="0000CC"/>
                          </a:solidFill>
                        </a:rPr>
                        <a:t>Распоряжение </a:t>
                      </a:r>
                      <a:r>
                        <a:rPr lang="ru-RU" sz="1450" b="1" dirty="0" err="1">
                          <a:solidFill>
                            <a:srgbClr val="0000CC"/>
                          </a:solidFill>
                        </a:rPr>
                        <a:t>Минпросвещения</a:t>
                      </a:r>
                      <a:r>
                        <a:rPr lang="ru-RU" sz="1450" b="1" dirty="0">
                          <a:solidFill>
                            <a:srgbClr val="0000CC"/>
                          </a:solidFill>
                        </a:rPr>
                        <a:t> России от 15.12.2022 № Р-303 «О внесении изменений в Концепцию создания единой федеральной системы научно-методического сопровождения педагогических работников и управленческих кадров, утвержденную распоряжением Министерства просвещения Российской Федерации от 16 декабря 2020 г. № Р-174»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3977441"/>
                  </a:ext>
                </a:extLst>
              </a:tr>
            </a:tbl>
          </a:graphicData>
        </a:graphic>
      </p:graphicFrame>
      <p:sp>
        <p:nvSpPr>
          <p:cNvPr id="17427" name="Заголовок 1">
            <a:extLst>
              <a:ext uri="{FF2B5EF4-FFF2-40B4-BE49-F238E27FC236}">
                <a16:creationId xmlns:a16="http://schemas.microsoft.com/office/drawing/2014/main" xmlns="" id="{B7FD8BF0-EC06-8D76-D7EB-AEDF474510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19072"/>
            <a:ext cx="12192000" cy="2841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Segoe Print" panose="02000600000000000000" pitchFamily="2" charset="0"/>
              </a:rPr>
              <a:t/>
            </a:r>
            <a:br>
              <a:rPr lang="ru-RU" altLang="ru-RU" sz="2000" b="1" dirty="0">
                <a:solidFill>
                  <a:srgbClr val="FF0000"/>
                </a:solidFill>
                <a:latin typeface="Segoe Print" panose="02000600000000000000" pitchFamily="2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Segoe Print" panose="02000600000000000000" pitchFamily="2" charset="0"/>
              </a:rPr>
              <a:t>с 2020г. на федеральном, региональном, муниципальном и институциональном уровнях выстраивается система непрерывной методической поддержки педагогических кадров</a:t>
            </a:r>
            <a:br>
              <a:rPr lang="ru-RU" altLang="ru-RU" sz="2000" b="1" dirty="0">
                <a:solidFill>
                  <a:srgbClr val="FF0000"/>
                </a:solidFill>
                <a:latin typeface="Segoe Print" panose="02000600000000000000" pitchFamily="2" charset="0"/>
              </a:rPr>
            </a:br>
            <a:endParaRPr lang="ru-RU" altLang="ru-RU" sz="20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17428" name="Picture 6">
            <a:extLst>
              <a:ext uri="{FF2B5EF4-FFF2-40B4-BE49-F238E27FC236}">
                <a16:creationId xmlns:a16="http://schemas.microsoft.com/office/drawing/2014/main" xmlns="" id="{970F72F8-BA38-616E-EA1E-2F73E227A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12345">
            <a:off x="-1132414" y="1709578"/>
            <a:ext cx="4611435" cy="401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7" name="Заголовок 1">
            <a:extLst>
              <a:ext uri="{FF2B5EF4-FFF2-40B4-BE49-F238E27FC236}">
                <a16:creationId xmlns:a16="http://schemas.microsoft.com/office/drawing/2014/main" xmlns="" id="{B7FD8BF0-EC06-8D76-D7EB-AEDF474510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7975"/>
            <a:ext cx="12192000" cy="2841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100" b="1" dirty="0">
                <a:solidFill>
                  <a:srgbClr val="FF0000"/>
                </a:solidFill>
                <a:latin typeface="Segoe Print" panose="02000600000000000000" pitchFamily="2" charset="0"/>
              </a:rPr>
              <a:t/>
            </a:r>
            <a:br>
              <a:rPr lang="ru-RU" altLang="ru-RU" sz="2100" b="1" dirty="0">
                <a:solidFill>
                  <a:srgbClr val="FF0000"/>
                </a:solidFill>
                <a:latin typeface="Segoe Print" panose="02000600000000000000" pitchFamily="2" charset="0"/>
              </a:rPr>
            </a:br>
            <a:r>
              <a:rPr lang="ru-RU" altLang="ru-RU" sz="2100" b="1" dirty="0">
                <a:solidFill>
                  <a:srgbClr val="FF0000"/>
                </a:solidFill>
                <a:latin typeface="Segoe Print" panose="02000600000000000000" pitchFamily="2" charset="0"/>
              </a:rPr>
              <a:t>На региональном уровне разработаны документы, </a:t>
            </a:r>
            <a:br>
              <a:rPr lang="ru-RU" altLang="ru-RU" sz="2100" b="1" dirty="0">
                <a:solidFill>
                  <a:srgbClr val="FF0000"/>
                </a:solidFill>
                <a:latin typeface="Segoe Print" panose="02000600000000000000" pitchFamily="2" charset="0"/>
              </a:rPr>
            </a:br>
            <a:r>
              <a:rPr lang="ru-RU" altLang="ru-RU" sz="2100" b="1" dirty="0">
                <a:solidFill>
                  <a:srgbClr val="FF0000"/>
                </a:solidFill>
                <a:latin typeface="Segoe Print" panose="02000600000000000000" pitchFamily="2" charset="0"/>
              </a:rPr>
              <a:t>регламентирующие научно-методическое и методическое сопровождение педагогов</a:t>
            </a:r>
            <a:br>
              <a:rPr lang="ru-RU" altLang="ru-RU" sz="2100" b="1" dirty="0">
                <a:solidFill>
                  <a:srgbClr val="FF0000"/>
                </a:solidFill>
                <a:latin typeface="Segoe Print" panose="02000600000000000000" pitchFamily="2" charset="0"/>
              </a:rPr>
            </a:br>
            <a:endParaRPr lang="ru-RU" altLang="ru-RU" sz="21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xmlns="" id="{CF59D13A-E5FB-31BE-D317-31D4D30289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6490179"/>
              </p:ext>
            </p:extLst>
          </p:nvPr>
        </p:nvGraphicFramePr>
        <p:xfrm>
          <a:off x="93917" y="1151509"/>
          <a:ext cx="11748895" cy="505665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38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10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6169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CC"/>
                          </a:solidFill>
                        </a:rPr>
                        <a:t>15.09.2022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Приказ ГАУ ДПО «ИРО ПК» от 15 сентября 2022 года № 01.01-05/289 «О региональном методическом активе в Пермском крае»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CC"/>
                          </a:solidFill>
                        </a:rPr>
                        <a:t>30.12.2022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Приказ ГАУ ДПО «ИРО ПК» от 30 декабря 2022 года № 01.01-05/456 «Об организации работы регионального методического актива в Пермском крае»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2155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CC"/>
                          </a:solidFill>
                        </a:rPr>
                        <a:t>24.01.2023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Приказ ГАУ ДПО «ИРО ПК» от 24 января 2023 года № 01.01-05/22 «Об утверждении Положения об индивидуальном образовательном маршруте педагогических работников и управленческих кадров образовательных организаций Пермского края»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336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CC"/>
                          </a:solidFill>
                        </a:rPr>
                        <a:t>07.02.2023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Приказ ГАУ ДПО «ИРО ПК» от 07 февраля 2023 года № 01.01-05/52 «Об утверждении Плана мероприятий («дорожной карты») деятельности регионального методического актива Пермского края на 2023 год»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3076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CC"/>
                          </a:solidFill>
                        </a:rPr>
                        <a:t>10.04.2023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Приказ МОН ПК от 10 апреля 2023 года № 26.01-06-317 «О внесении изменений в приказ Министерства образования и науки Пермского края от 10 июня 2022 г. № 26.01-06-545 «Об утверждении Концепции региональной системы научно-методического сопровождения и обеспечения профессионального развития педагогических работников и управленческих кадров Пермского края»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7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0000CC"/>
                          </a:solidFill>
                        </a:rPr>
                        <a:t>19.04.2023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</a:rPr>
                        <a:t>Приказ МОН ПК от 19 апреля 2023 года № 26.01-06-351 «Об утверждении комплекса мер («дорожной карты») по созданию и функционированию региональной системы научно-методического сопровождения педагогических работников и управленческих кадров Пермского края на 2023-2024 гг. и признании утратившим силу приказа Министерства образования и науки Пермского края от 18 июня 2021 г. № 26-01-06-679»</a:t>
                      </a:r>
                    </a:p>
                  </a:txBody>
                  <a:tcPr marL="91430" marR="91430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A2CB28A9-2BAD-1804-0C8E-0035C6F27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12345">
            <a:off x="-211324" y="2090879"/>
            <a:ext cx="3694654" cy="321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480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xmlns="" id="{D8E3F0DE-AB01-7D17-6A32-AD722FF37391}"/>
              </a:ext>
            </a:extLst>
          </p:cNvPr>
          <p:cNvCxnSpPr>
            <a:cxnSpLocks/>
          </p:cNvCxnSpPr>
          <p:nvPr/>
        </p:nvCxnSpPr>
        <p:spPr>
          <a:xfrm>
            <a:off x="7110595" y="4098231"/>
            <a:ext cx="0" cy="2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xmlns="" id="{956AF0C5-1A14-B6E1-3AE5-41617BA06D0C}"/>
              </a:ext>
            </a:extLst>
          </p:cNvPr>
          <p:cNvCxnSpPr>
            <a:cxnSpLocks/>
          </p:cNvCxnSpPr>
          <p:nvPr/>
        </p:nvCxnSpPr>
        <p:spPr>
          <a:xfrm>
            <a:off x="5593288" y="2806522"/>
            <a:ext cx="0" cy="297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2403C4A-548C-947E-83D6-ACC61A667AE4}"/>
              </a:ext>
            </a:extLst>
          </p:cNvPr>
          <p:cNvSpPr/>
          <p:nvPr/>
        </p:nvSpPr>
        <p:spPr>
          <a:xfrm>
            <a:off x="7073604" y="2055906"/>
            <a:ext cx="1028571" cy="257143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ИС НМС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B757794-ADEA-2414-A1F2-13DD50DA506C}"/>
              </a:ext>
            </a:extLst>
          </p:cNvPr>
          <p:cNvSpPr/>
          <p:nvPr/>
        </p:nvSpPr>
        <p:spPr>
          <a:xfrm>
            <a:off x="3088072" y="2055906"/>
            <a:ext cx="1028571" cy="257143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ЕФС НМС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9AAAC7D9-093B-2E87-300F-BA025C8C4663}"/>
              </a:ext>
            </a:extLst>
          </p:cNvPr>
          <p:cNvCxnSpPr>
            <a:stCxn id="4" idx="1"/>
            <a:endCxn id="10" idx="3"/>
          </p:cNvCxnSpPr>
          <p:nvPr/>
        </p:nvCxnSpPr>
        <p:spPr>
          <a:xfrm flipH="1">
            <a:off x="6387804" y="2184477"/>
            <a:ext cx="68580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1E8492A-7031-481E-EA9C-E3E122F6F947}"/>
              </a:ext>
            </a:extLst>
          </p:cNvPr>
          <p:cNvSpPr/>
          <p:nvPr/>
        </p:nvSpPr>
        <p:spPr>
          <a:xfrm>
            <a:off x="121346" y="3003730"/>
            <a:ext cx="1025057" cy="1103589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ФГБОУ ВО "ПГГПУ"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D69599-D307-3500-4031-D82DCC7D8702}"/>
              </a:ext>
            </a:extLst>
          </p:cNvPr>
          <p:cNvSpPr/>
          <p:nvPr/>
        </p:nvSpPr>
        <p:spPr>
          <a:xfrm>
            <a:off x="11362510" y="3018221"/>
            <a:ext cx="683028" cy="1094040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Иные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4106BBF-57C9-A0F8-BF52-7357303B2552}"/>
              </a:ext>
            </a:extLst>
          </p:cNvPr>
          <p:cNvSpPr/>
          <p:nvPr/>
        </p:nvSpPr>
        <p:spPr>
          <a:xfrm>
            <a:off x="6473830" y="3007240"/>
            <a:ext cx="2205891" cy="1123150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ГБОУ ДПО </a:t>
            </a:r>
          </a:p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«Коми-Пермяцкий институт повышения квалификации работников образования»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A267C99-2971-0B31-6792-8D41EFC76F9D}"/>
              </a:ext>
            </a:extLst>
          </p:cNvPr>
          <p:cNvSpPr/>
          <p:nvPr/>
        </p:nvSpPr>
        <p:spPr>
          <a:xfrm>
            <a:off x="4798772" y="2055906"/>
            <a:ext cx="1589032" cy="257143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РС НМС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818807D-5E0C-2A32-FFE8-92DDED632AE4}"/>
              </a:ext>
            </a:extLst>
          </p:cNvPr>
          <p:cNvSpPr/>
          <p:nvPr/>
        </p:nvSpPr>
        <p:spPr>
          <a:xfrm>
            <a:off x="4798772" y="3008671"/>
            <a:ext cx="1552671" cy="110359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 defTabSz="768111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ЦНППМПР</a:t>
            </a:r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</a:t>
            </a:r>
          </a:p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ГАУ ДПО «ИРО ПК»</a:t>
            </a:r>
          </a:p>
          <a:p>
            <a:pPr algn="ctr" defTabSz="768111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КООРДИНАТОР </a:t>
            </a: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E0DCB5EC-7EEB-7AB1-CB43-32452AF49432}"/>
              </a:ext>
            </a:extLst>
          </p:cNvPr>
          <p:cNvSpPr/>
          <p:nvPr/>
        </p:nvSpPr>
        <p:spPr>
          <a:xfrm>
            <a:off x="8778824" y="3018222"/>
            <a:ext cx="1654290" cy="1096864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ЦОПМКП,</a:t>
            </a:r>
          </a:p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созданный на базе АНО НОО </a:t>
            </a:r>
          </a:p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«Капитал развития»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F7A8ACF-F32F-A640-C577-0D2E7BF9E684}"/>
              </a:ext>
            </a:extLst>
          </p:cNvPr>
          <p:cNvSpPr/>
          <p:nvPr/>
        </p:nvSpPr>
        <p:spPr>
          <a:xfrm>
            <a:off x="10561653" y="3018221"/>
            <a:ext cx="683029" cy="1094040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 defTabSz="768111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ММС</a:t>
            </a:r>
          </a:p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и</a:t>
            </a:r>
          </a:p>
          <a:p>
            <a:pPr algn="ctr" defTabSz="768111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РМА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742C35B-F7A0-6EED-455E-F574C2EC9F14}"/>
              </a:ext>
            </a:extLst>
          </p:cNvPr>
          <p:cNvSpPr/>
          <p:nvPr/>
        </p:nvSpPr>
        <p:spPr>
          <a:xfrm>
            <a:off x="1254461" y="3002191"/>
            <a:ext cx="1126786" cy="1103589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РИНО ФГАОУ ВО ПГНИУ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32FD36D-95E1-79B4-F052-64D31738977B}"/>
              </a:ext>
            </a:extLst>
          </p:cNvPr>
          <p:cNvSpPr/>
          <p:nvPr/>
        </p:nvSpPr>
        <p:spPr>
          <a:xfrm>
            <a:off x="2515446" y="3002191"/>
            <a:ext cx="1007222" cy="1103589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ГБПОУ «ПППК»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3F6F095-2820-9ACD-DFFA-0BE34FD787A7}"/>
              </a:ext>
            </a:extLst>
          </p:cNvPr>
          <p:cNvSpPr/>
          <p:nvPr/>
        </p:nvSpPr>
        <p:spPr>
          <a:xfrm>
            <a:off x="3638835" y="3008672"/>
            <a:ext cx="1025057" cy="1103589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ГАУ ДПО «ИРО ПК» </a:t>
            </a:r>
            <a:endParaRPr lang="ru-RU" sz="14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DC4037CE-AB12-7753-91C8-F9656195141B}"/>
              </a:ext>
            </a:extLst>
          </p:cNvPr>
          <p:cNvCxnSpPr>
            <a:stCxn id="10" idx="1"/>
            <a:endCxn id="5" idx="3"/>
          </p:cNvCxnSpPr>
          <p:nvPr/>
        </p:nvCxnSpPr>
        <p:spPr>
          <a:xfrm flipH="1">
            <a:off x="4116644" y="2184477"/>
            <a:ext cx="682128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F4FE0E92-83CB-16E3-CA18-69BA82CADE59}"/>
              </a:ext>
            </a:extLst>
          </p:cNvPr>
          <p:cNvSpPr/>
          <p:nvPr/>
        </p:nvSpPr>
        <p:spPr>
          <a:xfrm>
            <a:off x="4258559" y="2560659"/>
            <a:ext cx="2671095" cy="245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Субъекты РС НМС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6627CA9-6043-AF44-660C-5548C6B1007E}"/>
              </a:ext>
            </a:extLst>
          </p:cNvPr>
          <p:cNvSpPr/>
          <p:nvPr/>
        </p:nvSpPr>
        <p:spPr>
          <a:xfrm>
            <a:off x="9374443" y="4704023"/>
            <a:ext cx="2671095" cy="7836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                 Педагоги</a:t>
            </a:r>
          </a:p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                 платинового</a:t>
            </a:r>
          </a:p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                возраста </a:t>
            </a:r>
          </a:p>
        </p:txBody>
      </p:sp>
      <p:sp>
        <p:nvSpPr>
          <p:cNvPr id="30" name="Пятиугольник 39">
            <a:extLst>
              <a:ext uri="{FF2B5EF4-FFF2-40B4-BE49-F238E27FC236}">
                <a16:creationId xmlns:a16="http://schemas.microsoft.com/office/drawing/2014/main" xmlns="" id="{73BCE0FA-8E05-33BC-21D3-1C12FE37246C}"/>
              </a:ext>
            </a:extLst>
          </p:cNvPr>
          <p:cNvSpPr/>
          <p:nvPr/>
        </p:nvSpPr>
        <p:spPr>
          <a:xfrm>
            <a:off x="135322" y="4705405"/>
            <a:ext cx="2671095" cy="770276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 defTabSz="768111"/>
            <a:r>
              <a:rPr lang="ru-RU" sz="1400" dirty="0" err="1">
                <a:solidFill>
                  <a:srgbClr val="4472C4">
                    <a:lumMod val="50000"/>
                  </a:srgbClr>
                </a:solidFill>
                <a:latin typeface="Calibri"/>
              </a:rPr>
              <a:t>Педклассы</a:t>
            </a:r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 </a:t>
            </a:r>
          </a:p>
        </p:txBody>
      </p:sp>
      <p:sp>
        <p:nvSpPr>
          <p:cNvPr id="31" name="Нашивка 40">
            <a:extLst>
              <a:ext uri="{FF2B5EF4-FFF2-40B4-BE49-F238E27FC236}">
                <a16:creationId xmlns:a16="http://schemas.microsoft.com/office/drawing/2014/main" xmlns="" id="{C358C8E3-3484-A925-B39B-3EFEE8DCA7F7}"/>
              </a:ext>
            </a:extLst>
          </p:cNvPr>
          <p:cNvSpPr/>
          <p:nvPr/>
        </p:nvSpPr>
        <p:spPr>
          <a:xfrm>
            <a:off x="1922470" y="4704919"/>
            <a:ext cx="2671095" cy="77760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Студенты </a:t>
            </a:r>
          </a:p>
        </p:txBody>
      </p:sp>
      <p:sp>
        <p:nvSpPr>
          <p:cNvPr id="32" name="Нашивка 42">
            <a:extLst>
              <a:ext uri="{FF2B5EF4-FFF2-40B4-BE49-F238E27FC236}">
                <a16:creationId xmlns:a16="http://schemas.microsoft.com/office/drawing/2014/main" xmlns="" id="{33103F1F-6E78-5F1F-F353-D8D59E24E8AD}"/>
              </a:ext>
            </a:extLst>
          </p:cNvPr>
          <p:cNvSpPr/>
          <p:nvPr/>
        </p:nvSpPr>
        <p:spPr>
          <a:xfrm>
            <a:off x="3864469" y="4708388"/>
            <a:ext cx="2671095" cy="77571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Молодые педагоги</a:t>
            </a:r>
          </a:p>
        </p:txBody>
      </p:sp>
      <p:sp>
        <p:nvSpPr>
          <p:cNvPr id="33" name="Нашивка 66">
            <a:extLst>
              <a:ext uri="{FF2B5EF4-FFF2-40B4-BE49-F238E27FC236}">
                <a16:creationId xmlns:a16="http://schemas.microsoft.com/office/drawing/2014/main" xmlns="" id="{E42627AA-F5C0-FF24-28D6-2BF116683ABD}"/>
              </a:ext>
            </a:extLst>
          </p:cNvPr>
          <p:cNvSpPr/>
          <p:nvPr/>
        </p:nvSpPr>
        <p:spPr>
          <a:xfrm>
            <a:off x="5844735" y="4707475"/>
            <a:ext cx="2671095" cy="77760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Педагоги</a:t>
            </a:r>
          </a:p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серебряного</a:t>
            </a:r>
          </a:p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возраста </a:t>
            </a:r>
          </a:p>
        </p:txBody>
      </p:sp>
      <p:sp>
        <p:nvSpPr>
          <p:cNvPr id="34" name="Нашивка 67">
            <a:extLst>
              <a:ext uri="{FF2B5EF4-FFF2-40B4-BE49-F238E27FC236}">
                <a16:creationId xmlns:a16="http://schemas.microsoft.com/office/drawing/2014/main" xmlns="" id="{8BE215DC-596A-3ABD-B4A9-7DFA1A0B56B0}"/>
              </a:ext>
            </a:extLst>
          </p:cNvPr>
          <p:cNvSpPr/>
          <p:nvPr/>
        </p:nvSpPr>
        <p:spPr>
          <a:xfrm>
            <a:off x="7834495" y="4707475"/>
            <a:ext cx="2671095" cy="77760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Педагоги</a:t>
            </a:r>
          </a:p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золотого</a:t>
            </a:r>
          </a:p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возраста 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80C0B23-72D9-949D-4B95-7785B4CF7FD5}"/>
              </a:ext>
            </a:extLst>
          </p:cNvPr>
          <p:cNvSpPr/>
          <p:nvPr/>
        </p:nvSpPr>
        <p:spPr>
          <a:xfrm>
            <a:off x="4798772" y="1527795"/>
            <a:ext cx="1589032" cy="257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 defTabSz="768111"/>
            <a:r>
              <a:rPr lang="ru-RU" sz="1400" dirty="0">
                <a:solidFill>
                  <a:srgbClr val="4472C4">
                    <a:lumMod val="50000"/>
                  </a:srgbClr>
                </a:solidFill>
                <a:latin typeface="Calibri"/>
              </a:rPr>
              <a:t>МОН ПК </a:t>
            </a:r>
          </a:p>
        </p:txBody>
      </p:sp>
      <p:sp>
        <p:nvSpPr>
          <p:cNvPr id="36" name="Нашивка 173">
            <a:extLst>
              <a:ext uri="{FF2B5EF4-FFF2-40B4-BE49-F238E27FC236}">
                <a16:creationId xmlns:a16="http://schemas.microsoft.com/office/drawing/2014/main" xmlns="" id="{02646AAC-CD50-2663-5954-B6885F6BA917}"/>
              </a:ext>
            </a:extLst>
          </p:cNvPr>
          <p:cNvSpPr/>
          <p:nvPr/>
        </p:nvSpPr>
        <p:spPr>
          <a:xfrm>
            <a:off x="135322" y="6010517"/>
            <a:ext cx="11921356" cy="364206"/>
          </a:xfrm>
          <a:prstGeom prst="chevron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9" tIns="38405" rIns="76809" bIns="38405" rtlCol="0" anchor="ctr"/>
          <a:lstStyle/>
          <a:p>
            <a:pPr algn="ctr" defTabSz="768111"/>
            <a:r>
              <a:rPr lang="ru-RU" sz="1400" b="1" dirty="0">
                <a:solidFill>
                  <a:srgbClr val="002060"/>
                </a:solidFill>
                <a:latin typeface="Calibri"/>
              </a:rPr>
              <a:t>Индивидуальный образовательный маршрут</a:t>
            </a:r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xmlns="" id="{37F8B130-8EF9-C173-0B4E-22AFC0F37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495"/>
            <a:ext cx="12192000" cy="73570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200" b="1" dirty="0">
                <a:solidFill>
                  <a:srgbClr val="FF0000"/>
                </a:solidFill>
                <a:latin typeface="Segoe Print" panose="02000600000000000000" pitchFamily="2" charset="0"/>
              </a:rPr>
              <a:t/>
            </a:r>
            <a:br>
              <a:rPr lang="ru-RU" altLang="ru-RU" sz="2200" b="1" dirty="0">
                <a:solidFill>
                  <a:srgbClr val="FF0000"/>
                </a:solidFill>
                <a:latin typeface="Segoe Print" panose="02000600000000000000" pitchFamily="2" charset="0"/>
              </a:rPr>
            </a:br>
            <a:r>
              <a:rPr lang="ru-RU" altLang="ru-RU" sz="2200" b="1" dirty="0">
                <a:solidFill>
                  <a:srgbClr val="FF0000"/>
                </a:solidFill>
                <a:latin typeface="Segoe Print" panose="02000600000000000000" pitchFamily="2" charset="0"/>
              </a:rPr>
              <a:t>Региональная система научно-методического сопровождения </a:t>
            </a:r>
            <a:r>
              <a:rPr lang="ru-RU" altLang="ru-RU" sz="1800" dirty="0">
                <a:solidFill>
                  <a:srgbClr val="FF0000"/>
                </a:solidFill>
                <a:latin typeface="+mn-lt"/>
              </a:rPr>
              <a:t>(фрагмент модели):</a:t>
            </a:r>
            <a:r>
              <a:rPr lang="ru-RU" altLang="ru-RU" sz="2200" b="1" dirty="0">
                <a:solidFill>
                  <a:srgbClr val="FF0000"/>
                </a:solidFill>
                <a:latin typeface="Segoe Print" panose="02000600000000000000" pitchFamily="2" charset="0"/>
              </a:rPr>
              <a:t/>
            </a:r>
            <a:br>
              <a:rPr lang="ru-RU" altLang="ru-RU" sz="2200" b="1" dirty="0">
                <a:solidFill>
                  <a:srgbClr val="FF0000"/>
                </a:solidFill>
                <a:latin typeface="Segoe Print" panose="02000600000000000000" pitchFamily="2" charset="0"/>
              </a:rPr>
            </a:br>
            <a:r>
              <a:rPr lang="ru-RU" altLang="ru-RU" sz="2200" b="1" dirty="0">
                <a:solidFill>
                  <a:srgbClr val="0000CC"/>
                </a:solidFill>
                <a:latin typeface="Segoe Print" panose="02000600000000000000" pitchFamily="2" charset="0"/>
              </a:rPr>
              <a:t>в зоне особого внимания непрерывное повышение профессионального мастерства </a:t>
            </a:r>
            <a:br>
              <a:rPr lang="ru-RU" altLang="ru-RU" sz="2200" b="1" dirty="0">
                <a:solidFill>
                  <a:srgbClr val="0000CC"/>
                </a:solidFill>
                <a:latin typeface="Segoe Print" panose="02000600000000000000" pitchFamily="2" charset="0"/>
              </a:rPr>
            </a:br>
            <a:r>
              <a:rPr lang="ru-RU" altLang="ru-RU" sz="2200" b="1" dirty="0">
                <a:solidFill>
                  <a:srgbClr val="0000CC"/>
                </a:solidFill>
                <a:latin typeface="Segoe Print" panose="02000600000000000000" pitchFamily="2" charset="0"/>
              </a:rPr>
              <a:t>педагогических работников и управленческих кадров Пермского края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CCEDABBF-97B2-8920-5492-EDF6701111BB}"/>
              </a:ext>
            </a:extLst>
          </p:cNvPr>
          <p:cNvCxnSpPr>
            <a:cxnSpLocks/>
          </p:cNvCxnSpPr>
          <p:nvPr/>
        </p:nvCxnSpPr>
        <p:spPr>
          <a:xfrm flipH="1">
            <a:off x="407228" y="2698459"/>
            <a:ext cx="3835626" cy="7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F24C1991-2210-8444-9F77-BCACB523F3FC}"/>
              </a:ext>
            </a:extLst>
          </p:cNvPr>
          <p:cNvCxnSpPr>
            <a:cxnSpLocks/>
          </p:cNvCxnSpPr>
          <p:nvPr/>
        </p:nvCxnSpPr>
        <p:spPr>
          <a:xfrm flipH="1">
            <a:off x="6929654" y="2703951"/>
            <a:ext cx="4790076" cy="12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BE2D8F7C-6F67-601B-4B58-0F0A484B1EA6}"/>
              </a:ext>
            </a:extLst>
          </p:cNvPr>
          <p:cNvCxnSpPr>
            <a:cxnSpLocks/>
          </p:cNvCxnSpPr>
          <p:nvPr/>
        </p:nvCxnSpPr>
        <p:spPr>
          <a:xfrm>
            <a:off x="414277" y="2697336"/>
            <a:ext cx="0" cy="297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964A2412-BB2B-5C0D-19A7-EE5094FAF808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10889067" y="2711942"/>
            <a:ext cx="14101" cy="306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838A83BA-A855-5829-0C0C-93F8216BD61C}"/>
              </a:ext>
            </a:extLst>
          </p:cNvPr>
          <p:cNvCxnSpPr>
            <a:cxnSpLocks/>
          </p:cNvCxnSpPr>
          <p:nvPr/>
        </p:nvCxnSpPr>
        <p:spPr>
          <a:xfrm>
            <a:off x="7073604" y="2706496"/>
            <a:ext cx="0" cy="288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49C885EC-C4DC-354D-3B27-E3B602C4D42A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9605969" y="2679391"/>
            <a:ext cx="696" cy="338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xmlns="" id="{5409D43C-113B-6574-9E6F-6E759FBD35D5}"/>
              </a:ext>
            </a:extLst>
          </p:cNvPr>
          <p:cNvCxnSpPr>
            <a:cxnSpLocks/>
          </p:cNvCxnSpPr>
          <p:nvPr/>
        </p:nvCxnSpPr>
        <p:spPr>
          <a:xfrm>
            <a:off x="4089217" y="2706496"/>
            <a:ext cx="0" cy="288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6411E3EA-C35C-9454-596B-B10DFD2A4C30}"/>
              </a:ext>
            </a:extLst>
          </p:cNvPr>
          <p:cNvCxnSpPr>
            <a:cxnSpLocks/>
          </p:cNvCxnSpPr>
          <p:nvPr/>
        </p:nvCxnSpPr>
        <p:spPr>
          <a:xfrm>
            <a:off x="2987975" y="2691038"/>
            <a:ext cx="0" cy="288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98BBDB9A-A1D8-50DC-841C-19491F895610}"/>
              </a:ext>
            </a:extLst>
          </p:cNvPr>
          <p:cNvCxnSpPr>
            <a:cxnSpLocks/>
          </p:cNvCxnSpPr>
          <p:nvPr/>
        </p:nvCxnSpPr>
        <p:spPr>
          <a:xfrm>
            <a:off x="1817854" y="2697336"/>
            <a:ext cx="0" cy="288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DF542486-AC34-D76D-FDDC-7746AF53F2E5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1704024" y="2692755"/>
            <a:ext cx="0" cy="325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xmlns="" id="{91A8729C-33DF-6BA3-6F93-6713D2AA3848}"/>
              </a:ext>
            </a:extLst>
          </p:cNvPr>
          <p:cNvCxnSpPr>
            <a:cxnSpLocks/>
          </p:cNvCxnSpPr>
          <p:nvPr/>
        </p:nvCxnSpPr>
        <p:spPr>
          <a:xfrm flipH="1" flipV="1">
            <a:off x="446174" y="4391708"/>
            <a:ext cx="11373474" cy="8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xmlns="" id="{C0AD2C0A-4967-8AA1-5FC8-BD3FCD38F3E4}"/>
              </a:ext>
            </a:extLst>
          </p:cNvPr>
          <p:cNvCxnSpPr>
            <a:cxnSpLocks/>
          </p:cNvCxnSpPr>
          <p:nvPr/>
        </p:nvCxnSpPr>
        <p:spPr>
          <a:xfrm>
            <a:off x="11819648" y="4112261"/>
            <a:ext cx="0" cy="2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xmlns="" id="{0C2DDDC9-354C-9A36-A623-FFD88FE048AD}"/>
              </a:ext>
            </a:extLst>
          </p:cNvPr>
          <p:cNvCxnSpPr>
            <a:cxnSpLocks/>
          </p:cNvCxnSpPr>
          <p:nvPr/>
        </p:nvCxnSpPr>
        <p:spPr>
          <a:xfrm>
            <a:off x="446174" y="4130390"/>
            <a:ext cx="0" cy="2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xmlns="" id="{07356A1A-4E7A-4C99-B135-F19AD8BEBABC}"/>
              </a:ext>
            </a:extLst>
          </p:cNvPr>
          <p:cNvCxnSpPr>
            <a:cxnSpLocks/>
          </p:cNvCxnSpPr>
          <p:nvPr/>
        </p:nvCxnSpPr>
        <p:spPr>
          <a:xfrm>
            <a:off x="10903167" y="4130390"/>
            <a:ext cx="0" cy="2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xmlns="" id="{64E1BCFF-C399-6E4D-41A9-A0FBE337D582}"/>
              </a:ext>
            </a:extLst>
          </p:cNvPr>
          <p:cNvCxnSpPr>
            <a:cxnSpLocks/>
          </p:cNvCxnSpPr>
          <p:nvPr/>
        </p:nvCxnSpPr>
        <p:spPr>
          <a:xfrm>
            <a:off x="9625204" y="4130390"/>
            <a:ext cx="0" cy="2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xmlns="" id="{AE07F13F-EEF8-84C1-0505-FA946E184E9E}"/>
              </a:ext>
            </a:extLst>
          </p:cNvPr>
          <p:cNvCxnSpPr>
            <a:cxnSpLocks/>
          </p:cNvCxnSpPr>
          <p:nvPr/>
        </p:nvCxnSpPr>
        <p:spPr>
          <a:xfrm>
            <a:off x="5612523" y="4121851"/>
            <a:ext cx="0" cy="2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xmlns="" id="{D88A3595-123A-898E-DDE9-9330BC225222}"/>
              </a:ext>
            </a:extLst>
          </p:cNvPr>
          <p:cNvCxnSpPr>
            <a:cxnSpLocks/>
          </p:cNvCxnSpPr>
          <p:nvPr/>
        </p:nvCxnSpPr>
        <p:spPr>
          <a:xfrm>
            <a:off x="4135878" y="4130390"/>
            <a:ext cx="0" cy="2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xmlns="" id="{049AA1C6-72F4-50F4-29E8-4B6FFBB039A7}"/>
              </a:ext>
            </a:extLst>
          </p:cNvPr>
          <p:cNvCxnSpPr>
            <a:cxnSpLocks/>
          </p:cNvCxnSpPr>
          <p:nvPr/>
        </p:nvCxnSpPr>
        <p:spPr>
          <a:xfrm>
            <a:off x="2998333" y="4130390"/>
            <a:ext cx="0" cy="2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xmlns="" id="{DE397FFF-7BDD-E0A3-87E0-70C1926F021D}"/>
              </a:ext>
            </a:extLst>
          </p:cNvPr>
          <p:cNvCxnSpPr>
            <a:cxnSpLocks/>
          </p:cNvCxnSpPr>
          <p:nvPr/>
        </p:nvCxnSpPr>
        <p:spPr>
          <a:xfrm>
            <a:off x="1837089" y="4121851"/>
            <a:ext cx="0" cy="2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xmlns="" id="{D5510EB8-7946-CD66-2598-9530E0A2700D}"/>
              </a:ext>
            </a:extLst>
          </p:cNvPr>
          <p:cNvCxnSpPr>
            <a:cxnSpLocks/>
          </p:cNvCxnSpPr>
          <p:nvPr/>
        </p:nvCxnSpPr>
        <p:spPr>
          <a:xfrm>
            <a:off x="11142864" y="4404345"/>
            <a:ext cx="0" cy="2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xmlns="" id="{79D0AC13-E019-D133-6E86-9B7B7C848779}"/>
              </a:ext>
            </a:extLst>
          </p:cNvPr>
          <p:cNvCxnSpPr>
            <a:cxnSpLocks/>
          </p:cNvCxnSpPr>
          <p:nvPr/>
        </p:nvCxnSpPr>
        <p:spPr>
          <a:xfrm>
            <a:off x="9170043" y="4404345"/>
            <a:ext cx="0" cy="2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xmlns="" id="{CEDFAF20-8EFB-669F-8BD1-861C58850603}"/>
              </a:ext>
            </a:extLst>
          </p:cNvPr>
          <p:cNvCxnSpPr>
            <a:cxnSpLocks/>
          </p:cNvCxnSpPr>
          <p:nvPr/>
        </p:nvCxnSpPr>
        <p:spPr>
          <a:xfrm>
            <a:off x="5074098" y="4411536"/>
            <a:ext cx="0" cy="2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xmlns="" id="{423A025D-0C48-23C6-14F4-5216CA9B8DF4}"/>
              </a:ext>
            </a:extLst>
          </p:cNvPr>
          <p:cNvCxnSpPr>
            <a:cxnSpLocks/>
          </p:cNvCxnSpPr>
          <p:nvPr/>
        </p:nvCxnSpPr>
        <p:spPr>
          <a:xfrm>
            <a:off x="3183155" y="4418727"/>
            <a:ext cx="0" cy="2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xmlns="" id="{8AD9987F-1003-D33B-0009-71D3620592A8}"/>
              </a:ext>
            </a:extLst>
          </p:cNvPr>
          <p:cNvCxnSpPr>
            <a:cxnSpLocks/>
          </p:cNvCxnSpPr>
          <p:nvPr/>
        </p:nvCxnSpPr>
        <p:spPr>
          <a:xfrm>
            <a:off x="1146403" y="4418727"/>
            <a:ext cx="0" cy="2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xmlns="" id="{58240E95-A86B-B34F-40A2-B75D6030A976}"/>
              </a:ext>
            </a:extLst>
          </p:cNvPr>
          <p:cNvCxnSpPr>
            <a:cxnSpLocks/>
          </p:cNvCxnSpPr>
          <p:nvPr/>
        </p:nvCxnSpPr>
        <p:spPr>
          <a:xfrm>
            <a:off x="5573118" y="2286704"/>
            <a:ext cx="0" cy="2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xmlns="" id="{4BD56B92-566B-69A3-A686-DABC3C8D86DD}"/>
              </a:ext>
            </a:extLst>
          </p:cNvPr>
          <p:cNvCxnSpPr>
            <a:cxnSpLocks/>
          </p:cNvCxnSpPr>
          <p:nvPr/>
        </p:nvCxnSpPr>
        <p:spPr>
          <a:xfrm>
            <a:off x="5553304" y="1781951"/>
            <a:ext cx="0" cy="2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xmlns="" id="{A2F8704B-A1DE-A9C4-5A0C-28B45E606FBB}"/>
              </a:ext>
            </a:extLst>
          </p:cNvPr>
          <p:cNvCxnSpPr>
            <a:cxnSpLocks/>
          </p:cNvCxnSpPr>
          <p:nvPr/>
        </p:nvCxnSpPr>
        <p:spPr>
          <a:xfrm>
            <a:off x="6088320" y="5740058"/>
            <a:ext cx="0" cy="2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xmlns="" id="{AC9AD56D-6A48-ECE1-CA05-E98960F174FE}"/>
              </a:ext>
            </a:extLst>
          </p:cNvPr>
          <p:cNvCxnSpPr>
            <a:cxnSpLocks/>
          </p:cNvCxnSpPr>
          <p:nvPr/>
        </p:nvCxnSpPr>
        <p:spPr>
          <a:xfrm>
            <a:off x="11822703" y="5497111"/>
            <a:ext cx="0" cy="2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xmlns="" id="{7BC1D702-835C-E1F7-9493-A8DF6C765AE3}"/>
              </a:ext>
            </a:extLst>
          </p:cNvPr>
          <p:cNvCxnSpPr>
            <a:cxnSpLocks/>
          </p:cNvCxnSpPr>
          <p:nvPr/>
        </p:nvCxnSpPr>
        <p:spPr>
          <a:xfrm>
            <a:off x="446174" y="5482522"/>
            <a:ext cx="0" cy="2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xmlns="" id="{D6357272-5341-5F86-0307-39644554A306}"/>
              </a:ext>
            </a:extLst>
          </p:cNvPr>
          <p:cNvCxnSpPr>
            <a:cxnSpLocks/>
          </p:cNvCxnSpPr>
          <p:nvPr/>
        </p:nvCxnSpPr>
        <p:spPr>
          <a:xfrm flipH="1" flipV="1">
            <a:off x="442148" y="5756476"/>
            <a:ext cx="11373474" cy="8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xmlns="" id="{D0D8C7FA-144A-654C-6B58-CB5E2F77D39E}"/>
              </a:ext>
            </a:extLst>
          </p:cNvPr>
          <p:cNvCxnSpPr>
            <a:cxnSpLocks/>
          </p:cNvCxnSpPr>
          <p:nvPr/>
        </p:nvCxnSpPr>
        <p:spPr>
          <a:xfrm>
            <a:off x="3181675" y="5521725"/>
            <a:ext cx="0" cy="2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xmlns="" id="{84BDC0A7-B052-458D-7BAF-3CB8C4B1DDF4}"/>
              </a:ext>
            </a:extLst>
          </p:cNvPr>
          <p:cNvCxnSpPr>
            <a:cxnSpLocks/>
          </p:cNvCxnSpPr>
          <p:nvPr/>
        </p:nvCxnSpPr>
        <p:spPr>
          <a:xfrm>
            <a:off x="5206952" y="5482521"/>
            <a:ext cx="0" cy="2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:a16="http://schemas.microsoft.com/office/drawing/2014/main" xmlns="" id="{3DDC6F28-D93C-E9BD-3B5F-367F60BD04A7}"/>
              </a:ext>
            </a:extLst>
          </p:cNvPr>
          <p:cNvCxnSpPr>
            <a:cxnSpLocks/>
          </p:cNvCxnSpPr>
          <p:nvPr/>
        </p:nvCxnSpPr>
        <p:spPr>
          <a:xfrm>
            <a:off x="7031246" y="5482521"/>
            <a:ext cx="0" cy="2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>
            <a:extLst>
              <a:ext uri="{FF2B5EF4-FFF2-40B4-BE49-F238E27FC236}">
                <a16:creationId xmlns:a16="http://schemas.microsoft.com/office/drawing/2014/main" xmlns="" id="{4506AB63-0E36-5049-F9B6-B9DD6AAB451D}"/>
              </a:ext>
            </a:extLst>
          </p:cNvPr>
          <p:cNvCxnSpPr>
            <a:cxnSpLocks/>
          </p:cNvCxnSpPr>
          <p:nvPr/>
        </p:nvCxnSpPr>
        <p:spPr>
          <a:xfrm>
            <a:off x="9296579" y="5513529"/>
            <a:ext cx="0" cy="2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207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ED3A993-B385-4764-4E18-FD43061D7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rgbClr val="4472C4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798883" y="1718961"/>
            <a:ext cx="4075590" cy="370199"/>
          </a:xfrm>
          <a:prstGeom prst="rect">
            <a:avLst/>
          </a:prstGeom>
          <a:noFill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91360C17-8D82-53A1-98F6-F3A52C126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rgbClr val="4472C4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282315" y="2734062"/>
            <a:ext cx="4075590" cy="370199"/>
          </a:xfrm>
          <a:prstGeom prst="rect">
            <a:avLst/>
          </a:prstGeom>
          <a:noFill/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57063415-2505-ACB4-74E2-1E82F9A2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rgbClr val="4472C4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169234" y="4007394"/>
            <a:ext cx="4075590" cy="370199"/>
          </a:xfrm>
          <a:prstGeom prst="rect">
            <a:avLst/>
          </a:prstGeom>
          <a:noFill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F346FEE8-4BDF-62C3-97AB-AED49D4A0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rgbClr val="4472C4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6702145" y="1763823"/>
            <a:ext cx="4075590" cy="370199"/>
          </a:xfrm>
          <a:prstGeom prst="rect">
            <a:avLst/>
          </a:prstGeom>
          <a:noFill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B0E4B685-4E6D-D3A0-1A37-FD261A2EF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rgbClr val="4472C4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7175308" y="2837290"/>
            <a:ext cx="4075590" cy="370199"/>
          </a:xfrm>
          <a:prstGeom prst="rect">
            <a:avLst/>
          </a:prstGeom>
          <a:noFill/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EC749E3D-095D-A7A5-4F57-D58963620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rgbClr val="4472C4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7246763" y="4077942"/>
            <a:ext cx="4075590" cy="370199"/>
          </a:xfrm>
          <a:prstGeom prst="rect">
            <a:avLst/>
          </a:prstGeom>
          <a:noFill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CB9555C-CD2A-83D5-23CB-F73312A308B6}"/>
              </a:ext>
            </a:extLst>
          </p:cNvPr>
          <p:cNvSpPr/>
          <p:nvPr/>
        </p:nvSpPr>
        <p:spPr>
          <a:xfrm>
            <a:off x="777875" y="1952625"/>
            <a:ext cx="4075113" cy="53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КПК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AC16710-F7C3-3A11-E0F3-2562130FF8A7}"/>
              </a:ext>
            </a:extLst>
          </p:cNvPr>
          <p:cNvSpPr/>
          <p:nvPr/>
        </p:nvSpPr>
        <p:spPr>
          <a:xfrm>
            <a:off x="309563" y="2959100"/>
            <a:ext cx="4076700" cy="53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стажировки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D570632-C713-B7E9-8859-ED100D584388}"/>
              </a:ext>
            </a:extLst>
          </p:cNvPr>
          <p:cNvSpPr/>
          <p:nvPr/>
        </p:nvSpPr>
        <p:spPr>
          <a:xfrm>
            <a:off x="309563" y="4229100"/>
            <a:ext cx="4076700" cy="53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семинары, вебинары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7B69FAA-3D0B-7EB0-25E4-28FFCC89EF75}"/>
              </a:ext>
            </a:extLst>
          </p:cNvPr>
          <p:cNvSpPr/>
          <p:nvPr/>
        </p:nvSpPr>
        <p:spPr>
          <a:xfrm>
            <a:off x="6742113" y="1871663"/>
            <a:ext cx="4076700" cy="53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конкурсы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F8E5358-7CF0-36DF-B6F7-F9083E0CFF71}"/>
              </a:ext>
            </a:extLst>
          </p:cNvPr>
          <p:cNvSpPr/>
          <p:nvPr/>
        </p:nvSpPr>
        <p:spPr>
          <a:xfrm>
            <a:off x="7123113" y="4281488"/>
            <a:ext cx="4787900" cy="53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обмен опытом: конференции, фестивали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692EED6-D4AB-469D-2C6A-781E3CC15F6E}"/>
              </a:ext>
            </a:extLst>
          </p:cNvPr>
          <p:cNvSpPr/>
          <p:nvPr/>
        </p:nvSpPr>
        <p:spPr>
          <a:xfrm>
            <a:off x="6604000" y="5495925"/>
            <a:ext cx="4075113" cy="538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наставничество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70D61EEF-CCFC-C987-5E1A-27C6B1FFB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rgbClr val="4472C4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610148" y="5188879"/>
            <a:ext cx="4075590" cy="370199"/>
          </a:xfrm>
          <a:prstGeom prst="rect">
            <a:avLst/>
          </a:prstGeom>
          <a:noFill/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9B3FC270-05A4-D282-6B19-F931C93B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rgbClr val="4472C4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6702145" y="5284338"/>
            <a:ext cx="4075590" cy="370199"/>
          </a:xfrm>
          <a:prstGeom prst="rect">
            <a:avLst/>
          </a:prstGeom>
          <a:noFill/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B2898662-247F-728F-02E9-E0BC5817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20078" y="2236798"/>
            <a:ext cx="1009499" cy="780010"/>
          </a:xfrm>
          <a:prstGeom prst="rect">
            <a:avLst/>
          </a:prstGeom>
          <a:noFill/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xmlns="" id="{FF77E37E-5B12-6ACF-023B-B72B081DD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81833" y="4583984"/>
            <a:ext cx="1371111" cy="780010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4613909-FC8A-C503-64B4-D1F916E501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124" t="21293" r="35343" b="24023"/>
          <a:stretch/>
        </p:blipFill>
        <p:spPr>
          <a:xfrm>
            <a:off x="4336517" y="1775902"/>
            <a:ext cx="2817546" cy="39522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74" name="Picture 26">
            <a:extLst>
              <a:ext uri="{FF2B5EF4-FFF2-40B4-BE49-F238E27FC236}">
                <a16:creationId xmlns:a16="http://schemas.microsoft.com/office/drawing/2014/main" xmlns="" id="{623CF883-B869-F53A-6C4E-7F2E889B4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81497" y="1165148"/>
            <a:ext cx="856695" cy="856695"/>
          </a:xfrm>
          <a:prstGeom prst="rect">
            <a:avLst/>
          </a:prstGeom>
          <a:noFill/>
        </p:spPr>
      </p:pic>
      <p:pic>
        <p:nvPicPr>
          <p:cNvPr id="2080" name="Picture 32">
            <a:extLst>
              <a:ext uri="{FF2B5EF4-FFF2-40B4-BE49-F238E27FC236}">
                <a16:creationId xmlns:a16="http://schemas.microsoft.com/office/drawing/2014/main" xmlns="" id="{7DBDDD7D-D289-35CB-810C-C0F1B4330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99306" y="2189017"/>
            <a:ext cx="684336" cy="684336"/>
          </a:xfrm>
          <a:prstGeom prst="rect">
            <a:avLst/>
          </a:prstGeom>
          <a:noFill/>
        </p:spPr>
      </p:pic>
      <p:pic>
        <p:nvPicPr>
          <p:cNvPr id="2086" name="Picture 38">
            <a:extLst>
              <a:ext uri="{FF2B5EF4-FFF2-40B4-BE49-F238E27FC236}">
                <a16:creationId xmlns:a16="http://schemas.microsoft.com/office/drawing/2014/main" xmlns="" id="{51393754-A581-A766-A8E9-F96537E6D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01212" y="1173016"/>
            <a:ext cx="659716" cy="659716"/>
          </a:xfrm>
          <a:prstGeom prst="rect">
            <a:avLst/>
          </a:prstGeom>
          <a:noFill/>
        </p:spPr>
      </p:pic>
      <p:pic>
        <p:nvPicPr>
          <p:cNvPr id="2090" name="Picture 42">
            <a:extLst>
              <a:ext uri="{FF2B5EF4-FFF2-40B4-BE49-F238E27FC236}">
                <a16:creationId xmlns:a16="http://schemas.microsoft.com/office/drawing/2014/main" xmlns="" id="{AB652D54-FAF9-B840-B125-8437F4AAD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97839" y="3422211"/>
            <a:ext cx="1338588" cy="744953"/>
          </a:xfrm>
          <a:prstGeom prst="rect">
            <a:avLst/>
          </a:prstGeom>
          <a:noFill/>
        </p:spPr>
      </p:pic>
      <p:pic>
        <p:nvPicPr>
          <p:cNvPr id="13335" name="Рисунок 27">
            <a:extLst>
              <a:ext uri="{FF2B5EF4-FFF2-40B4-BE49-F238E27FC236}">
                <a16:creationId xmlns:a16="http://schemas.microsoft.com/office/drawing/2014/main" xmlns="" id="{45DB08DB-DE74-B48B-FE7C-E6CEA5280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975" y="4729163"/>
            <a:ext cx="10350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61AE950D-D371-84C3-6A94-C91B2E3EEE47}"/>
              </a:ext>
            </a:extLst>
          </p:cNvPr>
          <p:cNvSpPr/>
          <p:nvPr/>
        </p:nvSpPr>
        <p:spPr>
          <a:xfrm>
            <a:off x="322263" y="5418138"/>
            <a:ext cx="4076700" cy="53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тренинги, интенсивы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6F9FC784-4562-8324-5AA5-8D0188CB9888}"/>
              </a:ext>
            </a:extLst>
          </p:cNvPr>
          <p:cNvSpPr/>
          <p:nvPr/>
        </p:nvSpPr>
        <p:spPr>
          <a:xfrm>
            <a:off x="3875088" y="6321425"/>
            <a:ext cx="4075112" cy="53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самообразование</a:t>
            </a: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xmlns="" id="{509DC7F8-C661-1AD5-7312-17FE544C1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rgbClr val="4472C4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9802" y="6116072"/>
            <a:ext cx="4075590" cy="370199"/>
          </a:xfrm>
          <a:prstGeom prst="rect">
            <a:avLst/>
          </a:prstGeom>
          <a:noFill/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xmlns="" id="{BD0A0367-C471-CDD7-4CD2-357BF807C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10044" y="5503119"/>
            <a:ext cx="747014" cy="747014"/>
          </a:xfrm>
          <a:prstGeom prst="rect">
            <a:avLst/>
          </a:prstGeom>
          <a:noFill/>
        </p:spPr>
      </p:pic>
      <p:pic>
        <p:nvPicPr>
          <p:cNvPr id="2108" name="Picture 60">
            <a:extLst>
              <a:ext uri="{FF2B5EF4-FFF2-40B4-BE49-F238E27FC236}">
                <a16:creationId xmlns:a16="http://schemas.microsoft.com/office/drawing/2014/main" xmlns="" id="{BB815367-C76F-ADC7-E5DB-CC99C7F2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20078" y="3457282"/>
            <a:ext cx="1087274" cy="724849"/>
          </a:xfrm>
          <a:prstGeom prst="rect">
            <a:avLst/>
          </a:prstGeom>
          <a:noFill/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CC0FC4D-A072-C7F6-14EF-A135DCD35670}"/>
              </a:ext>
            </a:extLst>
          </p:cNvPr>
          <p:cNvSpPr/>
          <p:nvPr/>
        </p:nvSpPr>
        <p:spPr>
          <a:xfrm>
            <a:off x="7180263" y="2994025"/>
            <a:ext cx="4471987" cy="53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горизонтальное обучение: РМА, ММК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90295B82-F3A3-E634-B957-073FEAE21043}"/>
              </a:ext>
            </a:extLst>
          </p:cNvPr>
          <p:cNvSpPr/>
          <p:nvPr/>
        </p:nvSpPr>
        <p:spPr>
          <a:xfrm>
            <a:off x="10220325" y="3103563"/>
            <a:ext cx="660400" cy="30638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404C3B92-A4A2-BCEF-9DDA-59693174D5CC}"/>
              </a:ext>
            </a:extLst>
          </p:cNvPr>
          <p:cNvSpPr/>
          <p:nvPr/>
        </p:nvSpPr>
        <p:spPr>
          <a:xfrm>
            <a:off x="10880725" y="3090863"/>
            <a:ext cx="722313" cy="31908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48" name="Заголовок 1">
            <a:extLst>
              <a:ext uri="{FF2B5EF4-FFF2-40B4-BE49-F238E27FC236}">
                <a16:creationId xmlns:a16="http://schemas.microsoft.com/office/drawing/2014/main" xmlns="" id="{690DBA61-56BE-A2F4-2FCC-9DDE4609E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9088"/>
            <a:ext cx="121920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Фокус решений– горизонтальное обучение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79C18006-96B6-05CE-363B-F37EF94C0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69" y="47625"/>
            <a:ext cx="1225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9C28889-1FAD-F26D-CFBB-61F54377FF17}"/>
              </a:ext>
            </a:extLst>
          </p:cNvPr>
          <p:cNvSpPr/>
          <p:nvPr/>
        </p:nvSpPr>
        <p:spPr>
          <a:xfrm>
            <a:off x="239389" y="1281045"/>
            <a:ext cx="11763934" cy="2031325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ED833B"/>
                </a:solidFill>
                <a:latin typeface="+mn-lt"/>
              </a:rPr>
              <a:t>Цель –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создание и функционирование региональной системы научно-методического сопровождения педагогических работников;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повышение престижа методической деятельности в системе образования Пермского края;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содействие развитию и интеграции деятельности методических служб на различных уровнях системы образования;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создание условий для реализации персонализированного подхода в поддержке повышения профессионального мастерства педагогических работников и управленческих кадров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026054D-15E2-86BF-1B75-77053DB6785B}"/>
              </a:ext>
            </a:extLst>
          </p:cNvPr>
          <p:cNvSpPr/>
          <p:nvPr/>
        </p:nvSpPr>
        <p:spPr>
          <a:xfrm>
            <a:off x="218626" y="3694533"/>
            <a:ext cx="11754747" cy="2585323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ED833B"/>
                </a:solidFill>
                <a:latin typeface="+mn-lt"/>
              </a:rPr>
              <a:t>Кандидаты в РМА: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по формальным показателям (высшее образование, высшая квалификация, стаж работы по специальности не менее 5 лет);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по достижениям в образовательной и методической деятельности (педагоги. прошедшие оценку предметных и методических компетенций, проводимую ФГБУ «ФИОКО»; руководители РМО; члены региональных предметных комиссий по ЕГЭ и ОГЭ; педагоги  наставники в рамках методических и конкурсных мероприятий; специалисты ММС; победители и призеры регионального этапа Всероссийского конкурса «Учитель года России», регионального конкурса на присуждение премий лучшим учителям за достижения в педагогической деятельности; лидеры профессиональных сообществ и ассоциаций  и др.)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45E7EF63-0529-299B-3B12-3A352818D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1597" y="215439"/>
            <a:ext cx="8259193" cy="896151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Segoe Print" panose="02000600000000000000" pitchFamily="2" charset="0"/>
              </a:rPr>
              <a:t/>
            </a:r>
            <a:br>
              <a:rPr lang="ru-RU" altLang="ru-RU" sz="2000" b="1" dirty="0">
                <a:solidFill>
                  <a:srgbClr val="FF0000"/>
                </a:solidFill>
                <a:latin typeface="Segoe Print" panose="02000600000000000000" pitchFamily="2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Segoe Print" panose="02000600000000000000" pitchFamily="2" charset="0"/>
              </a:rPr>
              <a:t>Региональный методический актив </a:t>
            </a:r>
            <a:r>
              <a:rPr lang="ru-RU" altLang="ru-RU" sz="2000" b="1" dirty="0">
                <a:solidFill>
                  <a:srgbClr val="0000CC"/>
                </a:solidFill>
                <a:latin typeface="Segoe Print" panose="02000600000000000000" pitchFamily="2" charset="0"/>
              </a:rPr>
              <a:t>– актуальный тренд </a:t>
            </a:r>
            <a:br>
              <a:rPr lang="ru-RU" altLang="ru-RU" sz="2000" b="1" dirty="0">
                <a:solidFill>
                  <a:srgbClr val="0000CC"/>
                </a:solidFill>
                <a:latin typeface="Segoe Print" panose="02000600000000000000" pitchFamily="2" charset="0"/>
              </a:rPr>
            </a:br>
            <a:r>
              <a:rPr lang="ru-RU" altLang="ru-RU" sz="1700" b="1" dirty="0">
                <a:solidFill>
                  <a:srgbClr val="0000CC"/>
                </a:solidFill>
                <a:latin typeface="Segoe Print" panose="02000600000000000000" pitchFamily="2" charset="0"/>
              </a:rPr>
              <a:t>в  трансформации системы профессионального развития педагогов Пермского края</a:t>
            </a:r>
            <a:r>
              <a:rPr lang="ru-RU" altLang="ru-RU" sz="2000" b="1" dirty="0">
                <a:solidFill>
                  <a:srgbClr val="0000CC"/>
                </a:solidFill>
                <a:latin typeface="Segoe Print" panose="02000600000000000000" pitchFamily="2" charset="0"/>
              </a:rPr>
              <a:t/>
            </a:r>
            <a:br>
              <a:rPr lang="ru-RU" altLang="ru-RU" sz="2000" b="1" dirty="0">
                <a:solidFill>
                  <a:srgbClr val="0000CC"/>
                </a:solidFill>
                <a:latin typeface="Segoe Print" panose="02000600000000000000" pitchFamily="2" charset="0"/>
              </a:rPr>
            </a:br>
            <a:endParaRPr lang="ru-RU" altLang="ru-RU" sz="2000" b="1" dirty="0">
              <a:solidFill>
                <a:srgbClr val="0000CC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xmlns="" id="{38E07778-E982-0EA8-4F9E-7E5339C81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256" y="663514"/>
            <a:ext cx="242858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1275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43</a:t>
            </a:r>
            <a:r>
              <a:rPr lang="ru-RU" altLang="ru-RU" sz="2400" b="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 МО </a:t>
            </a:r>
          </a:p>
          <a:p>
            <a:pPr algn="r" defTabSz="41275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b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xmlns="" id="{D7530D1D-41DF-AD9A-8E24-E5FA851AE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49" t="1630" r="40279" b="14731"/>
          <a:stretch>
            <a:fillRect/>
          </a:stretch>
        </p:blipFill>
        <p:spPr bwMode="auto">
          <a:xfrm>
            <a:off x="10492466" y="14176"/>
            <a:ext cx="579438" cy="105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2">
            <a:extLst>
              <a:ext uri="{FF2B5EF4-FFF2-40B4-BE49-F238E27FC236}">
                <a16:creationId xmlns:a16="http://schemas.microsoft.com/office/drawing/2014/main" xmlns="" id="{79B22436-9C1F-4E2C-9543-07722BA57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5319" y="663515"/>
            <a:ext cx="2269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1275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РМА - </a:t>
            </a:r>
            <a:r>
              <a:rPr lang="ru-RU" altLang="ru-RU" sz="24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296</a:t>
            </a:r>
          </a:p>
        </p:txBody>
      </p:sp>
    </p:spTree>
    <p:extLst>
      <p:ext uri="{BB962C8B-B14F-4D97-AF65-F5344CB8AC3E}">
        <p14:creationId xmlns:p14="http://schemas.microsoft.com/office/powerpoint/2010/main" xmlns="" val="364399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D22055C-FB97-D9BD-6DB7-A195748D56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14" t="27832" r="25728" b="27767"/>
          <a:stretch/>
        </p:blipFill>
        <p:spPr>
          <a:xfrm>
            <a:off x="647559" y="1793290"/>
            <a:ext cx="10896882" cy="489860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2F18EF3-4C41-ADF4-9087-480DB1EA0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6349"/>
            <a:ext cx="12192000" cy="73570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Функции региональных методистов </a:t>
            </a:r>
            <a:br>
              <a:rPr lang="ru-RU" alt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</a:br>
            <a:r>
              <a:rPr lang="ru-RU" alt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в рамках командного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xmlns="" val="77085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D09D6C-4C57-E857-66B1-F261495E3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900" y="1012054"/>
            <a:ext cx="8602832" cy="571722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0000CC"/>
                </a:solidFill>
              </a:rPr>
              <a:t>КАДРЫ: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обучение методистов ММС, РМА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0000CC"/>
                </a:solidFill>
              </a:rPr>
              <a:t>СОДЕРЖАНИЕ: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</a:rPr>
              <a:t>Разработка образовательных событий РМА для включения их в индивидуальный образовательный маршрут педагогов.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002060"/>
                </a:solidFill>
              </a:rPr>
              <a:t>Методическая помощь РМА учителям по вопросам, связанным с актуальными тематиками: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   -воспитание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   -обновленные ФГОС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   -функциональная грамотность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3795" name="Заголовок 1">
            <a:extLst>
              <a:ext uri="{FF2B5EF4-FFF2-40B4-BE49-F238E27FC236}">
                <a16:creationId xmlns:a16="http://schemas.microsoft.com/office/drawing/2014/main" xmlns="" id="{915B0F58-9FE9-1DEF-1878-E6F840CDA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8726"/>
            <a:ext cx="11683014" cy="2841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400" b="1" dirty="0">
                <a:solidFill>
                  <a:srgbClr val="FF0000"/>
                </a:solidFill>
                <a:latin typeface="Segoe Print" panose="02000600000000000000" pitchFamily="2" charset="0"/>
              </a:rPr>
              <a:t/>
            </a:r>
            <a:br>
              <a:rPr lang="ru-RU" altLang="ru-RU" sz="3400" b="1" dirty="0">
                <a:solidFill>
                  <a:srgbClr val="FF0000"/>
                </a:solidFill>
                <a:latin typeface="Segoe Print" panose="02000600000000000000" pitchFamily="2" charset="0"/>
              </a:rPr>
            </a:br>
            <a:r>
              <a:rPr lang="ru-RU" altLang="ru-RU" sz="3400" b="1" dirty="0">
                <a:solidFill>
                  <a:srgbClr val="FF0000"/>
                </a:solidFill>
                <a:latin typeface="Segoe Print" panose="02000600000000000000" pitchFamily="2" charset="0"/>
              </a:rPr>
              <a:t>Перспективные задачи:</a:t>
            </a:r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xmlns="" id="{6DAFF207-EDD9-FE7C-0FEB-32AE81F2A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675" y="1224749"/>
            <a:ext cx="18605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D318D9C7-5723-E092-4B40-0BADC93CC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1701" y="3162669"/>
            <a:ext cx="1638300" cy="1638300"/>
          </a:xfrm>
          <a:prstGeom prst="rect">
            <a:avLst/>
          </a:prstGeom>
          <a:noFill/>
        </p:spPr>
      </p:pic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xmlns="" id="{29842972-31B3-BCC6-5F71-1143C7931592}"/>
              </a:ext>
            </a:extLst>
          </p:cNvPr>
          <p:cNvSpPr/>
          <p:nvPr/>
        </p:nvSpPr>
        <p:spPr>
          <a:xfrm>
            <a:off x="695325" y="1129498"/>
            <a:ext cx="2381250" cy="1447801"/>
          </a:xfrm>
          <a:prstGeom prst="hexagon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xmlns="" id="{70429F0B-F7F8-2139-4334-FEC7FF9AD720}"/>
              </a:ext>
            </a:extLst>
          </p:cNvPr>
          <p:cNvSpPr/>
          <p:nvPr/>
        </p:nvSpPr>
        <p:spPr>
          <a:xfrm>
            <a:off x="700226" y="3162669"/>
            <a:ext cx="2381250" cy="1657352"/>
          </a:xfrm>
          <a:prstGeom prst="hexagon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C584564-0A44-1C4C-DBD0-E80D8E452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9088"/>
            <a:ext cx="121920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Segoe Print" panose="02000600000000000000" pitchFamily="2" charset="0"/>
              </a:rPr>
              <a:t>Внимание: сайт ЦНППМПР Пермского края</a:t>
            </a:r>
          </a:p>
        </p:txBody>
      </p:sp>
      <p:pic>
        <p:nvPicPr>
          <p:cNvPr id="7" name="Рисунок 14">
            <a:extLst>
              <a:ext uri="{FF2B5EF4-FFF2-40B4-BE49-F238E27FC236}">
                <a16:creationId xmlns:a16="http://schemas.microsoft.com/office/drawing/2014/main" xmlns="" id="{582734AD-D184-FF1E-A4E2-8FB9937FC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3624" y="5240612"/>
            <a:ext cx="19431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лачко с текстом: овальное 8">
            <a:extLst>
              <a:ext uri="{FF2B5EF4-FFF2-40B4-BE49-F238E27FC236}">
                <a16:creationId xmlns:a16="http://schemas.microsoft.com/office/drawing/2014/main" xmlns="" id="{B55F6CE9-A737-5064-D4AD-D915B03BBD44}"/>
              </a:ext>
            </a:extLst>
          </p:cNvPr>
          <p:cNvSpPr/>
          <p:nvPr/>
        </p:nvSpPr>
        <p:spPr>
          <a:xfrm>
            <a:off x="6797530" y="4007484"/>
            <a:ext cx="2601156" cy="1387116"/>
          </a:xfrm>
          <a:prstGeom prst="wedgeEllipseCallout">
            <a:avLst>
              <a:gd name="adj1" fmla="val -55949"/>
              <a:gd name="adj2" fmla="val 57054"/>
            </a:avLst>
          </a:prstGeom>
          <a:solidFill>
            <a:srgbClr val="EFF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2750" hangingPunct="0">
              <a:defRPr/>
            </a:pPr>
            <a:endParaRPr lang="ru-RU" sz="1200" i="1" kern="0" dirty="0">
              <a:solidFill>
                <a:prstClr val="black"/>
              </a:solidFill>
              <a:latin typeface="Calibri"/>
              <a:cs typeface="Calibri" panose="020F0502020204030204" pitchFamily="34" charset="0"/>
              <a:sym typeface="Helvetica Neue"/>
            </a:endParaRPr>
          </a:p>
          <a:p>
            <a:pPr algn="ctr" defTabSz="412750" hangingPunct="0">
              <a:defRPr/>
            </a:pPr>
            <a:r>
              <a:rPr lang="ru-RU" sz="1200" i="1" kern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  <a:sym typeface="Helvetica Neue"/>
              </a:rPr>
              <a:t>Учебный план… </a:t>
            </a:r>
          </a:p>
          <a:p>
            <a:pPr algn="ctr" defTabSz="412750" hangingPunct="0">
              <a:defRPr/>
            </a:pPr>
            <a:r>
              <a:rPr lang="ru-RU" sz="1200" i="1" kern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  <a:sym typeface="Helvetica Neue"/>
              </a:rPr>
              <a:t>Рабочая программа…</a:t>
            </a:r>
          </a:p>
          <a:p>
            <a:pPr algn="ctr" defTabSz="412750" hangingPunct="0">
              <a:defRPr/>
            </a:pPr>
            <a:r>
              <a:rPr lang="ru-RU" sz="1200" i="1" kern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  <a:sym typeface="Helvetica Neue"/>
              </a:rPr>
              <a:t>Внеурочная деятельность… </a:t>
            </a:r>
          </a:p>
          <a:p>
            <a:pPr algn="ctr" defTabSz="412750" hangingPunct="0">
              <a:defRPr/>
            </a:pPr>
            <a:r>
              <a:rPr lang="ru-RU" sz="1200" i="1" kern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  <a:sym typeface="Helvetica Neue"/>
              </a:rPr>
              <a:t>ОДНКНР…</a:t>
            </a:r>
          </a:p>
          <a:p>
            <a:pPr algn="ctr" defTabSz="412750" hangingPunct="0">
              <a:defRPr/>
            </a:pPr>
            <a:r>
              <a:rPr lang="ru-RU" sz="1200" i="1" kern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  <a:sym typeface="Helvetica Neue"/>
              </a:rPr>
              <a:t>Учебники</a:t>
            </a:r>
          </a:p>
          <a:p>
            <a:pPr algn="ctr" defTabSz="412750" hangingPunct="0">
              <a:defRPr/>
            </a:pPr>
            <a:r>
              <a:rPr lang="ru-RU" sz="1200" i="1" kern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  <a:sym typeface="Helvetica Neue"/>
              </a:rPr>
              <a:t>..?</a:t>
            </a:r>
          </a:p>
          <a:p>
            <a:pPr algn="ctr" defTabSz="412750" hangingPunct="0">
              <a:defRPr/>
            </a:pPr>
            <a:endParaRPr lang="ru-RU" sz="1500" b="1" kern="0" dirty="0">
              <a:solidFill>
                <a:prstClr val="white"/>
              </a:solidFill>
              <a:latin typeface="Calibri"/>
              <a:sym typeface="Helvetica Neue"/>
            </a:endParaRPr>
          </a:p>
        </p:txBody>
      </p:sp>
      <p:pic>
        <p:nvPicPr>
          <p:cNvPr id="9" name="Picture 2" descr="C:\Users\Chernicyna-NA\Desktop\САЙТ ЦЕНТР\лого больш.png">
            <a:extLst>
              <a:ext uri="{FF2B5EF4-FFF2-40B4-BE49-F238E27FC236}">
                <a16:creationId xmlns:a16="http://schemas.microsoft.com/office/drawing/2014/main" xmlns="" id="{F24408E9-F4D0-1920-8BE2-05B759403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5782" y="142875"/>
            <a:ext cx="1127919" cy="94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88DD7FF-2C0E-CF54-1FA4-F94F51D0EF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189" t="14109" r="6433" b="3791"/>
          <a:stretch/>
        </p:blipFill>
        <p:spPr>
          <a:xfrm>
            <a:off x="62145" y="1745351"/>
            <a:ext cx="4005326" cy="21168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D71D451-1804-9003-02C3-0FFC8D811B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7063" t="12815" r="8035" b="4653"/>
          <a:stretch/>
        </p:blipFill>
        <p:spPr>
          <a:xfrm>
            <a:off x="4092214" y="1745351"/>
            <a:ext cx="3950107" cy="21598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2C33D78-B745-70A9-751C-DD0E52306F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6845" t="12297" r="7742" b="6719"/>
          <a:stretch/>
        </p:blipFill>
        <p:spPr>
          <a:xfrm>
            <a:off x="8082031" y="1745351"/>
            <a:ext cx="4036637" cy="215286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E359C96-95C8-E0C9-816C-DCF86556E3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6699" t="11366" r="8325" b="7630"/>
          <a:stretch/>
        </p:blipFill>
        <p:spPr>
          <a:xfrm>
            <a:off x="89754" y="4615641"/>
            <a:ext cx="3950107" cy="2118086"/>
          </a:xfrm>
          <a:prstGeom prst="rect">
            <a:avLst/>
          </a:prstGeom>
        </p:spPr>
      </p:pic>
      <p:sp>
        <p:nvSpPr>
          <p:cNvPr id="19" name="Облачко с текстом: овальное 8">
            <a:extLst>
              <a:ext uri="{FF2B5EF4-FFF2-40B4-BE49-F238E27FC236}">
                <a16:creationId xmlns:a16="http://schemas.microsoft.com/office/drawing/2014/main" xmlns="" id="{C878CA26-826F-A522-2D06-5F12EB856624}"/>
              </a:ext>
            </a:extLst>
          </p:cNvPr>
          <p:cNvSpPr/>
          <p:nvPr/>
        </p:nvSpPr>
        <p:spPr>
          <a:xfrm>
            <a:off x="9446304" y="4941118"/>
            <a:ext cx="2601156" cy="1387116"/>
          </a:xfrm>
          <a:prstGeom prst="wedgeEllipseCallout">
            <a:avLst>
              <a:gd name="adj1" fmla="val -55949"/>
              <a:gd name="adj2" fmla="val 57054"/>
            </a:avLst>
          </a:prstGeom>
          <a:solidFill>
            <a:srgbClr val="EFF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2750" hangingPunct="0">
              <a:defRPr/>
            </a:pPr>
            <a:endParaRPr lang="ru-RU" sz="1200" i="1" kern="0" dirty="0">
              <a:solidFill>
                <a:prstClr val="black"/>
              </a:solidFill>
              <a:latin typeface="Calibri"/>
              <a:cs typeface="Calibri" panose="020F0502020204030204" pitchFamily="34" charset="0"/>
              <a:sym typeface="Helvetica Neue"/>
            </a:endParaRPr>
          </a:p>
          <a:p>
            <a:pPr algn="ctr" defTabSz="412750" hangingPunct="0">
              <a:defRPr/>
            </a:pPr>
            <a:r>
              <a:rPr lang="ru-RU" sz="1200" i="1" kern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  <a:sym typeface="Helvetica Neue"/>
              </a:rPr>
              <a:t>-воспитание</a:t>
            </a:r>
          </a:p>
          <a:p>
            <a:pPr algn="ctr" defTabSz="412750" hangingPunct="0">
              <a:defRPr/>
            </a:pPr>
            <a:r>
              <a:rPr lang="ru-RU" sz="1200" i="1" kern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  <a:sym typeface="Helvetica Neue"/>
              </a:rPr>
              <a:t>   -обновленные ФГОС</a:t>
            </a:r>
          </a:p>
          <a:p>
            <a:pPr algn="ctr" defTabSz="412750" hangingPunct="0">
              <a:defRPr/>
            </a:pPr>
            <a:r>
              <a:rPr lang="ru-RU" sz="1200" i="1" kern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  <a:sym typeface="Helvetica Neue"/>
              </a:rPr>
              <a:t>   -функциональная грамотность</a:t>
            </a:r>
          </a:p>
          <a:p>
            <a:pPr algn="ctr" defTabSz="412750" hangingPunct="0">
              <a:defRPr/>
            </a:pPr>
            <a:r>
              <a:rPr lang="ru-RU" sz="1200" i="1" kern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  <a:sym typeface="Helvetica Neue"/>
              </a:rPr>
              <a:t>..?</a:t>
            </a:r>
          </a:p>
          <a:p>
            <a:pPr algn="ctr" defTabSz="412750" hangingPunct="0">
              <a:defRPr/>
            </a:pPr>
            <a:endParaRPr lang="ru-RU" sz="1500" b="1" kern="0" dirty="0">
              <a:solidFill>
                <a:prstClr val="white"/>
              </a:solidFill>
              <a:latin typeface="Calibri"/>
              <a:sym typeface="Helvetica Neue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139F558-C435-1B23-5ECC-49276045E9BD}"/>
              </a:ext>
            </a:extLst>
          </p:cNvPr>
          <p:cNvSpPr txBox="1"/>
          <p:nvPr/>
        </p:nvSpPr>
        <p:spPr>
          <a:xfrm>
            <a:off x="3020007" y="614568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8"/>
              </a:rPr>
              <a:t>https://cub.iro.perm.ru</a:t>
            </a:r>
            <a:endParaRPr lang="ru-RU" sz="2800" b="1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89FF0A6-65F3-BA23-88B9-A3CFBDBAD62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9976" t="52816" r="8689" b="36570"/>
          <a:stretch/>
        </p:blipFill>
        <p:spPr>
          <a:xfrm>
            <a:off x="6696724" y="6101838"/>
            <a:ext cx="2601157" cy="727969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5629A829-79BC-865F-101B-2A4686E4B28F}"/>
              </a:ext>
            </a:extLst>
          </p:cNvPr>
          <p:cNvSpPr/>
          <p:nvPr/>
        </p:nvSpPr>
        <p:spPr>
          <a:xfrm>
            <a:off x="3915052" y="2583402"/>
            <a:ext cx="1580226" cy="148245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75336D72-3EB8-D61A-1FC4-476EBA868573}"/>
              </a:ext>
            </a:extLst>
          </p:cNvPr>
          <p:cNvSpPr/>
          <p:nvPr/>
        </p:nvSpPr>
        <p:spPr>
          <a:xfrm>
            <a:off x="1212789" y="3324630"/>
            <a:ext cx="1288672" cy="55974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1E350943-66CD-2126-BD95-198E501D69A2}"/>
              </a:ext>
            </a:extLst>
          </p:cNvPr>
          <p:cNvSpPr/>
          <p:nvPr/>
        </p:nvSpPr>
        <p:spPr>
          <a:xfrm>
            <a:off x="9243302" y="2643331"/>
            <a:ext cx="1580226" cy="148245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E603DA91-2746-B808-3C6A-E43C6CEAFCBD}"/>
              </a:ext>
            </a:extLst>
          </p:cNvPr>
          <p:cNvSpPr/>
          <p:nvPr/>
        </p:nvSpPr>
        <p:spPr>
          <a:xfrm>
            <a:off x="2902130" y="5595320"/>
            <a:ext cx="1288672" cy="55974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15A184DC-0EDB-F51F-A6F6-DB2317CB8962}"/>
              </a:ext>
            </a:extLst>
          </p:cNvPr>
          <p:cNvSpPr/>
          <p:nvPr/>
        </p:nvSpPr>
        <p:spPr>
          <a:xfrm>
            <a:off x="1492063" y="1222131"/>
            <a:ext cx="572745" cy="52322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18D94DA4-6EAC-3894-3625-915C8489BE3D}"/>
              </a:ext>
            </a:extLst>
          </p:cNvPr>
          <p:cNvSpPr/>
          <p:nvPr/>
        </p:nvSpPr>
        <p:spPr>
          <a:xfrm>
            <a:off x="5809627" y="1248493"/>
            <a:ext cx="572745" cy="52322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E07EDD64-F2D3-05C5-D7C0-D3C700C654B7}"/>
              </a:ext>
            </a:extLst>
          </p:cNvPr>
          <p:cNvSpPr/>
          <p:nvPr/>
        </p:nvSpPr>
        <p:spPr>
          <a:xfrm>
            <a:off x="9840818" y="1239620"/>
            <a:ext cx="572745" cy="52322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00956B6B-506D-5322-AAEA-5D55752DB247}"/>
              </a:ext>
            </a:extLst>
          </p:cNvPr>
          <p:cNvSpPr/>
          <p:nvPr/>
        </p:nvSpPr>
        <p:spPr>
          <a:xfrm>
            <a:off x="1570752" y="4084468"/>
            <a:ext cx="572745" cy="52322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416988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1072</Words>
  <Application>Microsoft Office PowerPoint</Application>
  <PresentationFormat>Произвольный</PresentationFormat>
  <Paragraphs>167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«Актуальные аспекты системы работы со школами с низкими образовательными результатами в Пермском крае в 2023 году»</vt:lpstr>
      <vt:lpstr> с 2020г. на федеральном, региональном, муниципальном и институциональном уровнях выстраивается система непрерывной методической поддержки педагогических кадров </vt:lpstr>
      <vt:lpstr> На региональном уровне разработаны документы,  регламентирующие научно-методическое и методическое сопровождение педагогов </vt:lpstr>
      <vt:lpstr> Региональная система научно-методического сопровождения (фрагмент модели): в зоне особого внимания непрерывное повышение профессионального мастерства  педагогических работников и управленческих кадров Пермского края</vt:lpstr>
      <vt:lpstr>Слайд 5</vt:lpstr>
      <vt:lpstr> Региональный методический актив – актуальный тренд  в  трансформации системы профессионального развития педагогов Пермского края </vt:lpstr>
      <vt:lpstr>Функции региональных методистов  в рамках командного взаимодействия</vt:lpstr>
      <vt:lpstr> Перспективные задачи: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«Актуальные аспекты системы работы со школами с низкими образовательными результатами в Пермском крае в 2023 году»</dc:title>
  <dc:creator>User</dc:creator>
  <cp:lastModifiedBy>User</cp:lastModifiedBy>
  <cp:revision>5</cp:revision>
  <dcterms:created xsi:type="dcterms:W3CDTF">2023-04-22T11:17:34Z</dcterms:created>
  <dcterms:modified xsi:type="dcterms:W3CDTF">2023-04-25T06:22:16Z</dcterms:modified>
</cp:coreProperties>
</file>