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9" r:id="rId5"/>
    <p:sldId id="259" r:id="rId6"/>
    <p:sldId id="260" r:id="rId7"/>
    <p:sldId id="261" r:id="rId8"/>
    <p:sldId id="262" r:id="rId9"/>
    <p:sldId id="270" r:id="rId10"/>
    <p:sldId id="271" r:id="rId11"/>
    <p:sldId id="281" r:id="rId12"/>
    <p:sldId id="272" r:id="rId13"/>
    <p:sldId id="263" r:id="rId14"/>
    <p:sldId id="279" r:id="rId15"/>
    <p:sldId id="280" r:id="rId16"/>
    <p:sldId id="273" r:id="rId17"/>
    <p:sldId id="274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>
        <p:scale>
          <a:sx n="44" d="100"/>
          <a:sy n="44" d="100"/>
        </p:scale>
        <p:origin x="-2136" y="-6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9A703-04F8-4EA6-AAAB-08D56108C854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2F6-80CA-4464-AF52-32C59D7E0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379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9A703-04F8-4EA6-AAAB-08D56108C854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2F6-80CA-4464-AF52-32C59D7E0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133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9A703-04F8-4EA6-AAAB-08D56108C854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2F6-80CA-4464-AF52-32C59D7E0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38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9A703-04F8-4EA6-AAAB-08D56108C854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2F6-80CA-4464-AF52-32C59D7E0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038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9A703-04F8-4EA6-AAAB-08D56108C854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2F6-80CA-4464-AF52-32C59D7E0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427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9A703-04F8-4EA6-AAAB-08D56108C854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2F6-80CA-4464-AF52-32C59D7E0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042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9A703-04F8-4EA6-AAAB-08D56108C854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2F6-80CA-4464-AF52-32C59D7E0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579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9A703-04F8-4EA6-AAAB-08D56108C854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2F6-80CA-4464-AF52-32C59D7E0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431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9A703-04F8-4EA6-AAAB-08D56108C854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2F6-80CA-4464-AF52-32C59D7E0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72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9A703-04F8-4EA6-AAAB-08D56108C854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2F6-80CA-4464-AF52-32C59D7E0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520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9A703-04F8-4EA6-AAAB-08D56108C854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2F6-80CA-4464-AF52-32C59D7E0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45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9A703-04F8-4EA6-AAAB-08D56108C854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072F6-80CA-4464-AF52-32C59D7E0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730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roza.ru/pics/2018/11/19/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3024336" cy="302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g.freepik.com/premium-vector/little-boy-playing-violin_29190-96.jpg?w=20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6632"/>
            <a:ext cx="2740510" cy="366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clipartsfree.de/images/joomgallery/originals/berufe_6/dichter_schriftsteller_clipart_bild_kostenlos_20130725_19559189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515" y="3512443"/>
            <a:ext cx="3345557" cy="334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75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4067489" cy="5423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949" y="604663"/>
            <a:ext cx="4079507" cy="543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813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" y="0"/>
            <a:ext cx="9134061" cy="68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39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Применение ……… на различных уроках в начальной школе позволяет развивать умение учащихся ориентироваться в информационных потоках окружающего мира; овладевать практическими способами работы с информацией; обмениваться информацией с помощью современных технических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средств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03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98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683568" y="404664"/>
            <a:ext cx="4968552" cy="4608512"/>
            <a:chOff x="1529783" y="588937"/>
            <a:chExt cx="6109925" cy="5662534"/>
          </a:xfrm>
          <a:solidFill>
            <a:schemeClr val="bg1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" name="Овал 2"/>
            <p:cNvSpPr/>
            <p:nvPr/>
          </p:nvSpPr>
          <p:spPr>
            <a:xfrm>
              <a:off x="5121462" y="2730493"/>
              <a:ext cx="2518246" cy="139701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bIns="288000" anchor="ctr"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800" b="1" dirty="0">
                  <a:ln w="11430"/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а</a:t>
              </a:r>
            </a:p>
          </p:txBody>
        </p:sp>
        <p:sp>
          <p:nvSpPr>
            <p:cNvPr id="4" name="Овал 3"/>
            <p:cNvSpPr/>
            <p:nvPr/>
          </p:nvSpPr>
          <p:spPr>
            <a:xfrm rot="14284405">
              <a:off x="2374193" y="1149553"/>
              <a:ext cx="2518246" cy="139701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bIns="288000" anchor="ctr"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800" b="1" dirty="0">
                  <a:ln w="11430"/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ы</a:t>
              </a:r>
            </a:p>
          </p:txBody>
        </p:sp>
        <p:sp>
          <p:nvSpPr>
            <p:cNvPr id="5" name="Овал 4"/>
            <p:cNvSpPr/>
            <p:nvPr/>
          </p:nvSpPr>
          <p:spPr>
            <a:xfrm rot="7451279">
              <a:off x="2341407" y="4277611"/>
              <a:ext cx="2518246" cy="139701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288000" rIns="0" bIns="360000" anchor="ctr"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800" b="1" dirty="0">
                  <a:ln w="11430"/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и</a:t>
              </a:r>
            </a:p>
          </p:txBody>
        </p:sp>
        <p:sp>
          <p:nvSpPr>
            <p:cNvPr id="6" name="Овал 5"/>
            <p:cNvSpPr/>
            <p:nvPr/>
          </p:nvSpPr>
          <p:spPr>
            <a:xfrm rot="18226257">
              <a:off x="4255121" y="1181653"/>
              <a:ext cx="2518246" cy="139701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bIns="288000" anchor="ctr"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800" b="1" dirty="0">
                  <a:ln w="11430"/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о</a:t>
              </a:r>
            </a:p>
          </p:txBody>
        </p:sp>
        <p:sp>
          <p:nvSpPr>
            <p:cNvPr id="7" name="Овал 6"/>
            <p:cNvSpPr/>
            <p:nvPr/>
          </p:nvSpPr>
          <p:spPr>
            <a:xfrm rot="10800000">
              <a:off x="1529783" y="2730493"/>
              <a:ext cx="2518246" cy="139701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216000" tIns="36000" rIns="36000" bIns="648000" anchor="ctr"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800" b="1" dirty="0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у</a:t>
              </a:r>
            </a:p>
          </p:txBody>
        </p:sp>
        <p:sp>
          <p:nvSpPr>
            <p:cNvPr id="8" name="Овал 7"/>
            <p:cNvSpPr/>
            <p:nvPr/>
          </p:nvSpPr>
          <p:spPr>
            <a:xfrm rot="3304976">
              <a:off x="4269241" y="4293841"/>
              <a:ext cx="2518246" cy="139701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180000" tIns="72000" rIns="0" bIns="252000" anchor="ctr"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800" b="1" dirty="0">
                  <a:ln w="11430"/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е</a:t>
              </a:r>
            </a:p>
          </p:txBody>
        </p:sp>
      </p:grpSp>
      <p:sp>
        <p:nvSpPr>
          <p:cNvPr id="9" name="Солнце 8"/>
          <p:cNvSpPr/>
          <p:nvPr/>
        </p:nvSpPr>
        <p:spPr>
          <a:xfrm>
            <a:off x="2195736" y="1844824"/>
            <a:ext cx="1872208" cy="1800200"/>
          </a:xfrm>
          <a:prstGeom prst="sun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</a:t>
            </a:r>
            <a:endParaRPr lang="ru-RU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трелка вверх 10"/>
          <p:cNvSpPr/>
          <p:nvPr/>
        </p:nvSpPr>
        <p:spPr>
          <a:xfrm rot="19876420">
            <a:off x="5073643" y="3406841"/>
            <a:ext cx="465582" cy="1008112"/>
          </a:xfrm>
          <a:prstGeom prst="up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1" t="-1849" r="-2583" b="1849"/>
          <a:stretch/>
        </p:blipFill>
        <p:spPr bwMode="auto">
          <a:xfrm>
            <a:off x="6042933" y="2589846"/>
            <a:ext cx="3101067" cy="374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10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90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54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020000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683568" y="404664"/>
            <a:ext cx="4968552" cy="4608512"/>
            <a:chOff x="1529783" y="588937"/>
            <a:chExt cx="6109925" cy="5662534"/>
          </a:xfrm>
          <a:solidFill>
            <a:schemeClr val="bg1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" name="Овал 2"/>
            <p:cNvSpPr/>
            <p:nvPr/>
          </p:nvSpPr>
          <p:spPr>
            <a:xfrm>
              <a:off x="5121462" y="2730493"/>
              <a:ext cx="2518246" cy="1397014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bIns="288000" anchor="ctr"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800" b="1" dirty="0" smtClean="0">
                  <a:ln w="11430"/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</a:t>
              </a:r>
              <a:endParaRPr lang="ru-RU" sz="8800" b="1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Овал 3"/>
            <p:cNvSpPr/>
            <p:nvPr/>
          </p:nvSpPr>
          <p:spPr>
            <a:xfrm rot="14284405">
              <a:off x="2374193" y="1149553"/>
              <a:ext cx="2518246" cy="1397014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bIns="288000" anchor="ctr"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800" b="1" dirty="0">
                  <a:ln w="11430"/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л</a:t>
              </a:r>
            </a:p>
          </p:txBody>
        </p:sp>
        <p:sp>
          <p:nvSpPr>
            <p:cNvPr id="5" name="Овал 4"/>
            <p:cNvSpPr/>
            <p:nvPr/>
          </p:nvSpPr>
          <p:spPr>
            <a:xfrm rot="7451279">
              <a:off x="2341407" y="4277611"/>
              <a:ext cx="2518246" cy="1397014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288000" rIns="0" bIns="360000" anchor="ctr"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800" b="1" dirty="0">
                  <a:ln w="11430"/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</a:t>
              </a:r>
            </a:p>
          </p:txBody>
        </p:sp>
        <p:sp>
          <p:nvSpPr>
            <p:cNvPr id="6" name="Овал 5"/>
            <p:cNvSpPr/>
            <p:nvPr/>
          </p:nvSpPr>
          <p:spPr>
            <a:xfrm rot="18226257">
              <a:off x="4255121" y="1181653"/>
              <a:ext cx="2518246" cy="1397014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bIns="288000" anchor="ctr"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800" b="1" dirty="0">
                  <a:ln w="11430"/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р</a:t>
              </a:r>
            </a:p>
          </p:txBody>
        </p:sp>
        <p:sp>
          <p:nvSpPr>
            <p:cNvPr id="7" name="Овал 6"/>
            <p:cNvSpPr/>
            <p:nvPr/>
          </p:nvSpPr>
          <p:spPr>
            <a:xfrm rot="10800000">
              <a:off x="1529783" y="2730494"/>
              <a:ext cx="2518247" cy="1397014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216000" tIns="36000" rIns="36000" bIns="648000" anchor="ctr"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800" b="1" dirty="0" smtClean="0">
                  <a:ln w="11430"/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</a:t>
              </a:r>
              <a:endParaRPr lang="ru-RU" sz="8800" b="1" dirty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Овал 7"/>
            <p:cNvSpPr/>
            <p:nvPr/>
          </p:nvSpPr>
          <p:spPr>
            <a:xfrm rot="3304976">
              <a:off x="4269241" y="4293841"/>
              <a:ext cx="2518246" cy="1397014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180000" tIns="72000" rIns="0" bIns="252000" anchor="ctr"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800" b="1" dirty="0">
                  <a:ln w="11430"/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с</a:t>
              </a:r>
            </a:p>
          </p:txBody>
        </p:sp>
      </p:grpSp>
      <p:sp>
        <p:nvSpPr>
          <p:cNvPr id="9" name="Солнце 8"/>
          <p:cNvSpPr/>
          <p:nvPr/>
        </p:nvSpPr>
        <p:spPr>
          <a:xfrm>
            <a:off x="2195736" y="1844824"/>
            <a:ext cx="1872208" cy="1800200"/>
          </a:xfrm>
          <a:prstGeom prst="sun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трелка вверх 10"/>
          <p:cNvSpPr/>
          <p:nvPr/>
        </p:nvSpPr>
        <p:spPr>
          <a:xfrm rot="19876420">
            <a:off x="5073643" y="3406841"/>
            <a:ext cx="465582" cy="1008112"/>
          </a:xfrm>
          <a:prstGeom prst="up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771800" y="1844824"/>
            <a:ext cx="8002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endParaRPr lang="ru-RU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823019"/>
            <a:ext cx="3103563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823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90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54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020000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5107" y="548680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…… это огромное светлое окно, через которое в духовный мир ребёнка вливается живительный поток представлений, понятий об окружающем мире.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? 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– это искра, зажигающая огонёк пытливости и любознательности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В.А.Сухомлинский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89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915"/>
            <a:ext cx="4362012" cy="507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0915"/>
            <a:ext cx="3806517" cy="507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905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1173"/>
            <a:ext cx="3968018" cy="569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1173"/>
            <a:ext cx="4274367" cy="569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256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620688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«НИТОЧКА»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3"/>
            <a:ext cx="7620000" cy="336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9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i?id=9ce7d67474fc46e444cd17c6386febdb59987ac0-9106331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69" y="764704"/>
            <a:ext cx="8898131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73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76672"/>
            <a:ext cx="5976664" cy="5728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230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16632"/>
            <a:ext cx="77768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Приветствие</a:t>
            </a:r>
          </a:p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«В кругу друзей»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avatars.mds.yandex.net/i?id=5e74837a57d6b3c89acc71454a0592713cc4f2d8-8097642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282" y="1819399"/>
            <a:ext cx="4896544" cy="483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80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76948"/>
            <a:ext cx="6768752" cy="676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72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5616" y="692696"/>
            <a:ext cx="691276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«Урок – это зеркало общей и педагогической культуры учителя, мерило его интеллектуального богатства, показатель его кругозора, эрудиции»</a:t>
            </a:r>
          </a:p>
          <a:p>
            <a:pPr algn="r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В.А.Сухомлинский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659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4" y="1124744"/>
            <a:ext cx="8572619" cy="321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1813" y="5373214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ТЕХНОЛОГИЯ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593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060848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Технология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 от греческих слов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technо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(искусство, ремесло, наука) и 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logos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(понятие, </a:t>
            </a:r>
          </a:p>
          <a:p>
            <a:pPr fontAlgn="base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учение)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наука об учении, о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мастерстве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13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20688"/>
            <a:ext cx="87129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Тема мастер-класса</a:t>
            </a: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Современные технологии в работе педагога образовательной организации в контексте требований  обновленных  ФГОС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89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828800"/>
            <a:ext cx="8572500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000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147</Words>
  <Application>Microsoft Office PowerPoint</Application>
  <PresentationFormat>Экран (4:3)</PresentationFormat>
  <Paragraphs>31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11</cp:revision>
  <dcterms:created xsi:type="dcterms:W3CDTF">2023-04-18T17:05:43Z</dcterms:created>
  <dcterms:modified xsi:type="dcterms:W3CDTF">2023-04-20T16:23:05Z</dcterms:modified>
</cp:coreProperties>
</file>