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4" r:id="rId2"/>
    <p:sldId id="265" r:id="rId3"/>
    <p:sldId id="276" r:id="rId4"/>
    <p:sldId id="256" r:id="rId5"/>
    <p:sldId id="277" r:id="rId6"/>
    <p:sldId id="260" r:id="rId7"/>
    <p:sldId id="278" r:id="rId8"/>
    <p:sldId id="267" r:id="rId9"/>
    <p:sldId id="268" r:id="rId10"/>
    <p:sldId id="283" r:id="rId11"/>
    <p:sldId id="269" r:id="rId12"/>
    <p:sldId id="272" r:id="rId13"/>
    <p:sldId id="273" r:id="rId14"/>
    <p:sldId id="284" r:id="rId15"/>
    <p:sldId id="270" r:id="rId16"/>
    <p:sldId id="275" r:id="rId17"/>
    <p:sldId id="281" r:id="rId18"/>
    <p:sldId id="282" r:id="rId19"/>
    <p:sldId id="274" r:id="rId20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1" autoAdjust="0"/>
    <p:restoredTop sz="94007" autoAdjust="0"/>
  </p:normalViewPr>
  <p:slideViewPr>
    <p:cSldViewPr>
      <p:cViewPr varScale="1">
        <p:scale>
          <a:sx n="114" d="100"/>
          <a:sy n="114" d="100"/>
        </p:scale>
        <p:origin x="13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056784" cy="1412776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07504" y="1412776"/>
            <a:ext cx="64807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412776"/>
            <a:ext cx="684076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qrcod.ru/?ysclid=lf2039id9h64803537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vestodel.ru/generator-rebusov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ordscloud.pythonanywhere.com/?ysclid=lfggtqpvtq63606004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puzzlecup.com/crossword-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wmf"/><Relationship Id="rId7" Type="http://schemas.openxmlformats.org/officeDocument/2006/relationships/image" Target="../media/image18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ccounts.google.com/v3/signin/identifier?dsh=S252363681:1679474599697395&amp;hl=ru.&amp;ifkv=AQMjQ7QBgcJptJ8jLPfhua7YLO5UGLcPx67VOBxhH6tgxUCGEvW_p_IJWvqKUhW9j_MQu-_1OeSisg&amp;flowName=GlifWebSignIn&amp;flowEntry=ServiceLogin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4744"/>
            <a:ext cx="9036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r">
              <a:lnSpc>
                <a:spcPct val="150000"/>
              </a:lnSpc>
              <a:spcAft>
                <a:spcPts val="0"/>
              </a:spcAft>
            </a:pPr>
            <a:r>
              <a:rPr lang="ru-RU" sz="3200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«Каждое орудие труда приносит наивысшую пользу в руках того, кто его как можно глубже изучил, кто им владеет как мастер». </a:t>
            </a:r>
          </a:p>
          <a:p>
            <a:pPr indent="450215" algn="r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Лев Успенский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67787C9-DC4B-4DBB-9AB2-256A00C2B03A}"/>
              </a:ext>
            </a:extLst>
          </p:cNvPr>
          <p:cNvSpPr txBox="1">
            <a:spLocks/>
          </p:cNvSpPr>
          <p:nvPr/>
        </p:nvSpPr>
        <p:spPr>
          <a:xfrm>
            <a:off x="0" y="332656"/>
            <a:ext cx="918051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 НА МАСТЕР-КЛАСС!</a:t>
            </a:r>
          </a:p>
        </p:txBody>
      </p:sp>
    </p:spTree>
    <p:extLst>
      <p:ext uri="{BB962C8B-B14F-4D97-AF65-F5344CB8AC3E}">
        <p14:creationId xmlns:p14="http://schemas.microsoft.com/office/powerpoint/2010/main" val="14228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5532" r="23354" b="15719"/>
          <a:stretch>
            <a:fillRect/>
          </a:stretch>
        </p:blipFill>
        <p:spPr bwMode="auto">
          <a:xfrm>
            <a:off x="3131840" y="332656"/>
            <a:ext cx="6480720" cy="589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36246" t="6516" r="35529" b="6250"/>
          <a:stretch>
            <a:fillRect/>
          </a:stretch>
        </p:blipFill>
        <p:spPr bwMode="auto">
          <a:xfrm>
            <a:off x="-324544" y="188640"/>
            <a:ext cx="4464496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1F2E81F2-FC3C-4E19-9EF4-417B56BC5C7E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8856984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 целеполагания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5C7910D-C719-4E2A-A9B0-6367565A6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00" y="3356992"/>
            <a:ext cx="366440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4EF9271-63CD-4228-A432-33A8C40B7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0" y="1484784"/>
            <a:ext cx="5399937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51B87F-E3A7-49CC-A9AD-EEB3590C465C}"/>
              </a:ext>
            </a:extLst>
          </p:cNvPr>
          <p:cNvSpPr txBox="1"/>
          <p:nvPr/>
        </p:nvSpPr>
        <p:spPr>
          <a:xfrm>
            <a:off x="179512" y="6300028"/>
            <a:ext cx="6336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Создать QR код | Генератор QR кодов онлайн QRCOD.RU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3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1F2E81F2-FC3C-4E19-9EF4-417B56BC5C7E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8856984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целей и задач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316AF5A-784D-441E-90F7-5365CF72E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14" y="3971382"/>
            <a:ext cx="4693406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DDD770-7B56-4958-9FB6-E0E9C99EEED0}"/>
              </a:ext>
            </a:extLst>
          </p:cNvPr>
          <p:cNvSpPr txBox="1"/>
          <p:nvPr/>
        </p:nvSpPr>
        <p:spPr>
          <a:xfrm>
            <a:off x="251520" y="6237312"/>
            <a:ext cx="57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Генератор ребусов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kvestodel.ru)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0EB53DA-6A83-4F35-B355-E293B1A06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" y="2936684"/>
            <a:ext cx="5176664" cy="1463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C3A869-80F1-4313-9788-34B1587114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6601" r="4326" b="69599"/>
          <a:stretch/>
        </p:blipFill>
        <p:spPr>
          <a:xfrm>
            <a:off x="69114" y="1354830"/>
            <a:ext cx="9005772" cy="12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1F2E81F2-FC3C-4E19-9EF4-417B56BC5C7E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8856984" cy="12241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целей и задач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2AE8B9-99D8-4DFB-B235-D419AB28C1B6}"/>
              </a:ext>
            </a:extLst>
          </p:cNvPr>
          <p:cNvSpPr txBox="1"/>
          <p:nvPr/>
        </p:nvSpPr>
        <p:spPr>
          <a:xfrm>
            <a:off x="0" y="6165304"/>
            <a:ext cx="8533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Облако слов - создать онлайн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wordscloud.pythonanywhere.com)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облако слов">
            <a:extLst>
              <a:ext uri="{FF2B5EF4-FFF2-40B4-BE49-F238E27FC236}">
                <a16:creationId xmlns:a16="http://schemas.microsoft.com/office/drawing/2014/main" id="{9E732DD1-6301-4E74-8418-AF59E0D6B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57693"/>
            <a:ext cx="33603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E9A0DE-0B79-480F-94E6-A0034DC45F0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0851" y="3806878"/>
            <a:ext cx="2924944" cy="29249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DAE7A3-0750-4B6A-95E8-185470CFA53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950" y="1457693"/>
            <a:ext cx="3323502" cy="3267451"/>
          </a:xfrm>
          <a:prstGeom prst="rect">
            <a:avLst/>
          </a:prstGeom>
        </p:spPr>
      </p:pic>
      <p:pic>
        <p:nvPicPr>
          <p:cNvPr id="5124" name="Picture 4" descr="облако слов">
            <a:extLst>
              <a:ext uri="{FF2B5EF4-FFF2-40B4-BE49-F238E27FC236}">
                <a16:creationId xmlns:a16="http://schemas.microsoft.com/office/drawing/2014/main" id="{E28E8DAB-9D6D-400D-9A38-4F8C61546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217" y="3028236"/>
            <a:ext cx="3120187" cy="234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9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ordart.com/get/image/mhky7ixphh8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12976"/>
            <a:ext cx="4073549" cy="3457824"/>
          </a:xfrm>
          <a:prstGeom prst="rect">
            <a:avLst/>
          </a:prstGeom>
          <a:noFill/>
        </p:spPr>
      </p:pic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1F2E81F2-FC3C-4E19-9EF4-417B56BC5C7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теме урока</a:t>
            </a:r>
          </a:p>
        </p:txBody>
      </p:sp>
      <p:pic>
        <p:nvPicPr>
          <p:cNvPr id="3076" name="Picture 4" descr="https://proprikol.ru/wp-content/uploads/2020/12/kartinki-rebusy-35.jpg"/>
          <p:cNvPicPr>
            <a:picLocks noChangeAspect="1" noChangeArrowheads="1"/>
          </p:cNvPicPr>
          <p:nvPr/>
        </p:nvPicPr>
        <p:blipFill>
          <a:blip r:embed="rId3" cstate="print"/>
          <a:srcRect l="7543" t="26800" r="5292" b="11783"/>
          <a:stretch>
            <a:fillRect/>
          </a:stretch>
        </p:blipFill>
        <p:spPr bwMode="auto">
          <a:xfrm>
            <a:off x="-1" y="980728"/>
            <a:ext cx="6399547" cy="3384376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 l="20196" t="11438" r="37743" b="15719"/>
          <a:stretch>
            <a:fillRect/>
          </a:stretch>
        </p:blipFill>
        <p:spPr bwMode="auto">
          <a:xfrm>
            <a:off x="1259632" y="4221088"/>
            <a:ext cx="2520280" cy="245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1F2E81F2-FC3C-4E19-9EF4-417B56BC5C7E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8856984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 закрепления пройденного материала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3AEB5-CA4D-48D4-8C0B-8698F766F8C3}"/>
              </a:ext>
            </a:extLst>
          </p:cNvPr>
          <p:cNvSpPr txBox="1"/>
          <p:nvPr/>
        </p:nvSpPr>
        <p:spPr>
          <a:xfrm>
            <a:off x="0" y="6372036"/>
            <a:ext cx="8856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sng" dirty="0">
                <a:hlinkClick r:id="rId2"/>
              </a:rPr>
              <a:t>Фабрика кроссвордов (puzzlecup.com)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6228184" cy="314717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 cstate="print"/>
          <a:srcRect l="9987" t="5300" r="29494" b="34275"/>
          <a:stretch/>
        </p:blipFill>
        <p:spPr bwMode="auto">
          <a:xfrm>
            <a:off x="3615635" y="3005051"/>
            <a:ext cx="5309235" cy="2981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519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1F2E81F2-FC3C-4E19-9EF4-417B56BC5C7E}"/>
              </a:ext>
            </a:extLst>
          </p:cNvPr>
          <p:cNvSpPr txBox="1">
            <a:spLocks/>
          </p:cNvSpPr>
          <p:nvPr/>
        </p:nvSpPr>
        <p:spPr>
          <a:xfrm>
            <a:off x="0" y="260648"/>
            <a:ext cx="8856984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10E4AE-D25A-49C8-9899-EEA5F5592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21" t="1891" r="4806" b="5444"/>
          <a:stretch/>
        </p:blipFill>
        <p:spPr>
          <a:xfrm>
            <a:off x="5111552" y="3728113"/>
            <a:ext cx="3852936" cy="2860513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18DF1F66-D0DD-4A60-8467-E61689F2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94618"/>
            <a:ext cx="4144502" cy="310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4AB6819C-DFDE-4B21-867A-553E2913A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4"/>
          <a:stretch/>
        </p:blipFill>
        <p:spPr bwMode="auto">
          <a:xfrm>
            <a:off x="179512" y="1412776"/>
            <a:ext cx="5005852" cy="178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FA044D-7BC4-4CE4-A5C5-BCE258FD15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5608" y="1222902"/>
            <a:ext cx="2988840" cy="224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560840" cy="141277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урока по сельскохозяйственному на тему: «Капустные овощные растения»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12145"/>
              </p:ext>
            </p:extLst>
          </p:nvPr>
        </p:nvGraphicFramePr>
        <p:xfrm>
          <a:off x="467544" y="1844824"/>
          <a:ext cx="8280920" cy="444609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461895">
                  <a:extLst>
                    <a:ext uri="{9D8B030D-6E8A-4147-A177-3AD203B41FA5}">
                      <a16:colId xmlns:a16="http://schemas.microsoft.com/office/drawing/2014/main" val="2860796594"/>
                    </a:ext>
                  </a:extLst>
                </a:gridCol>
                <a:gridCol w="5819025">
                  <a:extLst>
                    <a:ext uri="{9D8B030D-6E8A-4147-A177-3AD203B41FA5}">
                      <a16:colId xmlns:a16="http://schemas.microsoft.com/office/drawing/2014/main" val="1284375939"/>
                    </a:ext>
                  </a:extLst>
                </a:gridCol>
              </a:tblGrid>
              <a:tr h="4518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урока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Используемый цифровой образовательный ресурс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0868440"/>
                  </a:ext>
                </a:extLst>
              </a:tr>
              <a:tr h="4518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Картинки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4842220"/>
                  </a:ext>
                </a:extLst>
              </a:tr>
              <a:tr h="5365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Актуализации знаний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Google Формы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5125536"/>
                  </a:ext>
                </a:extLst>
              </a:tr>
              <a:tr h="4518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Целеполагания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QR-код, Ребусы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4498790"/>
                  </a:ext>
                </a:extLst>
              </a:tr>
              <a:tr h="4518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нового материала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Ребусы, Облако слов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8954806"/>
                  </a:ext>
                </a:extLst>
              </a:tr>
              <a:tr h="13286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Закрепления пройденного материала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Кроссворд, Google Формы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001539"/>
                  </a:ext>
                </a:extLst>
              </a:tr>
              <a:tr h="4518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Картинки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2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2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1"/>
          <a:stretch/>
        </p:blipFill>
        <p:spPr>
          <a:xfrm>
            <a:off x="1691680" y="33532"/>
            <a:ext cx="6048672" cy="6817606"/>
          </a:xfrm>
          <a:prstGeom prst="rect">
            <a:avLst/>
          </a:prstGeom>
        </p:spPr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1F2E81F2-FC3C-4E19-9EF4-417B56BC5C7E}"/>
              </a:ext>
            </a:extLst>
          </p:cNvPr>
          <p:cNvSpPr txBox="1">
            <a:spLocks/>
          </p:cNvSpPr>
          <p:nvPr/>
        </p:nvSpPr>
        <p:spPr>
          <a:xfrm>
            <a:off x="395536" y="5229200"/>
            <a:ext cx="8856984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 «</a:t>
            </a:r>
            <a:r>
              <a:rPr lang="ru-RU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36840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280BE-C001-44D9-A7DC-3E2BB8BCF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056784" cy="122413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005E5-3CED-41CE-A99C-A9C71D04FB40}"/>
              </a:ext>
            </a:extLst>
          </p:cNvPr>
          <p:cNvSpPr txBox="1"/>
          <p:nvPr/>
        </p:nvSpPr>
        <p:spPr>
          <a:xfrm>
            <a:off x="467544" y="1412776"/>
            <a:ext cx="8280920" cy="2968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«Мастерство приходит только с практикой и не может появиться лишь в ходе чтения инструкций». </a:t>
            </a:r>
          </a:p>
          <a:p>
            <a:pPr algn="just">
              <a:lnSpc>
                <a:spcPct val="150000"/>
              </a:lnSpc>
            </a:pPr>
            <a:r>
              <a:rPr lang="ru-RU" sz="3200" b="1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32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Наполеон Хилл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1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6" y="1268760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</a:rPr>
              <a:t>— это информационный источник, содержащий графическую, текстовую, цифровую, речевую, музыкальную, видео, фото и другую информацию, направленный на реализацию целей и задач современного образования. </a:t>
            </a:r>
            <a:endParaRPr lang="ru-RU" sz="32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787BE-2133-400D-A4EC-023AAE295140}"/>
              </a:ext>
            </a:extLst>
          </p:cNvPr>
          <p:cNvSpPr txBox="1"/>
          <p:nvPr/>
        </p:nvSpPr>
        <p:spPr>
          <a:xfrm>
            <a:off x="1187624" y="332656"/>
            <a:ext cx="67687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</a:rPr>
              <a:t>Цифровой образовательный ресурс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2472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38BDD-121D-4FAA-BD60-9026B478C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056784" cy="141277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цифровых образовательных ресурсов при разработке урока</a:t>
            </a:r>
          </a:p>
        </p:txBody>
      </p:sp>
    </p:spTree>
    <p:extLst>
      <p:ext uri="{BB962C8B-B14F-4D97-AF65-F5344CB8AC3E}">
        <p14:creationId xmlns:p14="http://schemas.microsoft.com/office/powerpoint/2010/main" val="33687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4016"/>
            <a:ext cx="7056784" cy="54868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мастер-класса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15128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педагогов с цифровыми образовательными ресурсами и научить использовать их в профессиональной деятельности.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380955" y="2237170"/>
            <a:ext cx="8288332" cy="658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мастер-класса</a:t>
            </a:r>
          </a:p>
        </p:txBody>
      </p:sp>
      <p:sp>
        <p:nvSpPr>
          <p:cNvPr id="5" name="Rectangle 261"/>
          <p:cNvSpPr>
            <a:spLocks noChangeArrowheads="1"/>
          </p:cNvSpPr>
          <p:nvPr/>
        </p:nvSpPr>
        <p:spPr bwMode="gray">
          <a:xfrm rot="3419336">
            <a:off x="257894" y="309800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" name="Text Box 262"/>
          <p:cNvSpPr txBox="1">
            <a:spLocks noChangeArrowheads="1"/>
          </p:cNvSpPr>
          <p:nvPr/>
        </p:nvSpPr>
        <p:spPr bwMode="gray">
          <a:xfrm>
            <a:off x="313457" y="314087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1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261"/>
          <p:cNvSpPr>
            <a:spLocks noChangeArrowheads="1"/>
          </p:cNvSpPr>
          <p:nvPr/>
        </p:nvSpPr>
        <p:spPr bwMode="gray">
          <a:xfrm rot="3419336">
            <a:off x="257893" y="412166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" name="Text Box 262"/>
          <p:cNvSpPr txBox="1">
            <a:spLocks noChangeArrowheads="1"/>
          </p:cNvSpPr>
          <p:nvPr/>
        </p:nvSpPr>
        <p:spPr bwMode="gray">
          <a:xfrm>
            <a:off x="313456" y="41645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9" name="Rectangle 261"/>
          <p:cNvSpPr>
            <a:spLocks noChangeArrowheads="1"/>
          </p:cNvSpPr>
          <p:nvPr/>
        </p:nvSpPr>
        <p:spPr bwMode="gray">
          <a:xfrm rot="3419336">
            <a:off x="260761" y="531170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" name="Text Box 262"/>
          <p:cNvSpPr txBox="1">
            <a:spLocks noChangeArrowheads="1"/>
          </p:cNvSpPr>
          <p:nvPr/>
        </p:nvSpPr>
        <p:spPr bwMode="gray">
          <a:xfrm>
            <a:off x="316324" y="535456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Text Box 258"/>
          <p:cNvSpPr txBox="1">
            <a:spLocks noChangeArrowheads="1"/>
          </p:cNvSpPr>
          <p:nvPr/>
        </p:nvSpPr>
        <p:spPr bwMode="gray">
          <a:xfrm>
            <a:off x="1115616" y="3148435"/>
            <a:ext cx="755367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эффективность использования ЦОРов.</a:t>
            </a:r>
          </a:p>
        </p:txBody>
      </p:sp>
      <p:sp>
        <p:nvSpPr>
          <p:cNvPr id="12" name="Text Box 269"/>
          <p:cNvSpPr txBox="1">
            <a:spLocks noChangeArrowheads="1"/>
          </p:cNvSpPr>
          <p:nvPr/>
        </p:nvSpPr>
        <p:spPr bwMode="gray">
          <a:xfrm>
            <a:off x="1115616" y="3928595"/>
            <a:ext cx="738766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профессиональную компетентность </a:t>
            </a:r>
          </a:p>
          <a:p>
            <a:pPr eaLnBrk="0" hangingPunct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в области использования ЦОРов.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70"/>
          <p:cNvSpPr txBox="1">
            <a:spLocks noChangeArrowheads="1"/>
          </p:cNvSpPr>
          <p:nvPr/>
        </p:nvSpPr>
        <p:spPr bwMode="gray">
          <a:xfrm>
            <a:off x="1115616" y="5124952"/>
            <a:ext cx="559095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Побудить к использованию ЦОРов 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DC3B6B9A-3A94-4CF7-92F4-6FC0F7879F7A}"/>
              </a:ext>
            </a:extLst>
          </p:cNvPr>
          <p:cNvSpPr txBox="1">
            <a:spLocks/>
          </p:cNvSpPr>
          <p:nvPr/>
        </p:nvSpPr>
        <p:spPr>
          <a:xfrm>
            <a:off x="179513" y="303118"/>
            <a:ext cx="374441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ЦОР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52DAA0A-D131-4502-A61D-FC6129083011}"/>
              </a:ext>
            </a:extLst>
          </p:cNvPr>
          <p:cNvSpPr txBox="1">
            <a:spLocks/>
          </p:cNvSpPr>
          <p:nvPr/>
        </p:nvSpPr>
        <p:spPr>
          <a:xfrm>
            <a:off x="5200436" y="295696"/>
            <a:ext cx="374441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Сложный ЦОР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39430D-77BA-48C7-878E-9D5999AFE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857271" cy="23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9EC89C9-DB34-47F4-95B9-9F62FB7CE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29" r="66065" b="5987"/>
          <a:stretch/>
        </p:blipFill>
        <p:spPr bwMode="auto">
          <a:xfrm>
            <a:off x="337240" y="3312083"/>
            <a:ext cx="283213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F35CAE7-F93B-404D-9BD4-5D775EBD1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1" r="27785"/>
          <a:stretch/>
        </p:blipFill>
        <p:spPr bwMode="auto">
          <a:xfrm>
            <a:off x="2738789" y="1844824"/>
            <a:ext cx="1528211" cy="18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A5072C4B-4ADA-47FA-B7F9-193C43799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6602" r="15351" b="8000"/>
          <a:stretch/>
        </p:blipFill>
        <p:spPr bwMode="auto">
          <a:xfrm>
            <a:off x="467544" y="4965104"/>
            <a:ext cx="2387476" cy="16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57D8439-80ED-4159-A8EB-350EF75DE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833" y="4884125"/>
            <a:ext cx="1731696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3D5F8916-2FD7-4964-939E-295D4E52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750" y="4631812"/>
            <a:ext cx="2968250" cy="22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3799B0C3-0288-4371-A1A8-9932B3FB22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13845" r="34563" b="27431"/>
          <a:stretch/>
        </p:blipFill>
        <p:spPr bwMode="auto">
          <a:xfrm>
            <a:off x="4543407" y="3895625"/>
            <a:ext cx="2876363" cy="154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FEC58AEB-496F-4853-B6F3-59BE5D156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39" y="1552338"/>
            <a:ext cx="2760309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04AA39D-9A13-4301-9FD9-5B5435C2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32" y="2683616"/>
            <a:ext cx="2689032" cy="145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51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ЦОР предназначены</a:t>
            </a:r>
          </a:p>
        </p:txBody>
      </p:sp>
      <p:sp>
        <p:nvSpPr>
          <p:cNvPr id="4" name="Rectangle 257">
            <a:extLst>
              <a:ext uri="{FF2B5EF4-FFF2-40B4-BE49-F238E27FC236}">
                <a16:creationId xmlns:a16="http://schemas.microsoft.com/office/drawing/2014/main" id="{A67EDF62-02FC-4456-B319-C4F79C5A4457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175094" y="129790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Text Box 259">
            <a:extLst>
              <a:ext uri="{FF2B5EF4-FFF2-40B4-BE49-F238E27FC236}">
                <a16:creationId xmlns:a16="http://schemas.microsoft.com/office/drawing/2014/main" id="{AA5DC80F-172C-416B-83BB-023A441577A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2665" y="134076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7AB54-CF7C-4BA9-9703-63B765C87CE0}"/>
              </a:ext>
            </a:extLst>
          </p:cNvPr>
          <p:cNvSpPr txBox="1"/>
          <p:nvPr/>
        </p:nvSpPr>
        <p:spPr>
          <a:xfrm>
            <a:off x="581166" y="1215402"/>
            <a:ext cx="8496944" cy="4613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Помощь учителю при подготовке к уроку: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Моделирование урока из отдельных цифровых объектов;    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Дополнительная и справочная информация – для углубления знаний о предмете;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контрольных и самостоятельных работ;    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творческих заданий.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ru-RU" b="1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Помощь учителю при проведении урока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Демонстрация цифровых объектов через мультимедийный проектор;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виртуальных лабораторий и интерактивных моделей;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Компьютерное тестирование обучающихся и помощь в оценивании знаний;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Индивидуальная исследовательская и творческая работа обучающихся на уроке.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57">
            <a:extLst>
              <a:ext uri="{FF2B5EF4-FFF2-40B4-BE49-F238E27FC236}">
                <a16:creationId xmlns:a16="http://schemas.microsoft.com/office/drawing/2014/main" id="{DD0BC70D-EFBF-4E79-B31D-264747263DE5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121572" y="371622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Text Box 259">
            <a:extLst>
              <a:ext uri="{FF2B5EF4-FFF2-40B4-BE49-F238E27FC236}">
                <a16:creationId xmlns:a16="http://schemas.microsoft.com/office/drawing/2014/main" id="{93B01F75-3503-4B4C-BF43-09EB9C0EE8E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1216" y="374797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12968" cy="141277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урока по сельскохозяйственному труду на тему: </a:t>
            </a:r>
            <a:b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«Капустные овощные растения»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838626"/>
              </p:ext>
            </p:extLst>
          </p:nvPr>
        </p:nvGraphicFramePr>
        <p:xfrm>
          <a:off x="251520" y="1844824"/>
          <a:ext cx="8712968" cy="468724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860796594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1284375939"/>
                    </a:ext>
                  </a:extLst>
                </a:gridCol>
              </a:tblGrid>
              <a:tr h="550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урока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Используемый цифровой образовательный ресурс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0868440"/>
                  </a:ext>
                </a:extLst>
              </a:tr>
              <a:tr h="5509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4842220"/>
                  </a:ext>
                </a:extLst>
              </a:tr>
              <a:tr h="5287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Актуализации знаний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5125536"/>
                  </a:ext>
                </a:extLst>
              </a:tr>
              <a:tr h="5509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Целеполагания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4498790"/>
                  </a:ext>
                </a:extLst>
              </a:tr>
              <a:tr h="5509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нового материала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8954806"/>
                  </a:ext>
                </a:extLst>
              </a:tr>
              <a:tr h="11810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Закрепления пройденного материала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4001539"/>
                  </a:ext>
                </a:extLst>
              </a:tr>
              <a:tr h="5509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2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2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1F2E81F2-FC3C-4E19-9EF4-417B56BC5C7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71B9971-E1B3-47D3-BCDE-B059D3E7DCBE}"/>
              </a:ext>
            </a:extLst>
          </p:cNvPr>
          <p:cNvGrpSpPr/>
          <p:nvPr/>
        </p:nvGrpSpPr>
        <p:grpSpPr>
          <a:xfrm>
            <a:off x="367006" y="1445010"/>
            <a:ext cx="4348379" cy="2122326"/>
            <a:chOff x="202860" y="1668275"/>
            <a:chExt cx="4348379" cy="2122326"/>
          </a:xfrm>
        </p:grpSpPr>
        <p:sp>
          <p:nvSpPr>
            <p:cNvPr id="3" name="Заголовок 1">
              <a:extLst>
                <a:ext uri="{FF2B5EF4-FFF2-40B4-BE49-F238E27FC236}">
                  <a16:creationId xmlns:a16="http://schemas.microsoft.com/office/drawing/2014/main" id="{BBD87616-81D9-4635-B416-A3F475E63332}"/>
                </a:ext>
              </a:extLst>
            </p:cNvPr>
            <p:cNvSpPr txBox="1">
              <a:spLocks/>
            </p:cNvSpPr>
            <p:nvPr/>
          </p:nvSpPr>
          <p:spPr>
            <a:xfrm>
              <a:off x="467544" y="1668275"/>
              <a:ext cx="3352800" cy="500236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800" b="1" dirty="0">
                  <a:solidFill>
                    <a:srgbClr val="FFC00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Наше настроение</a:t>
              </a:r>
              <a:endParaRPr lang="ru-RU" sz="1800" b="1" dirty="0"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" name="Picture 7" descr="j0428123">
              <a:extLst>
                <a:ext uri="{FF2B5EF4-FFF2-40B4-BE49-F238E27FC236}">
                  <a16:creationId xmlns:a16="http://schemas.microsoft.com/office/drawing/2014/main" id="{F93721EE-B256-492F-B4F2-DCFBBE2D4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2860" y="1918393"/>
              <a:ext cx="1588540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0" descr="j0424474">
              <a:extLst>
                <a:ext uri="{FF2B5EF4-FFF2-40B4-BE49-F238E27FC236}">
                  <a16:creationId xmlns:a16="http://schemas.microsoft.com/office/drawing/2014/main" id="{75DCD066-CF87-4334-8159-EE77D771D4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2168511"/>
              <a:ext cx="1078316" cy="1138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j0433823">
              <a:extLst>
                <a:ext uri="{FF2B5EF4-FFF2-40B4-BE49-F238E27FC236}">
                  <a16:creationId xmlns:a16="http://schemas.microsoft.com/office/drawing/2014/main" id="{07E53A42-E3B7-42BF-9F95-8B2CF08BEA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9149" y="2168511"/>
              <a:ext cx="1622090" cy="1622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307DD8-06A4-4959-B0D3-29DE44855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1340768"/>
            <a:ext cx="3160779" cy="23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6760288-1605-4ED2-8DE2-8639CDD71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0" y="4268715"/>
            <a:ext cx="4129240" cy="259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A77D5A0-2927-472C-B879-DB450170E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985998"/>
            <a:ext cx="3347864" cy="28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0DC5409-FA38-4052-BE84-359CEEAB25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15073"/>
            <a:ext cx="5690531" cy="69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7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1F2E81F2-FC3C-4E19-9EF4-417B56BC5C7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 актуализации знаний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292800A-DFCB-49B1-8FCF-67018BB288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6309320"/>
            <a:ext cx="261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Вход 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Google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Аккаунты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593" t="4547" r="1770" b="6250"/>
          <a:stretch>
            <a:fillRect/>
          </a:stretch>
        </p:blipFill>
        <p:spPr bwMode="auto">
          <a:xfrm>
            <a:off x="0" y="908720"/>
            <a:ext cx="939653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0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e27a272af19c9149b54e591d6cbfc26db421"/>
</p:tagLst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370</Words>
  <Application>Microsoft Office PowerPoint</Application>
  <PresentationFormat>Экран (4:3)</PresentationFormat>
  <Paragraphs>76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Использование цифровых образовательных ресурсов при разработке урока</vt:lpstr>
      <vt:lpstr>Цель мастер-класса</vt:lpstr>
      <vt:lpstr>Презентация PowerPoint</vt:lpstr>
      <vt:lpstr>Компоненты ЦОР предназначены</vt:lpstr>
      <vt:lpstr>Технологическая карта урока по сельскохозяйственному труду на тему:  «Капустные овощные растения»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Технологическая карта урока по сельскохозяйственному на тему: «Капустные овощные растения»</vt:lpstr>
      <vt:lpstr>Презентация PowerPoint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Эра инноваций</dc:title>
  <dc:creator>obstinate</dc:creator>
  <dc:description>Шаблон презентации с сайта https://presentation-creation.ru/</dc:description>
  <cp:lastModifiedBy>ПК07012022</cp:lastModifiedBy>
  <cp:revision>1165</cp:revision>
  <dcterms:created xsi:type="dcterms:W3CDTF">2018-02-25T09:09:03Z</dcterms:created>
  <dcterms:modified xsi:type="dcterms:W3CDTF">2023-04-20T11:31:05Z</dcterms:modified>
</cp:coreProperties>
</file>