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8" r:id="rId2"/>
    <p:sldId id="275" r:id="rId3"/>
    <p:sldId id="276" r:id="rId4"/>
    <p:sldId id="261" r:id="rId5"/>
    <p:sldId id="262" r:id="rId6"/>
    <p:sldId id="264" r:id="rId7"/>
    <p:sldId id="263" r:id="rId8"/>
    <p:sldId id="266" r:id="rId9"/>
    <p:sldId id="267" r:id="rId10"/>
    <p:sldId id="268" r:id="rId11"/>
    <p:sldId id="274" r:id="rId12"/>
    <p:sldId id="269" r:id="rId13"/>
    <p:sldId id="27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8" autoAdjust="0"/>
  </p:normalViewPr>
  <p:slideViewPr>
    <p:cSldViewPr snapToGrid="0">
      <p:cViewPr varScale="1">
        <p:scale>
          <a:sx n="85" d="100"/>
          <a:sy n="85" d="100"/>
        </p:scale>
        <p:origin x="33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99D59-F51A-4CE0-ADC9-537853386865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7E564-1653-4A16-A127-610817760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771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7F84-AB19-49D5-B730-128C6FFEE5F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3D2E-0B6E-4078-9BDE-DF321B215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37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7F84-AB19-49D5-B730-128C6FFEE5F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3D2E-0B6E-4078-9BDE-DF321B215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87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7F84-AB19-49D5-B730-128C6FFEE5F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3D2E-0B6E-4078-9BDE-DF321B21505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419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7F84-AB19-49D5-B730-128C6FFEE5F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3D2E-0B6E-4078-9BDE-DF321B215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72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7F84-AB19-49D5-B730-128C6FFEE5F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3D2E-0B6E-4078-9BDE-DF321B21505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333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7F84-AB19-49D5-B730-128C6FFEE5F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3D2E-0B6E-4078-9BDE-DF321B215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493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7F84-AB19-49D5-B730-128C6FFEE5F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3D2E-0B6E-4078-9BDE-DF321B215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059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7F84-AB19-49D5-B730-128C6FFEE5F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3D2E-0B6E-4078-9BDE-DF321B215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850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80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7F84-AB19-49D5-B730-128C6FFEE5F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3D2E-0B6E-4078-9BDE-DF321B215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1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7F84-AB19-49D5-B730-128C6FFEE5F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3D2E-0B6E-4078-9BDE-DF321B215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83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7F84-AB19-49D5-B730-128C6FFEE5F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3D2E-0B6E-4078-9BDE-DF321B215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5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7F84-AB19-49D5-B730-128C6FFEE5F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3D2E-0B6E-4078-9BDE-DF321B215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67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7F84-AB19-49D5-B730-128C6FFEE5F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3D2E-0B6E-4078-9BDE-DF321B215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4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7F84-AB19-49D5-B730-128C6FFEE5F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3D2E-0B6E-4078-9BDE-DF321B215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7F84-AB19-49D5-B730-128C6FFEE5F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3D2E-0B6E-4078-9BDE-DF321B215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6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7F84-AB19-49D5-B730-128C6FFEE5F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3D2E-0B6E-4078-9BDE-DF321B215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8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C7F84-AB19-49D5-B730-128C6FFEE5F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E33D2E-0B6E-4078-9BDE-DF321B215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58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kortat2012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andex.ru/promo/education/articles/kompetencii-uchitelej-issledovanie-yandeks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Drudli.pdf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jloog.com/images/puzzle-clipart-organization-skill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49" y="1958169"/>
            <a:ext cx="5372911" cy="40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939" y="771468"/>
            <a:ext cx="9108350" cy="2373403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PRO-5 способов 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креативности 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обучающихся</a:t>
            </a:r>
            <a:b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250" y="2315218"/>
            <a:ext cx="9192434" cy="4542781"/>
          </a:xfrm>
        </p:spPr>
        <p:txBody>
          <a:bodyPr>
            <a:normAutofit fontScale="40000" lnSpcReduction="20000"/>
          </a:bodyPr>
          <a:lstStyle/>
          <a:p>
            <a:pPr marL="0" indent="0" algn="r">
              <a:buNone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4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Алексеевна Королева, </a:t>
            </a:r>
          </a:p>
          <a:p>
            <a:pPr marL="0" indent="0" algn="r">
              <a:buNone/>
            </a:pP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МБОУ «ВОК</a:t>
            </a:r>
            <a:r>
              <a:rPr lang="ru-RU" sz="4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marL="0" indent="0" algn="r">
              <a:buNone/>
            </a:pPr>
            <a:r>
              <a:rPr lang="ru-RU" sz="4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</a:t>
            </a:r>
          </a:p>
          <a:p>
            <a:pPr marL="0" indent="0" algn="r">
              <a:buNone/>
            </a:pPr>
            <a:r>
              <a:rPr lang="ru-RU" sz="4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молодых педагогов </a:t>
            </a:r>
          </a:p>
          <a:p>
            <a:pPr marL="0" indent="0" algn="r">
              <a:buNone/>
            </a:pPr>
            <a:r>
              <a:rPr lang="ru-RU" sz="4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Веращагинского</a:t>
            </a:r>
            <a:r>
              <a:rPr lang="ru-RU" sz="4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</a:t>
            </a:r>
            <a:endParaRPr lang="en-US" sz="4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sz="45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5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Пермь</a:t>
            </a:r>
          </a:p>
          <a:p>
            <a:pPr marL="0" indent="0" algn="ctr">
              <a:buNone/>
            </a:pPr>
            <a:r>
              <a:rPr lang="ru-RU" sz="4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4156" cy="5938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5249" y="148146"/>
            <a:ext cx="9018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мастер-классов молодых педагогов</a:t>
            </a:r>
          </a:p>
          <a:p>
            <a:pPr algn="ctr"/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«Расширяя горизонты»</a:t>
            </a:r>
            <a:endParaRPr lang="ru-RU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8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08523" y="514916"/>
            <a:ext cx="1443789" cy="11935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2312" y="587431"/>
            <a:ext cx="7372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</a:t>
            </a:r>
            <a:r>
              <a:rPr lang="ru-RU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Пиктограмма»</a:t>
            </a:r>
            <a:endParaRPr lang="ru-RU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4156" cy="5938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6575" y="1874671"/>
            <a:ext cx="8903368" cy="2631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Психологический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смысл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позволяет продемонстрировать, насколько разнообразные ассоциации могут вызвать у разных людей одни и те же понятия и насколько по-разному могут быть интерпретированы даже те изображения, смысл которых представляется их автору очевидным.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ww.nicepng.com/png/detail/383-3833761_drawing-tablet-tablet-rysune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532" y="4089253"/>
            <a:ext cx="2019734" cy="237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3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4156" cy="593883"/>
          </a:xfrm>
          <a:prstGeom prst="rect">
            <a:avLst/>
          </a:prstGeom>
        </p:spPr>
      </p:pic>
      <p:pic>
        <p:nvPicPr>
          <p:cNvPr id="2050" name="Picture 2" descr="https://theslide.ru/img/thumbs/6d12560c55ca67a63d382ecb6b082935-8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10" y="864231"/>
            <a:ext cx="7805977" cy="58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78" y="862695"/>
            <a:ext cx="2714027" cy="7934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93443" y="0"/>
            <a:ext cx="86068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" sz="4800" b="1" spc="-109" dirty="0" smtClean="0">
                <a:solidFill>
                  <a:srgbClr val="0F6F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lvl="0" algn="ctr"/>
            <a:r>
              <a:rPr lang="ru" sz="4800" b="1" spc="-109" dirty="0" smtClean="0">
                <a:solidFill>
                  <a:srgbClr val="0F6F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«Шесть шляп мышления» </a:t>
            </a:r>
            <a:endParaRPr lang="en-US" sz="4800" b="1" spc="-109" dirty="0">
              <a:solidFill>
                <a:srgbClr val="0F6F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2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23194"/>
            <a:ext cx="868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Креативность</a:t>
            </a:r>
            <a:r>
              <a:rPr lang="ru-RU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просто 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любит ограничения</a:t>
            </a:r>
            <a:r>
              <a:rPr lang="ru-RU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она 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процветает</a:t>
            </a:r>
            <a:r>
              <a:rPr lang="ru-RU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благодаря им.»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06463" y="2443683"/>
            <a:ext cx="568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(Дэвид </a:t>
            </a:r>
            <a:r>
              <a:rPr lang="ru-RU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Буркус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«Муза не придет: правда и мифы о том, как рождаются гениальные идеи»)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s://kursosliv.com/wp-content/uploads/2022/03/ipikp-modelirovanie-uspeha-nlp-v-kouchinge-vladimir-esaulov-elena-konstantinova_62430d80680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78" y="3271510"/>
            <a:ext cx="5283201" cy="352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4156" cy="59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78" y="1547496"/>
            <a:ext cx="9064976" cy="180327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 рада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сотрудничеству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2078" y="4304386"/>
            <a:ext cx="906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Татьяна Алексеевна Королева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тел: рабочий 3-49-39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2"/>
              </a:rPr>
              <a:t>kortat2012@yandex.ru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4156" cy="59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284" y="-6200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Кто это 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56" y="537961"/>
            <a:ext cx="3788640" cy="618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79" y="537961"/>
            <a:ext cx="3788639" cy="618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4156" cy="59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6517"/>
            <a:ext cx="1024818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российских учителей: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грамотность, гибкие навыки и умение развивать функциональную грамотность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551" y="1382746"/>
            <a:ext cx="9691617" cy="47909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 всероссийского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исследования образовательной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платформы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Яндекс.Учебник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5441" y="6437886"/>
            <a:ext cx="1025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yandex.ru/promo/education/articles/kompetencii-uchitelej-issledovanie-yandeksa</a:t>
            </a:r>
            <a:r>
              <a:rPr lang="ru-RU" dirty="0" smtClean="0">
                <a:solidFill>
                  <a:srgbClr val="0070C0"/>
                </a:solidFill>
              </a:rPr>
              <a:t>   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1" y="1716003"/>
            <a:ext cx="4348952" cy="47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4156" cy="5938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4147" y="4639523"/>
            <a:ext cx="3381554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352" y="1754812"/>
            <a:ext cx="6019699" cy="475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10699" y="2968649"/>
            <a:ext cx="5135591" cy="382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7" y="347672"/>
            <a:ext cx="1097280" cy="8121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997" y="3766299"/>
            <a:ext cx="1551441" cy="2479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438" y="3869066"/>
            <a:ext cx="2870829" cy="23768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95910" y="601681"/>
            <a:ext cx="8052352" cy="30655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" sz="4400" b="1" spc="-109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</a:t>
            </a:r>
            <a:endParaRPr lang="en-US" sz="4400" b="1" spc="-109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600" b="1" spc="-109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600" b="1" spc="-109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" sz="4800" b="1" spc="-109" dirty="0">
              <a:solidFill>
                <a:srgbClr val="314C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1974" y="2068588"/>
            <a:ext cx="8121861" cy="78898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spcAft>
                <a:spcPts val="685"/>
              </a:spcAft>
            </a:pPr>
            <a:endParaRPr lang="ru" sz="2393" b="1" spc="-54" dirty="0">
              <a:solidFill>
                <a:srgbClr val="FB7D50"/>
              </a:solidFill>
              <a:latin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304156" cy="59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621" y="3109512"/>
            <a:ext cx="4375860" cy="24796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6884" y="258573"/>
            <a:ext cx="8912993" cy="49725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" sz="3200" b="1" spc="-109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3630" y="1236512"/>
            <a:ext cx="9651852" cy="17768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3341"/>
              </a:lnSpc>
            </a:pPr>
            <a:r>
              <a:rPr lang="ru" sz="2400" b="1" spc="-54" dirty="0">
                <a:solidFill>
                  <a:srgbClr val="314C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 - </a:t>
            </a:r>
            <a:r>
              <a:rPr lang="ru" sz="2400" b="1" spc="-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представить </a:t>
            </a:r>
            <a:r>
              <a:rPr lang="ru" sz="2400" b="1" spc="-54" dirty="0">
                <a:solidFill>
                  <a:srgbClr val="314C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" sz="2400" b="1" spc="-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</a:t>
            </a:r>
            <a:r>
              <a:rPr lang="ru" sz="2400" b="1" spc="-54" dirty="0">
                <a:solidFill>
                  <a:srgbClr val="314C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принципиально </a:t>
            </a:r>
            <a:r>
              <a:rPr lang="ru" sz="2400" b="1" spc="-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подходы</a:t>
            </a:r>
            <a:r>
              <a:rPr lang="ru" sz="2400" b="1" spc="-54" dirty="0">
                <a:solidFill>
                  <a:srgbClr val="314C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решению </a:t>
            </a:r>
            <a:r>
              <a:rPr lang="ru" sz="2400" b="1" spc="-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r>
              <a:rPr lang="ru" sz="2400" b="1" spc="-54" dirty="0">
                <a:solidFill>
                  <a:srgbClr val="314C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давать ответ на вопросы, стоящие перед субъектом, или выражать идеи, применяя, синтезируя и видоизменяя </a:t>
            </a:r>
            <a:r>
              <a:rPr lang="ru" sz="2400" b="1" spc="-54" dirty="0" smtClean="0">
                <a:solidFill>
                  <a:srgbClr val="314C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знания.</a:t>
            </a:r>
            <a:endParaRPr lang="ru" sz="2400" b="1" spc="-54" dirty="0">
              <a:solidFill>
                <a:srgbClr val="314C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89556" y="2773035"/>
            <a:ext cx="6150543" cy="48068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3341"/>
              </a:lnSpc>
            </a:pPr>
            <a:r>
              <a:rPr lang="en-US" sz="2400" b="1" spc="-54" dirty="0" smtClean="0">
                <a:solidFill>
                  <a:srgbClr val="314C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(Lucas </a:t>
            </a:r>
            <a:r>
              <a:rPr lang="en-US" sz="2400" b="1" spc="-54" dirty="0">
                <a:solidFill>
                  <a:srgbClr val="314C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B., Claxton G</a:t>
            </a:r>
            <a:r>
              <a:rPr lang="en-US" sz="2400" b="1" spc="-54" dirty="0" smtClean="0">
                <a:solidFill>
                  <a:srgbClr val="314C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ru-RU" sz="2400" b="1" spc="-54" dirty="0" smtClean="0">
                <a:solidFill>
                  <a:srgbClr val="314C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54" dirty="0" smtClean="0">
                <a:solidFill>
                  <a:srgbClr val="314C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Spencer </a:t>
            </a:r>
            <a:r>
              <a:rPr lang="en-US" sz="2400" b="1" spc="-54" dirty="0">
                <a:solidFill>
                  <a:srgbClr val="314C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2013)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4156" cy="59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98897" y="536421"/>
            <a:ext cx="1443789" cy="11935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8234" y="296941"/>
            <a:ext cx="6892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«Последовательности»</a:t>
            </a:r>
            <a:endParaRPr lang="ru-RU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854" y="4674099"/>
            <a:ext cx="9491238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 ь й ь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 ? ь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media.istockphoto.com/vectors/brain-on-triangular-pattern-mosaic-royalty-free-vector-art-vector-id4997182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008" y="55182"/>
            <a:ext cx="1157104" cy="10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4156" cy="593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844" y="3350138"/>
            <a:ext cx="9491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2 4 12 48 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86" y="3336600"/>
            <a:ext cx="9896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2 4 12 48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</a:rPr>
              <a:t>240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8371" y="4681559"/>
            <a:ext cx="9284204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 ь й ь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6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  <p:bldP spid="5" grpId="0"/>
      <p:bldP spid="5" grpId="1"/>
      <p:bldP spid="9" grpId="0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41835" y="536421"/>
            <a:ext cx="1443789" cy="11935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4817" y="587431"/>
            <a:ext cx="5881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«Ассоциации»</a:t>
            </a:r>
            <a:endParaRPr lang="ru-RU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8462" y="2501015"/>
            <a:ext cx="1762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здравый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9830" y="1842254"/>
            <a:ext cx="1470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чистая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3848" y="2357026"/>
            <a:ext cx="1481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1835" y="458136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граненый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56683" y="3703357"/>
            <a:ext cx="2860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пассажирский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53449" y="4993971"/>
            <a:ext cx="2117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интимные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8188" y="1652952"/>
            <a:ext cx="2355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24596" y="3118582"/>
            <a:ext cx="2534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обручальное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60336" y="5576276"/>
            <a:ext cx="3428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93130" y="4347429"/>
            <a:ext cx="3036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бриллиантовая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39047" y="2941801"/>
            <a:ext cx="2964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президентский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4156" cy="59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0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69712" y="375386"/>
            <a:ext cx="1443789" cy="11935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2312" y="587431"/>
            <a:ext cx="7372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</a:t>
            </a:r>
            <a:r>
              <a:rPr lang="ru-RU" sz="4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Друдлы</a:t>
            </a:r>
            <a:r>
              <a:rPr lang="ru-RU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12" y="1356872"/>
            <a:ext cx="6773220" cy="48870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4156" cy="59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99621" y="239466"/>
            <a:ext cx="1443789" cy="11935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2310" y="521091"/>
            <a:ext cx="7372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«Аббревиатуры»</a:t>
            </a:r>
            <a:endParaRPr lang="ru-RU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3394" y="2093900"/>
            <a:ext cx="1040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24958" y="2947970"/>
            <a:ext cx="1408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03872" y="4000479"/>
            <a:ext cx="1028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УУД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1583" y="5328765"/>
            <a:ext cx="116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4864" y="3930735"/>
            <a:ext cx="1027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54519" y="2053584"/>
            <a:ext cx="998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52911" y="3638348"/>
            <a:ext cx="1113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ЗУН 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38787" y="5370895"/>
            <a:ext cx="2015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ТРКМЧП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4156" cy="59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0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Грань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707</TotalTime>
  <Words>260</Words>
  <Application>Microsoft Office PowerPoint</Application>
  <PresentationFormat>Широкоэкранный</PresentationFormat>
  <Paragraphs>69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Грань</vt:lpstr>
      <vt:lpstr>PRO-5 способов развития  креативности у обучающихся </vt:lpstr>
      <vt:lpstr>Кто это ?</vt:lpstr>
      <vt:lpstr>Компетенции российских учителей:  цифровая грамотность, гибкие навыки и умение развивать функциональную грамотность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Буду рада  сотрудничеству!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2022-10-25T11:08:57Z</dcterms:created>
  <dcterms:modified xsi:type="dcterms:W3CDTF">2023-04-20T14:17:19Z</dcterms:modified>
</cp:coreProperties>
</file>