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81" r:id="rId4"/>
    <p:sldId id="258" r:id="rId5"/>
    <p:sldId id="259" r:id="rId6"/>
    <p:sldId id="261" r:id="rId7"/>
    <p:sldId id="260" r:id="rId8"/>
    <p:sldId id="262" r:id="rId9"/>
    <p:sldId id="282" r:id="rId10"/>
    <p:sldId id="283" r:id="rId11"/>
    <p:sldId id="284" r:id="rId12"/>
    <p:sldId id="287" r:id="rId13"/>
    <p:sldId id="286" r:id="rId14"/>
  </p:sldIdLst>
  <p:sldSz cx="18288000" cy="10287000"/>
  <p:notesSz cx="6858000" cy="9144000"/>
  <p:embeddedFontLst>
    <p:embeddedFont>
      <p:font typeface="Ubuntu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pen Sans" panose="020B060402020202020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EE37496-C9FA-413F-99DE-381D7B96B936}">
  <a:tblStyle styleId="{FEE37496-C9FA-413F-99DE-381D7B96B93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9" d="100"/>
          <a:sy n="59" d="100"/>
        </p:scale>
        <p:origin x="-418" y="-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25158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6322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1449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3"/>
          <p:cNvGrpSpPr/>
          <p:nvPr/>
        </p:nvGrpSpPr>
        <p:grpSpPr>
          <a:xfrm>
            <a:off x="7930030" y="0"/>
            <a:ext cx="10358038" cy="10397985"/>
            <a:chOff x="0" y="0"/>
            <a:chExt cx="2728025" cy="2738546"/>
          </a:xfrm>
        </p:grpSpPr>
        <p:sp>
          <p:nvSpPr>
            <p:cNvPr id="12" name="Google Shape;12;p3"/>
            <p:cNvSpPr/>
            <p:nvPr/>
          </p:nvSpPr>
          <p:spPr>
            <a:xfrm>
              <a:off x="0" y="0"/>
              <a:ext cx="2728025" cy="2738546"/>
            </a:xfrm>
            <a:custGeom>
              <a:avLst/>
              <a:gdLst/>
              <a:ahLst/>
              <a:cxnLst/>
              <a:rect l="l" t="t" r="r" b="b"/>
              <a:pathLst>
                <a:path w="2728025" h="2738546" extrusionOk="0">
                  <a:moveTo>
                    <a:pt x="0" y="0"/>
                  </a:moveTo>
                  <a:lnTo>
                    <a:pt x="2728025" y="0"/>
                  </a:lnTo>
                  <a:lnTo>
                    <a:pt x="2728025" y="2738546"/>
                  </a:lnTo>
                  <a:lnTo>
                    <a:pt x="0" y="2738546"/>
                  </a:lnTo>
                  <a:close/>
                </a:path>
              </a:pathLst>
            </a:custGeom>
            <a:solidFill>
              <a:srgbClr val="F8E175"/>
            </a:solidFill>
            <a:ln w="114300" cap="flat" cmpd="sng">
              <a:solidFill>
                <a:srgbClr val="F8E17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3" name="Google Shape;13;p3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" name="Google Shape;14;p3"/>
          <p:cNvGrpSpPr/>
          <p:nvPr/>
        </p:nvGrpSpPr>
        <p:grpSpPr>
          <a:xfrm>
            <a:off x="8512944" y="575323"/>
            <a:ext cx="9131806" cy="8885760"/>
            <a:chOff x="0" y="0"/>
            <a:chExt cx="2405069" cy="2340267"/>
          </a:xfrm>
        </p:grpSpPr>
        <p:sp>
          <p:nvSpPr>
            <p:cNvPr id="15" name="Google Shape;15;p3"/>
            <p:cNvSpPr/>
            <p:nvPr/>
          </p:nvSpPr>
          <p:spPr>
            <a:xfrm>
              <a:off x="0" y="0"/>
              <a:ext cx="2405069" cy="2340267"/>
            </a:xfrm>
            <a:custGeom>
              <a:avLst/>
              <a:gdLst/>
              <a:ahLst/>
              <a:cxnLst/>
              <a:rect l="l" t="t" r="r" b="b"/>
              <a:pathLst>
                <a:path w="2405069" h="2340267" extrusionOk="0">
                  <a:moveTo>
                    <a:pt x="0" y="0"/>
                  </a:moveTo>
                  <a:lnTo>
                    <a:pt x="2405069" y="0"/>
                  </a:lnTo>
                  <a:lnTo>
                    <a:pt x="2405069" y="2340267"/>
                  </a:lnTo>
                  <a:lnTo>
                    <a:pt x="0" y="2340267"/>
                  </a:lnTo>
                  <a:close/>
                </a:path>
              </a:pathLst>
            </a:custGeom>
            <a:solidFill>
              <a:srgbClr val="F8E175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6" name="Google Shape;16;p3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9364150" y="30829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10049950" y="4965700"/>
            <a:ext cx="6400800" cy="6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2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4"/>
          <p:cNvGrpSpPr/>
          <p:nvPr/>
        </p:nvGrpSpPr>
        <p:grpSpPr>
          <a:xfrm>
            <a:off x="779224" y="941275"/>
            <a:ext cx="16771772" cy="8510642"/>
            <a:chOff x="0" y="0"/>
            <a:chExt cx="4316614" cy="2190416"/>
          </a:xfrm>
        </p:grpSpPr>
        <p:sp>
          <p:nvSpPr>
            <p:cNvPr id="21" name="Google Shape;21;p4"/>
            <p:cNvSpPr/>
            <p:nvPr/>
          </p:nvSpPr>
          <p:spPr>
            <a:xfrm>
              <a:off x="0" y="0"/>
              <a:ext cx="4316614" cy="2190416"/>
            </a:xfrm>
            <a:custGeom>
              <a:avLst/>
              <a:gdLst/>
              <a:ahLst/>
              <a:cxnLst/>
              <a:rect l="l" t="t" r="r" b="b"/>
              <a:pathLst>
                <a:path w="4316614" h="2190416" extrusionOk="0">
                  <a:moveTo>
                    <a:pt x="0" y="0"/>
                  </a:moveTo>
                  <a:lnTo>
                    <a:pt x="4316614" y="0"/>
                  </a:lnTo>
                  <a:lnTo>
                    <a:pt x="4316614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2" name="Google Shape;22;p4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" name="Google Shape;23;p4"/>
          <p:cNvGrpSpPr/>
          <p:nvPr/>
        </p:nvGrpSpPr>
        <p:grpSpPr>
          <a:xfrm>
            <a:off x="870295" y="1028700"/>
            <a:ext cx="16564010" cy="8316791"/>
            <a:chOff x="0" y="0"/>
            <a:chExt cx="4362509" cy="2190416"/>
          </a:xfrm>
        </p:grpSpPr>
        <p:sp>
          <p:nvSpPr>
            <p:cNvPr id="24" name="Google Shape;24;p4"/>
            <p:cNvSpPr/>
            <p:nvPr/>
          </p:nvSpPr>
          <p:spPr>
            <a:xfrm>
              <a:off x="0" y="0"/>
              <a:ext cx="4362509" cy="2190416"/>
            </a:xfrm>
            <a:custGeom>
              <a:avLst/>
              <a:gdLst/>
              <a:ahLst/>
              <a:cxnLst/>
              <a:rect l="l" t="t" r="r" b="b"/>
              <a:pathLst>
                <a:path w="4362509" h="2190416" extrusionOk="0">
                  <a:moveTo>
                    <a:pt x="0" y="0"/>
                  </a:moveTo>
                  <a:lnTo>
                    <a:pt x="4362509" y="0"/>
                  </a:lnTo>
                  <a:lnTo>
                    <a:pt x="4362509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8E17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5" name="Google Shape;25;p4"/>
            <p:cNvSpPr txBox="1"/>
            <p:nvPr/>
          </p:nvSpPr>
          <p:spPr>
            <a:xfrm>
              <a:off x="0" y="0"/>
              <a:ext cx="812700" cy="81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1318800" y="1804950"/>
            <a:ext cx="15012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5893363" y="37911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047312" y="1731450"/>
            <a:ext cx="154671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Calibri"/>
              <a:buNone/>
              <a:defRPr sz="7500" cap="none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5257788" y="68833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3200"/>
              <a:buNone/>
              <a:defRPr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3200"/>
              <a:buNone/>
              <a:defRPr sz="32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3200"/>
              <a:buNone/>
              <a:defRPr sz="32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3200"/>
              <a:buNone/>
              <a:defRPr sz="32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3200"/>
              <a:buNone/>
              <a:defRPr sz="32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3200"/>
              <a:buNone/>
              <a:defRPr sz="32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3200"/>
              <a:buNone/>
              <a:defRPr sz="32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3200"/>
              <a:buNone/>
              <a:defRPr sz="32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2209800" y="1775775"/>
            <a:ext cx="13258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4737375" y="3740275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8928375" y="3740275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1443325" y="1808200"/>
            <a:ext cx="146169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Calibri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5029138" y="38119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55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55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4pPr>
            <a:lvl5pPr marL="2286000" lvl="4" indent="-355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5pPr>
            <a:lvl6pPr marL="2743200" lvl="5" indent="-355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6pPr>
            <a:lvl7pPr marL="3200400" lvl="6" indent="-355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7pPr>
            <a:lvl8pPr marL="3657600" lvl="7" indent="-355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8pPr>
            <a:lvl9pPr marL="4114800" lvl="8" indent="-355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9216963" y="38119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55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55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4pPr>
            <a:lvl5pPr marL="2286000" lvl="4" indent="-355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5pPr>
            <a:lvl6pPr marL="2743200" lvl="5" indent="-355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6pPr>
            <a:lvl7pPr marL="3200400" lvl="6" indent="-355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7pPr>
            <a:lvl8pPr marL="3657600" lvl="7" indent="-355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8pPr>
            <a:lvl9pPr marL="4114800" lvl="8" indent="-355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2530550" y="2491425"/>
            <a:ext cx="148302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Calibri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1"/>
          </p:nvPr>
        </p:nvSpPr>
        <p:spPr>
          <a:xfrm>
            <a:off x="5984000" y="40033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2070600" y="1723900"/>
            <a:ext cx="13384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 rot="5400000">
            <a:off x="5505125" y="2131238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 rot="5400000">
            <a:off x="7970850" y="378033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 rot="5400000">
            <a:off x="3250675" y="2133576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03875" y="99431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545454"/>
              </a:buClr>
              <a:buSzPts val="4400"/>
              <a:buFont typeface="Ubuntu"/>
              <a:buNone/>
              <a:defRPr sz="4400" i="0" u="none" strike="noStrike" cap="none">
                <a:solidFill>
                  <a:srgbClr val="545454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648200" y="32723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545454"/>
              </a:buClr>
              <a:buSzPts val="3200"/>
              <a:buFont typeface="Open Sans"/>
              <a:buChar char="•"/>
              <a:defRPr sz="3200" i="0" u="none" strike="noStrike" cap="non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545454"/>
              </a:buClr>
              <a:buSzPts val="2800"/>
              <a:buFont typeface="Open Sans"/>
              <a:buChar char="–"/>
              <a:defRPr sz="2800" i="0" u="none" strike="noStrike" cap="non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545454"/>
              </a:buClr>
              <a:buSzPts val="2400"/>
              <a:buFont typeface="Open Sans"/>
              <a:buChar char="•"/>
              <a:defRPr sz="2400" i="0" u="none" strike="noStrike" cap="non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545454"/>
              </a:buClr>
              <a:buSzPts val="2000"/>
              <a:buFont typeface="Open Sans"/>
              <a:buChar char="–"/>
              <a:defRPr sz="2000" i="0" u="none" strike="noStrike" cap="non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545454"/>
              </a:buClr>
              <a:buSzPts val="2000"/>
              <a:buFont typeface="Open Sans"/>
              <a:buChar char="»"/>
              <a:defRPr sz="2000" i="0" u="none" strike="noStrike" cap="non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545454"/>
              </a:buClr>
              <a:buSzPts val="2000"/>
              <a:buFont typeface="Open Sans"/>
              <a:buChar char="•"/>
              <a:defRPr sz="2000" i="0" u="none" strike="noStrike" cap="non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545454"/>
              </a:buClr>
              <a:buSzPts val="2000"/>
              <a:buFont typeface="Open Sans"/>
              <a:buChar char="•"/>
              <a:defRPr sz="2000" i="0" u="none" strike="noStrike" cap="non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545454"/>
              </a:buClr>
              <a:buSzPts val="2000"/>
              <a:buFont typeface="Open Sans"/>
              <a:buChar char="•"/>
              <a:defRPr sz="2000" i="0" u="none" strike="noStrike" cap="non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545454"/>
              </a:buClr>
              <a:buSzPts val="2000"/>
              <a:buFont typeface="Open Sans"/>
              <a:buChar char="•"/>
              <a:defRPr sz="2000" i="0" u="none" strike="noStrike" cap="none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3"/>
          <p:cNvPicPr preferRelativeResize="0"/>
          <p:nvPr/>
        </p:nvPicPr>
        <p:blipFill rotWithShape="1">
          <a:blip r:embed="rId3">
            <a:alphaModFix/>
          </a:blip>
          <a:srcRect b="15623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" name="Google Shape;66;p13"/>
          <p:cNvGrpSpPr/>
          <p:nvPr/>
        </p:nvGrpSpPr>
        <p:grpSpPr>
          <a:xfrm>
            <a:off x="7930030" y="0"/>
            <a:ext cx="10357970" cy="10397918"/>
            <a:chOff x="0" y="0"/>
            <a:chExt cx="2728025" cy="2738546"/>
          </a:xfrm>
        </p:grpSpPr>
        <p:sp>
          <p:nvSpPr>
            <p:cNvPr id="67" name="Google Shape;67;p13"/>
            <p:cNvSpPr/>
            <p:nvPr/>
          </p:nvSpPr>
          <p:spPr>
            <a:xfrm>
              <a:off x="0" y="0"/>
              <a:ext cx="2728025" cy="2738546"/>
            </a:xfrm>
            <a:custGeom>
              <a:avLst/>
              <a:gdLst/>
              <a:ahLst/>
              <a:cxnLst/>
              <a:rect l="l" t="t" r="r" b="b"/>
              <a:pathLst>
                <a:path w="2728025" h="2738546" extrusionOk="0">
                  <a:moveTo>
                    <a:pt x="0" y="0"/>
                  </a:moveTo>
                  <a:lnTo>
                    <a:pt x="2728025" y="0"/>
                  </a:lnTo>
                  <a:lnTo>
                    <a:pt x="2728025" y="2738546"/>
                  </a:lnTo>
                  <a:lnTo>
                    <a:pt x="0" y="2738546"/>
                  </a:lnTo>
                  <a:close/>
                </a:path>
              </a:pathLst>
            </a:custGeom>
            <a:solidFill>
              <a:srgbClr val="F8E175"/>
            </a:solidFill>
            <a:ln w="114300" cap="flat" cmpd="sng">
              <a:solidFill>
                <a:srgbClr val="F8E17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8" name="Google Shape;68;p13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" name="Google Shape;69;p13"/>
          <p:cNvGrpSpPr/>
          <p:nvPr/>
        </p:nvGrpSpPr>
        <p:grpSpPr>
          <a:xfrm>
            <a:off x="8512944" y="575323"/>
            <a:ext cx="9131747" cy="8885702"/>
            <a:chOff x="0" y="0"/>
            <a:chExt cx="2405069" cy="2340267"/>
          </a:xfrm>
        </p:grpSpPr>
        <p:sp>
          <p:nvSpPr>
            <p:cNvPr id="70" name="Google Shape;70;p13"/>
            <p:cNvSpPr/>
            <p:nvPr/>
          </p:nvSpPr>
          <p:spPr>
            <a:xfrm>
              <a:off x="0" y="0"/>
              <a:ext cx="2405069" cy="2340267"/>
            </a:xfrm>
            <a:custGeom>
              <a:avLst/>
              <a:gdLst/>
              <a:ahLst/>
              <a:cxnLst/>
              <a:rect l="l" t="t" r="r" b="b"/>
              <a:pathLst>
                <a:path w="2405069" h="2340267" extrusionOk="0">
                  <a:moveTo>
                    <a:pt x="0" y="0"/>
                  </a:moveTo>
                  <a:lnTo>
                    <a:pt x="2405069" y="0"/>
                  </a:lnTo>
                  <a:lnTo>
                    <a:pt x="2405069" y="2340267"/>
                  </a:lnTo>
                  <a:lnTo>
                    <a:pt x="0" y="2340267"/>
                  </a:lnTo>
                  <a:close/>
                </a:path>
              </a:pathLst>
            </a:custGeom>
            <a:solidFill>
              <a:srgbClr val="F8E175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71" name="Google Shape;71;p13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2" name="Google Shape;72;p13"/>
          <p:cNvCxnSpPr/>
          <p:nvPr/>
        </p:nvCxnSpPr>
        <p:spPr>
          <a:xfrm>
            <a:off x="9388113" y="2644480"/>
            <a:ext cx="7182180" cy="0"/>
          </a:xfrm>
          <a:prstGeom prst="straightConnector1">
            <a:avLst/>
          </a:prstGeom>
          <a:noFill/>
          <a:ln w="571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" name="Google Shape;73;p13"/>
          <p:cNvCxnSpPr/>
          <p:nvPr/>
        </p:nvCxnSpPr>
        <p:spPr>
          <a:xfrm>
            <a:off x="2790541" y="8404764"/>
            <a:ext cx="4009504" cy="0"/>
          </a:xfrm>
          <a:prstGeom prst="straightConnector1">
            <a:avLst/>
          </a:prstGeom>
          <a:noFill/>
          <a:ln w="57150" cap="flat" cmpd="sng">
            <a:solidFill>
              <a:srgbClr val="F8E17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" name="Google Shape;74;p13"/>
          <p:cNvCxnSpPr/>
          <p:nvPr/>
        </p:nvCxnSpPr>
        <p:spPr>
          <a:xfrm>
            <a:off x="9517925" y="6107977"/>
            <a:ext cx="7182180" cy="0"/>
          </a:xfrm>
          <a:prstGeom prst="straightConnector1">
            <a:avLst/>
          </a:prstGeom>
          <a:noFill/>
          <a:ln w="571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" name="Google Shape;77;p13"/>
          <p:cNvSpPr txBox="1"/>
          <p:nvPr/>
        </p:nvSpPr>
        <p:spPr>
          <a:xfrm>
            <a:off x="9388113" y="2543847"/>
            <a:ext cx="7047300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ru-RU" sz="4800" dirty="0"/>
              <a:t>«От писателя остаются книги, от художника – картины. От каждого думающего учителя остаётся его…»</a:t>
            </a:r>
            <a:endParaRPr sz="800" dirty="0"/>
          </a:p>
        </p:txBody>
      </p:sp>
      <p:cxnSp>
        <p:nvCxnSpPr>
          <p:cNvPr id="78" name="Google Shape;78;p13"/>
          <p:cNvCxnSpPr/>
          <p:nvPr/>
        </p:nvCxnSpPr>
        <p:spPr>
          <a:xfrm>
            <a:off x="1028700" y="575323"/>
            <a:ext cx="6405247" cy="0"/>
          </a:xfrm>
          <a:prstGeom prst="straightConnector1">
            <a:avLst/>
          </a:prstGeom>
          <a:noFill/>
          <a:ln w="57150" cap="flat" cmpd="sng">
            <a:solidFill>
              <a:srgbClr val="F8E17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9" name="Google Shape;79;p13"/>
          <p:cNvCxnSpPr/>
          <p:nvPr/>
        </p:nvCxnSpPr>
        <p:spPr>
          <a:xfrm>
            <a:off x="1028700" y="9653352"/>
            <a:ext cx="6405247" cy="0"/>
          </a:xfrm>
          <a:prstGeom prst="straightConnector1">
            <a:avLst/>
          </a:prstGeom>
          <a:noFill/>
          <a:ln w="57150" cap="flat" cmpd="sng">
            <a:solidFill>
              <a:srgbClr val="F8E17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818" y="1118031"/>
            <a:ext cx="5153196" cy="633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444228" y="6766775"/>
            <a:ext cx="34724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Любовь </a:t>
            </a:r>
            <a:r>
              <a:rPr lang="ru-RU" sz="4000" dirty="0"/>
              <a:t>Кабо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19"/>
          <p:cNvPicPr preferRelativeResize="0"/>
          <p:nvPr/>
        </p:nvPicPr>
        <p:blipFill rotWithShape="1">
          <a:blip r:embed="rId3">
            <a:alphaModFix/>
          </a:blip>
          <a:srcRect l="648" t="18240" r="5947" b="3048"/>
          <a:stretch/>
        </p:blipFill>
        <p:spPr>
          <a:xfrm>
            <a:off x="-1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0" name="Google Shape;240;p19"/>
          <p:cNvGrpSpPr/>
          <p:nvPr/>
        </p:nvGrpSpPr>
        <p:grpSpPr>
          <a:xfrm>
            <a:off x="862050" y="985133"/>
            <a:ext cx="16563899" cy="8316734"/>
            <a:chOff x="0" y="0"/>
            <a:chExt cx="4362509" cy="2190416"/>
          </a:xfrm>
        </p:grpSpPr>
        <p:sp>
          <p:nvSpPr>
            <p:cNvPr id="241" name="Google Shape;241;p19"/>
            <p:cNvSpPr/>
            <p:nvPr/>
          </p:nvSpPr>
          <p:spPr>
            <a:xfrm>
              <a:off x="0" y="0"/>
              <a:ext cx="4362509" cy="2190416"/>
            </a:xfrm>
            <a:custGeom>
              <a:avLst/>
              <a:gdLst/>
              <a:ahLst/>
              <a:cxnLst/>
              <a:rect l="l" t="t" r="r" b="b"/>
              <a:pathLst>
                <a:path w="4362509" h="2190416" extrusionOk="0">
                  <a:moveTo>
                    <a:pt x="0" y="0"/>
                  </a:moveTo>
                  <a:lnTo>
                    <a:pt x="4362509" y="0"/>
                  </a:lnTo>
                  <a:lnTo>
                    <a:pt x="4362509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8E17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42" name="Google Shape;242;p19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44" name="Google Shape;244;p19"/>
          <p:cNvCxnSpPr/>
          <p:nvPr/>
        </p:nvCxnSpPr>
        <p:spPr>
          <a:xfrm>
            <a:off x="4898995" y="2893349"/>
            <a:ext cx="8107067" cy="0"/>
          </a:xfrm>
          <a:prstGeom prst="straightConnector1">
            <a:avLst/>
          </a:prstGeom>
          <a:noFill/>
          <a:ln w="57150" cap="flat" cmpd="sng">
            <a:solidFill>
              <a:srgbClr val="F8E17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4" name="Google Shape;177;p17"/>
          <p:cNvSpPr txBox="1"/>
          <p:nvPr/>
        </p:nvSpPr>
        <p:spPr>
          <a:xfrm>
            <a:off x="3832087" y="1268289"/>
            <a:ext cx="10242118" cy="1625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 smtClean="0"/>
              <a:t>Приемы технологии формирующего оценивания</a:t>
            </a:r>
            <a:endParaRPr sz="4400" b="1" dirty="0"/>
          </a:p>
        </p:txBody>
      </p:sp>
      <p:sp>
        <p:nvSpPr>
          <p:cNvPr id="85" name="Google Shape;441;p25"/>
          <p:cNvSpPr txBox="1"/>
          <p:nvPr/>
        </p:nvSpPr>
        <p:spPr>
          <a:xfrm>
            <a:off x="1480815" y="3298091"/>
            <a:ext cx="4391952" cy="199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5400" u="sng" dirty="0" smtClean="0">
                <a:solidFill>
                  <a:schemeClr val="tx1"/>
                </a:solidFill>
                <a:latin typeface="+mn-lt"/>
                <a:ea typeface="Open Sans"/>
                <a:cs typeface="Open Sans"/>
                <a:sym typeface="Open Sans"/>
              </a:rPr>
              <a:t>Недельные отчеты</a:t>
            </a:r>
            <a:endParaRPr sz="5400" u="sng" dirty="0">
              <a:solidFill>
                <a:schemeClr val="tx1"/>
              </a:solidFill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93029" y="3297385"/>
            <a:ext cx="2792751" cy="19950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0008"/>
              </a:lnSpc>
            </a:pPr>
            <a:r>
              <a:rPr lang="ru-RU" sz="5400" u="sng" dirty="0" smtClean="0">
                <a:solidFill>
                  <a:srgbClr val="545454"/>
                </a:solidFill>
                <a:ea typeface="Open Sans"/>
                <a:cs typeface="Open Sans"/>
                <a:sym typeface="Open Sans"/>
              </a:rPr>
              <a:t>Карты </a:t>
            </a:r>
          </a:p>
          <a:p>
            <a:pPr lvl="0" algn="ctr">
              <a:lnSpc>
                <a:spcPct val="120008"/>
              </a:lnSpc>
            </a:pPr>
            <a:r>
              <a:rPr lang="ru-RU" sz="5400" u="sng" dirty="0" smtClean="0">
                <a:solidFill>
                  <a:srgbClr val="545454"/>
                </a:solidFill>
                <a:ea typeface="Open Sans"/>
                <a:cs typeface="Open Sans"/>
                <a:sym typeface="Open Sans"/>
              </a:rPr>
              <a:t>понятий</a:t>
            </a:r>
            <a:endParaRPr lang="ru-RU" sz="5400" u="sng" dirty="0">
              <a:solidFill>
                <a:srgbClr val="545454"/>
              </a:solidFill>
              <a:ea typeface="Open Sans"/>
              <a:cs typeface="Open Sans"/>
              <a:sym typeface="Open San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1" t="22524" r="14745" b="7431"/>
          <a:stretch/>
        </p:blipFill>
        <p:spPr bwMode="auto">
          <a:xfrm>
            <a:off x="1480815" y="5143500"/>
            <a:ext cx="5091647" cy="388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9" t="25892" r="29507" b="13451"/>
          <a:stretch/>
        </p:blipFill>
        <p:spPr bwMode="auto">
          <a:xfrm>
            <a:off x="10586433" y="5292482"/>
            <a:ext cx="5074277" cy="373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3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3"/>
          <p:cNvPicPr preferRelativeResize="0"/>
          <p:nvPr/>
        </p:nvPicPr>
        <p:blipFill rotWithShape="1">
          <a:blip r:embed="rId3">
            <a:alphaModFix/>
          </a:blip>
          <a:srcRect b="15623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" name="Google Shape;66;p13"/>
          <p:cNvGrpSpPr/>
          <p:nvPr/>
        </p:nvGrpSpPr>
        <p:grpSpPr>
          <a:xfrm>
            <a:off x="7930030" y="0"/>
            <a:ext cx="10357970" cy="10397918"/>
            <a:chOff x="0" y="0"/>
            <a:chExt cx="2728025" cy="2738546"/>
          </a:xfrm>
        </p:grpSpPr>
        <p:sp>
          <p:nvSpPr>
            <p:cNvPr id="67" name="Google Shape;67;p13"/>
            <p:cNvSpPr/>
            <p:nvPr/>
          </p:nvSpPr>
          <p:spPr>
            <a:xfrm>
              <a:off x="0" y="0"/>
              <a:ext cx="2728025" cy="2738546"/>
            </a:xfrm>
            <a:custGeom>
              <a:avLst/>
              <a:gdLst/>
              <a:ahLst/>
              <a:cxnLst/>
              <a:rect l="l" t="t" r="r" b="b"/>
              <a:pathLst>
                <a:path w="2728025" h="2738546" extrusionOk="0">
                  <a:moveTo>
                    <a:pt x="0" y="0"/>
                  </a:moveTo>
                  <a:lnTo>
                    <a:pt x="2728025" y="0"/>
                  </a:lnTo>
                  <a:lnTo>
                    <a:pt x="2728025" y="2738546"/>
                  </a:lnTo>
                  <a:lnTo>
                    <a:pt x="0" y="2738546"/>
                  </a:lnTo>
                  <a:close/>
                </a:path>
              </a:pathLst>
            </a:custGeom>
            <a:solidFill>
              <a:srgbClr val="F8E175"/>
            </a:solidFill>
            <a:ln w="114300" cap="flat" cmpd="sng">
              <a:solidFill>
                <a:srgbClr val="F8E17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68" name="Google Shape;68;p13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" name="Google Shape;69;p13"/>
          <p:cNvGrpSpPr/>
          <p:nvPr/>
        </p:nvGrpSpPr>
        <p:grpSpPr>
          <a:xfrm>
            <a:off x="8512944" y="575323"/>
            <a:ext cx="9131747" cy="8885702"/>
            <a:chOff x="0" y="0"/>
            <a:chExt cx="2405069" cy="2340267"/>
          </a:xfrm>
        </p:grpSpPr>
        <p:sp>
          <p:nvSpPr>
            <p:cNvPr id="70" name="Google Shape;70;p13"/>
            <p:cNvSpPr/>
            <p:nvPr/>
          </p:nvSpPr>
          <p:spPr>
            <a:xfrm>
              <a:off x="0" y="0"/>
              <a:ext cx="2405069" cy="2340267"/>
            </a:xfrm>
            <a:custGeom>
              <a:avLst/>
              <a:gdLst/>
              <a:ahLst/>
              <a:cxnLst/>
              <a:rect l="l" t="t" r="r" b="b"/>
              <a:pathLst>
                <a:path w="2405069" h="2340267" extrusionOk="0">
                  <a:moveTo>
                    <a:pt x="0" y="0"/>
                  </a:moveTo>
                  <a:lnTo>
                    <a:pt x="2405069" y="0"/>
                  </a:lnTo>
                  <a:lnTo>
                    <a:pt x="2405069" y="2340267"/>
                  </a:lnTo>
                  <a:lnTo>
                    <a:pt x="0" y="2340267"/>
                  </a:lnTo>
                  <a:close/>
                </a:path>
              </a:pathLst>
            </a:custGeom>
            <a:solidFill>
              <a:srgbClr val="F8E175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71" name="Google Shape;71;p13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2" name="Google Shape;72;p13"/>
          <p:cNvCxnSpPr/>
          <p:nvPr/>
        </p:nvCxnSpPr>
        <p:spPr>
          <a:xfrm>
            <a:off x="9388113" y="2644480"/>
            <a:ext cx="7182180" cy="0"/>
          </a:xfrm>
          <a:prstGeom prst="straightConnector1">
            <a:avLst/>
          </a:prstGeom>
          <a:noFill/>
          <a:ln w="571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" name="Google Shape;73;p13"/>
          <p:cNvCxnSpPr/>
          <p:nvPr/>
        </p:nvCxnSpPr>
        <p:spPr>
          <a:xfrm>
            <a:off x="2790541" y="8404764"/>
            <a:ext cx="4009504" cy="0"/>
          </a:xfrm>
          <a:prstGeom prst="straightConnector1">
            <a:avLst/>
          </a:prstGeom>
          <a:noFill/>
          <a:ln w="57150" cap="flat" cmpd="sng">
            <a:solidFill>
              <a:srgbClr val="F8E17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" name="Google Shape;74;p13"/>
          <p:cNvCxnSpPr/>
          <p:nvPr/>
        </p:nvCxnSpPr>
        <p:spPr>
          <a:xfrm>
            <a:off x="9517925" y="6107977"/>
            <a:ext cx="7182180" cy="0"/>
          </a:xfrm>
          <a:prstGeom prst="straightConnector1">
            <a:avLst/>
          </a:prstGeom>
          <a:noFill/>
          <a:ln w="571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7" name="Google Shape;77;p13"/>
          <p:cNvSpPr txBox="1"/>
          <p:nvPr/>
        </p:nvSpPr>
        <p:spPr>
          <a:xfrm>
            <a:off x="9388113" y="2543847"/>
            <a:ext cx="7047300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ru-RU" sz="4800" dirty="0"/>
              <a:t>«От писателя остаются книги, от художника – картины. От каждого думающего учителя остаётся </a:t>
            </a:r>
            <a:r>
              <a:rPr lang="ru-RU" sz="4800" dirty="0" smtClean="0"/>
              <a:t>его            »</a:t>
            </a:r>
          </a:p>
        </p:txBody>
      </p:sp>
      <p:cxnSp>
        <p:nvCxnSpPr>
          <p:cNvPr id="78" name="Google Shape;78;p13"/>
          <p:cNvCxnSpPr/>
          <p:nvPr/>
        </p:nvCxnSpPr>
        <p:spPr>
          <a:xfrm>
            <a:off x="1028700" y="575323"/>
            <a:ext cx="6405247" cy="0"/>
          </a:xfrm>
          <a:prstGeom prst="straightConnector1">
            <a:avLst/>
          </a:prstGeom>
          <a:noFill/>
          <a:ln w="57150" cap="flat" cmpd="sng">
            <a:solidFill>
              <a:srgbClr val="F8E17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9" name="Google Shape;79;p13"/>
          <p:cNvCxnSpPr/>
          <p:nvPr/>
        </p:nvCxnSpPr>
        <p:spPr>
          <a:xfrm>
            <a:off x="1028700" y="9653352"/>
            <a:ext cx="6405247" cy="0"/>
          </a:xfrm>
          <a:prstGeom prst="straightConnector1">
            <a:avLst/>
          </a:prstGeom>
          <a:noFill/>
          <a:ln w="57150" cap="flat" cmpd="sng">
            <a:solidFill>
              <a:srgbClr val="F8E17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818" y="1118031"/>
            <a:ext cx="5153196" cy="633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444228" y="6766775"/>
            <a:ext cx="34724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Любовь </a:t>
            </a:r>
            <a:r>
              <a:rPr lang="ru-RU" sz="4000" dirty="0"/>
              <a:t>Кабо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596613" y="5406169"/>
            <a:ext cx="20858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800" b="1" dirty="0" smtClean="0">
                <a:solidFill>
                  <a:srgbClr val="FF0000"/>
                </a:solidFill>
              </a:rPr>
              <a:t>ОПЫТ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77422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4"/>
          <p:cNvGrpSpPr/>
          <p:nvPr/>
        </p:nvGrpSpPr>
        <p:grpSpPr>
          <a:xfrm>
            <a:off x="779224" y="941275"/>
            <a:ext cx="16771760" cy="8510634"/>
            <a:chOff x="0" y="0"/>
            <a:chExt cx="4316614" cy="2190416"/>
          </a:xfrm>
        </p:grpSpPr>
        <p:sp>
          <p:nvSpPr>
            <p:cNvPr id="85" name="Google Shape;85;p14"/>
            <p:cNvSpPr/>
            <p:nvPr/>
          </p:nvSpPr>
          <p:spPr>
            <a:xfrm>
              <a:off x="0" y="0"/>
              <a:ext cx="4316614" cy="2190416"/>
            </a:xfrm>
            <a:custGeom>
              <a:avLst/>
              <a:gdLst/>
              <a:ahLst/>
              <a:cxnLst/>
              <a:rect l="l" t="t" r="r" b="b"/>
              <a:pathLst>
                <a:path w="4316614" h="2190416" extrusionOk="0">
                  <a:moveTo>
                    <a:pt x="0" y="0"/>
                  </a:moveTo>
                  <a:lnTo>
                    <a:pt x="4316614" y="0"/>
                  </a:lnTo>
                  <a:lnTo>
                    <a:pt x="4316614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86" name="Google Shape;86;p1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4"/>
          <p:cNvGrpSpPr/>
          <p:nvPr/>
        </p:nvGrpSpPr>
        <p:grpSpPr>
          <a:xfrm>
            <a:off x="870295" y="1028700"/>
            <a:ext cx="16563899" cy="8316734"/>
            <a:chOff x="0" y="0"/>
            <a:chExt cx="4362509" cy="2190416"/>
          </a:xfrm>
        </p:grpSpPr>
        <p:sp>
          <p:nvSpPr>
            <p:cNvPr id="88" name="Google Shape;88;p14"/>
            <p:cNvSpPr/>
            <p:nvPr/>
          </p:nvSpPr>
          <p:spPr>
            <a:xfrm>
              <a:off x="0" y="0"/>
              <a:ext cx="4362509" cy="2190416"/>
            </a:xfrm>
            <a:custGeom>
              <a:avLst/>
              <a:gdLst/>
              <a:ahLst/>
              <a:cxnLst/>
              <a:rect l="l" t="t" r="r" b="b"/>
              <a:pathLst>
                <a:path w="4362509" h="2190416" extrusionOk="0">
                  <a:moveTo>
                    <a:pt x="0" y="0"/>
                  </a:moveTo>
                  <a:lnTo>
                    <a:pt x="4362509" y="0"/>
                  </a:lnTo>
                  <a:lnTo>
                    <a:pt x="4362509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8E17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89" name="Google Shape;89;p1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" name="Google Shape;90;p14"/>
          <p:cNvSpPr txBox="1"/>
          <p:nvPr/>
        </p:nvSpPr>
        <p:spPr>
          <a:xfrm>
            <a:off x="1736021" y="1493748"/>
            <a:ext cx="1422695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u-RU" sz="6000" b="1" dirty="0" smtClean="0"/>
              <a:t>Задачи </a:t>
            </a:r>
            <a:r>
              <a:rPr lang="ru-RU" sz="6000" b="1" dirty="0" smtClean="0"/>
              <a:t>мастер-класса</a:t>
            </a:r>
            <a:r>
              <a:rPr lang="ru-RU" sz="6000" b="1" dirty="0" smtClean="0"/>
              <a:t>:</a:t>
            </a:r>
            <a:endParaRPr lang="ru-RU" sz="6000" dirty="0"/>
          </a:p>
        </p:txBody>
      </p:sp>
      <p:cxnSp>
        <p:nvCxnSpPr>
          <p:cNvPr id="97" name="Google Shape;97;p14"/>
          <p:cNvCxnSpPr/>
          <p:nvPr/>
        </p:nvCxnSpPr>
        <p:spPr>
          <a:xfrm>
            <a:off x="4564144" y="2571749"/>
            <a:ext cx="8107067" cy="0"/>
          </a:xfrm>
          <a:prstGeom prst="straightConnector1">
            <a:avLst/>
          </a:prstGeom>
          <a:noFill/>
          <a:ln w="57150" cap="flat" cmpd="sng">
            <a:solidFill>
              <a:srgbClr val="F8E17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Прямоугольник 1"/>
          <p:cNvSpPr/>
          <p:nvPr/>
        </p:nvSpPr>
        <p:spPr>
          <a:xfrm>
            <a:off x="2060620" y="3280219"/>
            <a:ext cx="122220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600" dirty="0" smtClean="0"/>
              <a:t>Рассмотреть понятие </a:t>
            </a:r>
            <a:r>
              <a:rPr lang="ru-RU" sz="3600" dirty="0"/>
              <a:t>«технология формирующего оценивания»;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600" dirty="0" smtClean="0"/>
              <a:t>Установить влияние технологии </a:t>
            </a:r>
            <a:r>
              <a:rPr lang="ru-RU" sz="3600" dirty="0"/>
              <a:t>формирующего оценивания </a:t>
            </a:r>
            <a:r>
              <a:rPr lang="ru-RU" sz="3600" dirty="0" smtClean="0"/>
              <a:t>на развитие </a:t>
            </a:r>
            <a:r>
              <a:rPr lang="ru-RU" sz="3600" dirty="0"/>
              <a:t>самооценки у </a:t>
            </a:r>
            <a:r>
              <a:rPr lang="ru-RU" sz="3600" dirty="0" smtClean="0"/>
              <a:t>обучающихся;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600" dirty="0" smtClean="0"/>
              <a:t>Определить </a:t>
            </a:r>
            <a:r>
              <a:rPr lang="ru-RU" sz="3600" dirty="0"/>
              <a:t>эффективные методы и </a:t>
            </a:r>
            <a:r>
              <a:rPr lang="ru-RU" sz="3600" dirty="0" smtClean="0"/>
              <a:t>приемы формирующего оценивания; </a:t>
            </a:r>
            <a:endParaRPr lang="ru-RU" sz="3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600" dirty="0" smtClean="0"/>
              <a:t>Применить на практике </a:t>
            </a:r>
            <a:r>
              <a:rPr lang="ru-RU" sz="3600" dirty="0"/>
              <a:t>приемы формирующего оценивания.</a:t>
            </a:r>
          </a:p>
        </p:txBody>
      </p:sp>
    </p:spTree>
    <p:extLst>
      <p:ext uri="{BB962C8B-B14F-4D97-AF65-F5344CB8AC3E}">
        <p14:creationId xmlns:p14="http://schemas.microsoft.com/office/powerpoint/2010/main" val="371298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4"/>
          <p:cNvGrpSpPr/>
          <p:nvPr/>
        </p:nvGrpSpPr>
        <p:grpSpPr>
          <a:xfrm>
            <a:off x="779224" y="941275"/>
            <a:ext cx="16771760" cy="8510634"/>
            <a:chOff x="0" y="0"/>
            <a:chExt cx="4316614" cy="2190416"/>
          </a:xfrm>
        </p:grpSpPr>
        <p:sp>
          <p:nvSpPr>
            <p:cNvPr id="85" name="Google Shape;85;p14"/>
            <p:cNvSpPr/>
            <p:nvPr/>
          </p:nvSpPr>
          <p:spPr>
            <a:xfrm>
              <a:off x="0" y="0"/>
              <a:ext cx="4316614" cy="2190416"/>
            </a:xfrm>
            <a:custGeom>
              <a:avLst/>
              <a:gdLst/>
              <a:ahLst/>
              <a:cxnLst/>
              <a:rect l="l" t="t" r="r" b="b"/>
              <a:pathLst>
                <a:path w="4316614" h="2190416" extrusionOk="0">
                  <a:moveTo>
                    <a:pt x="0" y="0"/>
                  </a:moveTo>
                  <a:lnTo>
                    <a:pt x="4316614" y="0"/>
                  </a:lnTo>
                  <a:lnTo>
                    <a:pt x="4316614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86" name="Google Shape;86;p1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4"/>
          <p:cNvGrpSpPr/>
          <p:nvPr/>
        </p:nvGrpSpPr>
        <p:grpSpPr>
          <a:xfrm>
            <a:off x="870295" y="1028700"/>
            <a:ext cx="16563899" cy="8316734"/>
            <a:chOff x="0" y="0"/>
            <a:chExt cx="4362509" cy="2190416"/>
          </a:xfrm>
        </p:grpSpPr>
        <p:sp>
          <p:nvSpPr>
            <p:cNvPr id="88" name="Google Shape;88;p14"/>
            <p:cNvSpPr/>
            <p:nvPr/>
          </p:nvSpPr>
          <p:spPr>
            <a:xfrm>
              <a:off x="0" y="0"/>
              <a:ext cx="4362509" cy="2190416"/>
            </a:xfrm>
            <a:custGeom>
              <a:avLst/>
              <a:gdLst/>
              <a:ahLst/>
              <a:cxnLst/>
              <a:rect l="l" t="t" r="r" b="b"/>
              <a:pathLst>
                <a:path w="4362509" h="2190416" extrusionOk="0">
                  <a:moveTo>
                    <a:pt x="0" y="0"/>
                  </a:moveTo>
                  <a:lnTo>
                    <a:pt x="4362509" y="0"/>
                  </a:lnTo>
                  <a:lnTo>
                    <a:pt x="4362509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8E17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89" name="Google Shape;89;p1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" name="Google Shape;90;p14"/>
          <p:cNvSpPr txBox="1"/>
          <p:nvPr/>
        </p:nvSpPr>
        <p:spPr>
          <a:xfrm>
            <a:off x="1736021" y="1493748"/>
            <a:ext cx="1422695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u-RU" sz="6000" dirty="0"/>
              <a:t>Рефлексия</a:t>
            </a:r>
          </a:p>
        </p:txBody>
      </p:sp>
      <p:cxnSp>
        <p:nvCxnSpPr>
          <p:cNvPr id="97" name="Google Shape;97;p14"/>
          <p:cNvCxnSpPr/>
          <p:nvPr/>
        </p:nvCxnSpPr>
        <p:spPr>
          <a:xfrm>
            <a:off x="4564144" y="2571749"/>
            <a:ext cx="8107067" cy="0"/>
          </a:xfrm>
          <a:prstGeom prst="straightConnector1">
            <a:avLst/>
          </a:prstGeom>
          <a:noFill/>
          <a:ln w="57150" cap="flat" cmpd="sng">
            <a:solidFill>
              <a:srgbClr val="F8E17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Прямоугольник 1"/>
          <p:cNvSpPr/>
          <p:nvPr/>
        </p:nvSpPr>
        <p:spPr>
          <a:xfrm>
            <a:off x="2060620" y="3280219"/>
            <a:ext cx="1222205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600" dirty="0" smtClean="0"/>
              <a:t>Мне запомнилось… </a:t>
            </a:r>
            <a:endParaRPr lang="ru-RU" sz="3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3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600" dirty="0" smtClean="0"/>
              <a:t>Во </a:t>
            </a:r>
            <a:r>
              <a:rPr lang="ru-RU" sz="3600" dirty="0"/>
              <a:t>время работы я приобрел… </a:t>
            </a:r>
            <a:endParaRPr lang="ru-RU" sz="3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36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600" dirty="0" smtClean="0"/>
              <a:t>Работа </a:t>
            </a:r>
            <a:r>
              <a:rPr lang="ru-RU" sz="3600" dirty="0"/>
              <a:t>заставила меня задуматься о</a:t>
            </a:r>
            <a:r>
              <a:rPr lang="ru-RU" sz="3600" dirty="0" smtClean="0"/>
              <a:t>…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600" dirty="0" smtClean="0"/>
              <a:t>Я готов применить в работе …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4449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175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4"/>
          <p:cNvGrpSpPr/>
          <p:nvPr/>
        </p:nvGrpSpPr>
        <p:grpSpPr>
          <a:xfrm>
            <a:off x="779224" y="941275"/>
            <a:ext cx="16771760" cy="8510634"/>
            <a:chOff x="0" y="0"/>
            <a:chExt cx="4316614" cy="2190416"/>
          </a:xfrm>
        </p:grpSpPr>
        <p:sp>
          <p:nvSpPr>
            <p:cNvPr id="85" name="Google Shape;85;p14"/>
            <p:cNvSpPr/>
            <p:nvPr/>
          </p:nvSpPr>
          <p:spPr>
            <a:xfrm>
              <a:off x="0" y="0"/>
              <a:ext cx="4316614" cy="2190416"/>
            </a:xfrm>
            <a:custGeom>
              <a:avLst/>
              <a:gdLst/>
              <a:ahLst/>
              <a:cxnLst/>
              <a:rect l="l" t="t" r="r" b="b"/>
              <a:pathLst>
                <a:path w="4316614" h="2190416" extrusionOk="0">
                  <a:moveTo>
                    <a:pt x="0" y="0"/>
                  </a:moveTo>
                  <a:lnTo>
                    <a:pt x="4316614" y="0"/>
                  </a:lnTo>
                  <a:lnTo>
                    <a:pt x="4316614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86" name="Google Shape;86;p1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4"/>
          <p:cNvGrpSpPr/>
          <p:nvPr/>
        </p:nvGrpSpPr>
        <p:grpSpPr>
          <a:xfrm>
            <a:off x="870295" y="1028700"/>
            <a:ext cx="16563899" cy="8316734"/>
            <a:chOff x="0" y="0"/>
            <a:chExt cx="4362509" cy="2190416"/>
          </a:xfrm>
        </p:grpSpPr>
        <p:sp>
          <p:nvSpPr>
            <p:cNvPr id="88" name="Google Shape;88;p14"/>
            <p:cNvSpPr/>
            <p:nvPr/>
          </p:nvSpPr>
          <p:spPr>
            <a:xfrm>
              <a:off x="0" y="0"/>
              <a:ext cx="4362509" cy="2190416"/>
            </a:xfrm>
            <a:custGeom>
              <a:avLst/>
              <a:gdLst/>
              <a:ahLst/>
              <a:cxnLst/>
              <a:rect l="l" t="t" r="r" b="b"/>
              <a:pathLst>
                <a:path w="4362509" h="2190416" extrusionOk="0">
                  <a:moveTo>
                    <a:pt x="0" y="0"/>
                  </a:moveTo>
                  <a:lnTo>
                    <a:pt x="4362509" y="0"/>
                  </a:lnTo>
                  <a:lnTo>
                    <a:pt x="4362509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8E17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89" name="Google Shape;89;p1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" name="Google Shape;90;p14"/>
          <p:cNvSpPr txBox="1"/>
          <p:nvPr/>
        </p:nvSpPr>
        <p:spPr>
          <a:xfrm>
            <a:off x="1736021" y="1493748"/>
            <a:ext cx="14226952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u-RU" sz="6000" b="1" dirty="0"/>
              <a:t>Технология формирующего оценивания как инструмент формирования самооценки младших школьников</a:t>
            </a:r>
            <a:endParaRPr lang="ru-RU" sz="6000" dirty="0"/>
          </a:p>
        </p:txBody>
      </p:sp>
      <p:cxnSp>
        <p:nvCxnSpPr>
          <p:cNvPr id="97" name="Google Shape;97;p14"/>
          <p:cNvCxnSpPr/>
          <p:nvPr/>
        </p:nvCxnSpPr>
        <p:spPr>
          <a:xfrm>
            <a:off x="4795964" y="5378972"/>
            <a:ext cx="8107067" cy="0"/>
          </a:xfrm>
          <a:prstGeom prst="straightConnector1">
            <a:avLst/>
          </a:prstGeom>
          <a:noFill/>
          <a:ln w="57150" cap="flat" cmpd="sng">
            <a:solidFill>
              <a:srgbClr val="F8E175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175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4"/>
          <p:cNvGrpSpPr/>
          <p:nvPr/>
        </p:nvGrpSpPr>
        <p:grpSpPr>
          <a:xfrm>
            <a:off x="779224" y="941275"/>
            <a:ext cx="16771760" cy="8510634"/>
            <a:chOff x="0" y="0"/>
            <a:chExt cx="4316614" cy="2190416"/>
          </a:xfrm>
        </p:grpSpPr>
        <p:sp>
          <p:nvSpPr>
            <p:cNvPr id="85" name="Google Shape;85;p14"/>
            <p:cNvSpPr/>
            <p:nvPr/>
          </p:nvSpPr>
          <p:spPr>
            <a:xfrm>
              <a:off x="0" y="0"/>
              <a:ext cx="4316614" cy="2190416"/>
            </a:xfrm>
            <a:custGeom>
              <a:avLst/>
              <a:gdLst/>
              <a:ahLst/>
              <a:cxnLst/>
              <a:rect l="l" t="t" r="r" b="b"/>
              <a:pathLst>
                <a:path w="4316614" h="2190416" extrusionOk="0">
                  <a:moveTo>
                    <a:pt x="0" y="0"/>
                  </a:moveTo>
                  <a:lnTo>
                    <a:pt x="4316614" y="0"/>
                  </a:lnTo>
                  <a:lnTo>
                    <a:pt x="4316614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86" name="Google Shape;86;p1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4"/>
          <p:cNvGrpSpPr/>
          <p:nvPr/>
        </p:nvGrpSpPr>
        <p:grpSpPr>
          <a:xfrm>
            <a:off x="870295" y="1028700"/>
            <a:ext cx="16563899" cy="8316734"/>
            <a:chOff x="0" y="0"/>
            <a:chExt cx="4362509" cy="2190416"/>
          </a:xfrm>
        </p:grpSpPr>
        <p:sp>
          <p:nvSpPr>
            <p:cNvPr id="88" name="Google Shape;88;p14"/>
            <p:cNvSpPr/>
            <p:nvPr/>
          </p:nvSpPr>
          <p:spPr>
            <a:xfrm>
              <a:off x="0" y="0"/>
              <a:ext cx="4362509" cy="2190416"/>
            </a:xfrm>
            <a:custGeom>
              <a:avLst/>
              <a:gdLst/>
              <a:ahLst/>
              <a:cxnLst/>
              <a:rect l="l" t="t" r="r" b="b"/>
              <a:pathLst>
                <a:path w="4362509" h="2190416" extrusionOk="0">
                  <a:moveTo>
                    <a:pt x="0" y="0"/>
                  </a:moveTo>
                  <a:lnTo>
                    <a:pt x="4362509" y="0"/>
                  </a:lnTo>
                  <a:lnTo>
                    <a:pt x="4362509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8E17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89" name="Google Shape;89;p14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" name="Google Shape;90;p14"/>
          <p:cNvSpPr txBox="1"/>
          <p:nvPr/>
        </p:nvSpPr>
        <p:spPr>
          <a:xfrm>
            <a:off x="1736021" y="1493748"/>
            <a:ext cx="1422695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u-RU" sz="6000" b="1" dirty="0" smtClean="0"/>
              <a:t>Задачи </a:t>
            </a:r>
            <a:r>
              <a:rPr lang="ru-RU" sz="6000" b="1" dirty="0" smtClean="0"/>
              <a:t>мастер-класса</a:t>
            </a:r>
            <a:r>
              <a:rPr lang="ru-RU" sz="6000" b="1" dirty="0" smtClean="0"/>
              <a:t>:</a:t>
            </a:r>
            <a:endParaRPr lang="ru-RU" sz="6000" dirty="0"/>
          </a:p>
        </p:txBody>
      </p:sp>
      <p:cxnSp>
        <p:nvCxnSpPr>
          <p:cNvPr id="97" name="Google Shape;97;p14"/>
          <p:cNvCxnSpPr/>
          <p:nvPr/>
        </p:nvCxnSpPr>
        <p:spPr>
          <a:xfrm>
            <a:off x="4564144" y="2571749"/>
            <a:ext cx="8107067" cy="0"/>
          </a:xfrm>
          <a:prstGeom prst="straightConnector1">
            <a:avLst/>
          </a:prstGeom>
          <a:noFill/>
          <a:ln w="57150" cap="flat" cmpd="sng">
            <a:solidFill>
              <a:srgbClr val="F8E17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Прямоугольник 1"/>
          <p:cNvSpPr/>
          <p:nvPr/>
        </p:nvSpPr>
        <p:spPr>
          <a:xfrm>
            <a:off x="2060620" y="3280219"/>
            <a:ext cx="122220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600" dirty="0" smtClean="0"/>
              <a:t>Рассмотреть понятие </a:t>
            </a:r>
            <a:r>
              <a:rPr lang="ru-RU" sz="3600" dirty="0"/>
              <a:t>«технология формирующего оценивания»;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600" dirty="0" smtClean="0"/>
              <a:t>Установить влияние технологии </a:t>
            </a:r>
            <a:r>
              <a:rPr lang="ru-RU" sz="3600" dirty="0"/>
              <a:t>формирующего оценивания </a:t>
            </a:r>
            <a:r>
              <a:rPr lang="ru-RU" sz="3600" dirty="0" smtClean="0"/>
              <a:t>на развитие </a:t>
            </a:r>
            <a:r>
              <a:rPr lang="ru-RU" sz="3600" dirty="0"/>
              <a:t>самооценки у </a:t>
            </a:r>
            <a:r>
              <a:rPr lang="ru-RU" sz="3600" dirty="0" smtClean="0"/>
              <a:t>обучающихся;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600" dirty="0" smtClean="0"/>
              <a:t>Определить </a:t>
            </a:r>
            <a:r>
              <a:rPr lang="ru-RU" sz="3600" dirty="0"/>
              <a:t>эффективные методы и </a:t>
            </a:r>
            <a:r>
              <a:rPr lang="ru-RU" sz="3600" dirty="0" smtClean="0"/>
              <a:t>приемы формирующего оценивания; </a:t>
            </a:r>
            <a:endParaRPr lang="ru-RU" sz="3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3600" dirty="0" smtClean="0"/>
              <a:t>Применить на практике </a:t>
            </a:r>
            <a:r>
              <a:rPr lang="ru-RU" sz="3600" dirty="0"/>
              <a:t>приемы формирующего оценивания.</a:t>
            </a:r>
          </a:p>
        </p:txBody>
      </p:sp>
    </p:spTree>
    <p:extLst>
      <p:ext uri="{BB962C8B-B14F-4D97-AF65-F5344CB8AC3E}">
        <p14:creationId xmlns:p14="http://schemas.microsoft.com/office/powerpoint/2010/main" val="356883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5"/>
          <p:cNvPicPr preferRelativeResize="0"/>
          <p:nvPr/>
        </p:nvPicPr>
        <p:blipFill rotWithShape="1">
          <a:blip r:embed="rId3">
            <a:alphaModFix/>
          </a:blip>
          <a:srcRect l="8867" t="11715" r="8266" b="18365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oogle Shape;106;p15"/>
          <p:cNvGrpSpPr/>
          <p:nvPr/>
        </p:nvGrpSpPr>
        <p:grpSpPr>
          <a:xfrm>
            <a:off x="894777" y="1089205"/>
            <a:ext cx="16563899" cy="8316734"/>
            <a:chOff x="0" y="0"/>
            <a:chExt cx="4362509" cy="2190416"/>
          </a:xfrm>
        </p:grpSpPr>
        <p:sp>
          <p:nvSpPr>
            <p:cNvPr id="107" name="Google Shape;107;p15"/>
            <p:cNvSpPr/>
            <p:nvPr/>
          </p:nvSpPr>
          <p:spPr>
            <a:xfrm>
              <a:off x="0" y="0"/>
              <a:ext cx="4362509" cy="2190416"/>
            </a:xfrm>
            <a:custGeom>
              <a:avLst/>
              <a:gdLst/>
              <a:ahLst/>
              <a:cxnLst/>
              <a:rect l="l" t="t" r="r" b="b"/>
              <a:pathLst>
                <a:path w="4362509" h="2190416" extrusionOk="0">
                  <a:moveTo>
                    <a:pt x="0" y="0"/>
                  </a:moveTo>
                  <a:lnTo>
                    <a:pt x="4362509" y="0"/>
                  </a:lnTo>
                  <a:lnTo>
                    <a:pt x="4362509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8E17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08" name="Google Shape;108;p15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" name="Google Shape;111;p15"/>
          <p:cNvSpPr txBox="1"/>
          <p:nvPr/>
        </p:nvSpPr>
        <p:spPr>
          <a:xfrm>
            <a:off x="1936742" y="1524258"/>
            <a:ext cx="14432306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indent="457200" algn="just"/>
            <a:r>
              <a:rPr lang="ru-RU" sz="4000" b="1" dirty="0"/>
              <a:t>Главная цель формирующего оценивания</a:t>
            </a:r>
            <a:r>
              <a:rPr lang="ru-RU" sz="4000" dirty="0"/>
              <a:t> – мотивировать учащихся на планирование целей и путей достижения образовательных результатов, </a:t>
            </a:r>
            <a:r>
              <a:rPr lang="ru-RU" sz="4000" dirty="0" smtClean="0"/>
              <a:t>т.е. </a:t>
            </a:r>
            <a:r>
              <a:rPr lang="ru-RU" sz="4000" dirty="0"/>
              <a:t>на дальнейшее обучение и развитие. </a:t>
            </a:r>
          </a:p>
        </p:txBody>
      </p:sp>
      <p:cxnSp>
        <p:nvCxnSpPr>
          <p:cNvPr id="112" name="Google Shape;112;p15"/>
          <p:cNvCxnSpPr/>
          <p:nvPr/>
        </p:nvCxnSpPr>
        <p:spPr>
          <a:xfrm>
            <a:off x="5672932" y="4240822"/>
            <a:ext cx="6262585" cy="0"/>
          </a:xfrm>
          <a:prstGeom prst="straightConnector1">
            <a:avLst/>
          </a:prstGeom>
          <a:noFill/>
          <a:ln w="57150" cap="flat" cmpd="sng">
            <a:solidFill>
              <a:srgbClr val="F8E17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3" name="Google Shape;113;p15"/>
          <p:cNvCxnSpPr/>
          <p:nvPr/>
        </p:nvCxnSpPr>
        <p:spPr>
          <a:xfrm>
            <a:off x="5672932" y="8544933"/>
            <a:ext cx="6262585" cy="0"/>
          </a:xfrm>
          <a:prstGeom prst="straightConnector1">
            <a:avLst/>
          </a:prstGeom>
          <a:noFill/>
          <a:ln w="57150" cap="flat" cmpd="sng">
            <a:solidFill>
              <a:srgbClr val="F8E17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4" name="Google Shape;114;p15"/>
          <p:cNvCxnSpPr/>
          <p:nvPr/>
        </p:nvCxnSpPr>
        <p:spPr>
          <a:xfrm rot="5400000">
            <a:off x="10111365" y="6246197"/>
            <a:ext cx="3641786" cy="0"/>
          </a:xfrm>
          <a:prstGeom prst="straightConnector1">
            <a:avLst/>
          </a:prstGeom>
          <a:noFill/>
          <a:ln w="57150" cap="flat" cmpd="sng">
            <a:solidFill>
              <a:srgbClr val="F8E175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5" name="Google Shape;115;p15"/>
          <p:cNvCxnSpPr/>
          <p:nvPr/>
        </p:nvCxnSpPr>
        <p:spPr>
          <a:xfrm rot="5400000">
            <a:off x="3834738" y="6311407"/>
            <a:ext cx="3641786" cy="0"/>
          </a:xfrm>
          <a:prstGeom prst="straightConnector1">
            <a:avLst/>
          </a:prstGeom>
          <a:noFill/>
          <a:ln w="57150" cap="flat" cmpd="sng">
            <a:solidFill>
              <a:srgbClr val="F8E175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17" name="Google Shape;117;p15"/>
          <p:cNvGrpSpPr/>
          <p:nvPr/>
        </p:nvGrpSpPr>
        <p:grpSpPr>
          <a:xfrm rot="-3483906">
            <a:off x="4852968" y="4935246"/>
            <a:ext cx="1061402" cy="1701731"/>
            <a:chOff x="5163970" y="3648026"/>
            <a:chExt cx="1061402" cy="1701731"/>
          </a:xfrm>
        </p:grpSpPr>
        <p:sp>
          <p:nvSpPr>
            <p:cNvPr id="118" name="Google Shape;118;p15"/>
            <p:cNvSpPr/>
            <p:nvPr/>
          </p:nvSpPr>
          <p:spPr>
            <a:xfrm>
              <a:off x="5387232" y="4324050"/>
              <a:ext cx="573243" cy="551388"/>
            </a:xfrm>
            <a:custGeom>
              <a:avLst/>
              <a:gdLst/>
              <a:ahLst/>
              <a:cxnLst/>
              <a:rect l="l" t="t" r="r" b="b"/>
              <a:pathLst>
                <a:path w="573243" h="551388" extrusionOk="0">
                  <a:moveTo>
                    <a:pt x="336668" y="163755"/>
                  </a:moveTo>
                  <a:cubicBezTo>
                    <a:pt x="201299" y="44120"/>
                    <a:pt x="137460" y="-12228"/>
                    <a:pt x="79022" y="2219"/>
                  </a:cubicBezTo>
                  <a:cubicBezTo>
                    <a:pt x="29221" y="14533"/>
                    <a:pt x="-1358" y="67341"/>
                    <a:pt x="46" y="120299"/>
                  </a:cubicBezTo>
                  <a:cubicBezTo>
                    <a:pt x="2965" y="230412"/>
                    <a:pt x="252321" y="425114"/>
                    <a:pt x="340784" y="491519"/>
                  </a:cubicBezTo>
                  <a:cubicBezTo>
                    <a:pt x="393017" y="530720"/>
                    <a:pt x="460924" y="571654"/>
                    <a:pt x="518256" y="540230"/>
                  </a:cubicBezTo>
                  <a:cubicBezTo>
                    <a:pt x="545495" y="525299"/>
                    <a:pt x="566588" y="496097"/>
                    <a:pt x="571864" y="460725"/>
                  </a:cubicBezTo>
                  <a:cubicBezTo>
                    <a:pt x="586228" y="364403"/>
                    <a:pt x="487139" y="296728"/>
                    <a:pt x="336668" y="163755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5163970" y="5047032"/>
              <a:ext cx="630576" cy="302725"/>
            </a:xfrm>
            <a:custGeom>
              <a:avLst/>
              <a:gdLst/>
              <a:ahLst/>
              <a:cxnLst/>
              <a:rect l="l" t="t" r="r" b="b"/>
              <a:pathLst>
                <a:path w="630576" h="302725" extrusionOk="0">
                  <a:moveTo>
                    <a:pt x="601689" y="30393"/>
                  </a:moveTo>
                  <a:cubicBezTo>
                    <a:pt x="565008" y="-8318"/>
                    <a:pt x="498369" y="-7655"/>
                    <a:pt x="297535" y="18886"/>
                  </a:cubicBezTo>
                  <a:cubicBezTo>
                    <a:pt x="212219" y="30165"/>
                    <a:pt x="131716" y="38745"/>
                    <a:pt x="53512" y="82704"/>
                  </a:cubicBezTo>
                  <a:cubicBezTo>
                    <a:pt x="-29569" y="129407"/>
                    <a:pt x="-12565" y="281337"/>
                    <a:pt x="81370" y="297402"/>
                  </a:cubicBezTo>
                  <a:cubicBezTo>
                    <a:pt x="167602" y="312149"/>
                    <a:pt x="248054" y="293488"/>
                    <a:pt x="330700" y="275153"/>
                  </a:cubicBezTo>
                  <a:cubicBezTo>
                    <a:pt x="534088" y="230023"/>
                    <a:pt x="592097" y="207329"/>
                    <a:pt x="616792" y="161784"/>
                  </a:cubicBezTo>
                  <a:cubicBezTo>
                    <a:pt x="639691" y="119560"/>
                    <a:pt x="633660" y="64135"/>
                    <a:pt x="601689" y="30393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5731771" y="3648026"/>
              <a:ext cx="493601" cy="894550"/>
            </a:xfrm>
            <a:custGeom>
              <a:avLst/>
              <a:gdLst/>
              <a:ahLst/>
              <a:cxnLst/>
              <a:rect l="l" t="t" r="r" b="b"/>
              <a:pathLst>
                <a:path w="493601" h="894550" extrusionOk="0">
                  <a:moveTo>
                    <a:pt x="456387" y="616432"/>
                  </a:moveTo>
                  <a:cubicBezTo>
                    <a:pt x="237658" y="75587"/>
                    <a:pt x="231097" y="35817"/>
                    <a:pt x="141546" y="5132"/>
                  </a:cubicBezTo>
                  <a:cubicBezTo>
                    <a:pt x="84639" y="-14370"/>
                    <a:pt x="30093" y="23898"/>
                    <a:pt x="10510" y="82925"/>
                  </a:cubicBezTo>
                  <a:cubicBezTo>
                    <a:pt x="-20243" y="175618"/>
                    <a:pt x="13847" y="224536"/>
                    <a:pt x="147927" y="523334"/>
                  </a:cubicBezTo>
                  <a:cubicBezTo>
                    <a:pt x="267465" y="789727"/>
                    <a:pt x="300667" y="859852"/>
                    <a:pt x="372612" y="889084"/>
                  </a:cubicBezTo>
                  <a:cubicBezTo>
                    <a:pt x="433451" y="913807"/>
                    <a:pt x="554905" y="860060"/>
                    <a:pt x="456387" y="616432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" name="Google Shape;121;p15"/>
          <p:cNvGrpSpPr/>
          <p:nvPr/>
        </p:nvGrpSpPr>
        <p:grpSpPr>
          <a:xfrm rot="-978732">
            <a:off x="11555776" y="4496828"/>
            <a:ext cx="1428546" cy="1613737"/>
            <a:chOff x="11324042" y="2589130"/>
            <a:chExt cx="1428546" cy="1613737"/>
          </a:xfrm>
        </p:grpSpPr>
        <p:sp>
          <p:nvSpPr>
            <p:cNvPr id="122" name="Google Shape;122;p15"/>
            <p:cNvSpPr/>
            <p:nvPr/>
          </p:nvSpPr>
          <p:spPr>
            <a:xfrm>
              <a:off x="11474706" y="3882416"/>
              <a:ext cx="869070" cy="320451"/>
            </a:xfrm>
            <a:custGeom>
              <a:avLst/>
              <a:gdLst/>
              <a:ahLst/>
              <a:cxnLst/>
              <a:rect l="l" t="t" r="r" b="b"/>
              <a:pathLst>
                <a:path w="869070" h="320451" extrusionOk="0">
                  <a:moveTo>
                    <a:pt x="777197" y="129870"/>
                  </a:moveTo>
                  <a:cubicBezTo>
                    <a:pt x="642523" y="80954"/>
                    <a:pt x="501118" y="47230"/>
                    <a:pt x="355939" y="25803"/>
                  </a:cubicBezTo>
                  <a:cubicBezTo>
                    <a:pt x="279837" y="14572"/>
                    <a:pt x="44977" y="-46192"/>
                    <a:pt x="4207" y="70517"/>
                  </a:cubicBezTo>
                  <a:cubicBezTo>
                    <a:pt x="-7083" y="102833"/>
                    <a:pt x="5519" y="136828"/>
                    <a:pt x="28082" y="159262"/>
                  </a:cubicBezTo>
                  <a:cubicBezTo>
                    <a:pt x="50657" y="181706"/>
                    <a:pt x="81828" y="194594"/>
                    <a:pt x="112902" y="205719"/>
                  </a:cubicBezTo>
                  <a:cubicBezTo>
                    <a:pt x="846219" y="468286"/>
                    <a:pt x="994740" y="208894"/>
                    <a:pt x="777197" y="129870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11324042" y="2589130"/>
              <a:ext cx="841468" cy="666773"/>
            </a:xfrm>
            <a:custGeom>
              <a:avLst/>
              <a:gdLst/>
              <a:ahLst/>
              <a:cxnLst/>
              <a:rect l="l" t="t" r="r" b="b"/>
              <a:pathLst>
                <a:path w="841468" h="666773" extrusionOk="0">
                  <a:moveTo>
                    <a:pt x="90068" y="666607"/>
                  </a:moveTo>
                  <a:cubicBezTo>
                    <a:pt x="251084" y="660040"/>
                    <a:pt x="440772" y="493176"/>
                    <a:pt x="565556" y="397481"/>
                  </a:cubicBezTo>
                  <a:cubicBezTo>
                    <a:pt x="667681" y="319167"/>
                    <a:pt x="879392" y="182503"/>
                    <a:pt x="835580" y="57916"/>
                  </a:cubicBezTo>
                  <a:cubicBezTo>
                    <a:pt x="763065" y="-148287"/>
                    <a:pt x="177311" y="239119"/>
                    <a:pt x="17914" y="545432"/>
                  </a:cubicBezTo>
                  <a:cubicBezTo>
                    <a:pt x="-24385" y="626716"/>
                    <a:pt x="11647" y="669809"/>
                    <a:pt x="90068" y="666607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11406480" y="3132493"/>
              <a:ext cx="1346108" cy="524466"/>
            </a:xfrm>
            <a:custGeom>
              <a:avLst/>
              <a:gdLst/>
              <a:ahLst/>
              <a:cxnLst/>
              <a:rect l="l" t="t" r="r" b="b"/>
              <a:pathLst>
                <a:path w="1346108" h="524466" extrusionOk="0">
                  <a:moveTo>
                    <a:pt x="1183386" y="3790"/>
                  </a:moveTo>
                  <a:cubicBezTo>
                    <a:pt x="932679" y="-26761"/>
                    <a:pt x="457230" y="134034"/>
                    <a:pt x="243638" y="247700"/>
                  </a:cubicBezTo>
                  <a:cubicBezTo>
                    <a:pt x="166768" y="288608"/>
                    <a:pt x="-131502" y="428564"/>
                    <a:pt x="67027" y="503661"/>
                  </a:cubicBezTo>
                  <a:cubicBezTo>
                    <a:pt x="177700" y="545524"/>
                    <a:pt x="322056" y="514282"/>
                    <a:pt x="442280" y="495960"/>
                  </a:cubicBezTo>
                  <a:cubicBezTo>
                    <a:pt x="1377038" y="353509"/>
                    <a:pt x="1513517" y="44020"/>
                    <a:pt x="1183386" y="3790"/>
                  </a:cubicBezTo>
                  <a:close/>
                </a:path>
              </a:pathLst>
            </a:custGeom>
            <a:solidFill>
              <a:srgbClr val="F8E17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24" y="4490514"/>
            <a:ext cx="5715000" cy="381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6"/>
          <p:cNvPicPr preferRelativeResize="0"/>
          <p:nvPr/>
        </p:nvPicPr>
        <p:blipFill rotWithShape="1">
          <a:blip r:embed="rId3">
            <a:alphaModFix/>
          </a:blip>
          <a:srcRect t="2803" b="12821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16"/>
          <p:cNvGrpSpPr/>
          <p:nvPr/>
        </p:nvGrpSpPr>
        <p:grpSpPr>
          <a:xfrm>
            <a:off x="870295" y="1069208"/>
            <a:ext cx="16563899" cy="8316734"/>
            <a:chOff x="0" y="0"/>
            <a:chExt cx="4362509" cy="2190416"/>
          </a:xfrm>
        </p:grpSpPr>
        <p:sp>
          <p:nvSpPr>
            <p:cNvPr id="131" name="Google Shape;131;p16"/>
            <p:cNvSpPr/>
            <p:nvPr/>
          </p:nvSpPr>
          <p:spPr>
            <a:xfrm>
              <a:off x="0" y="0"/>
              <a:ext cx="4362509" cy="2190416"/>
            </a:xfrm>
            <a:custGeom>
              <a:avLst/>
              <a:gdLst/>
              <a:ahLst/>
              <a:cxnLst/>
              <a:rect l="l" t="t" r="r" b="b"/>
              <a:pathLst>
                <a:path w="4362509" h="2190416" extrusionOk="0">
                  <a:moveTo>
                    <a:pt x="0" y="0"/>
                  </a:moveTo>
                  <a:lnTo>
                    <a:pt x="4362509" y="0"/>
                  </a:lnTo>
                  <a:lnTo>
                    <a:pt x="4362509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8E17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32" name="Google Shape;132;p16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p16"/>
          <p:cNvSpPr txBox="1"/>
          <p:nvPr/>
        </p:nvSpPr>
        <p:spPr>
          <a:xfrm>
            <a:off x="1872432" y="1416572"/>
            <a:ext cx="14290553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indent="457200" algn="just">
              <a:lnSpc>
                <a:spcPct val="120000"/>
              </a:lnSpc>
            </a:pPr>
            <a:r>
              <a:rPr lang="ru-RU" sz="3600" b="1" dirty="0"/>
              <a:t>Формирующей данная оценка называется потому</a:t>
            </a:r>
            <a:r>
              <a:rPr lang="ru-RU" sz="3600" dirty="0"/>
              <a:t>, что она ориентирована на конкретного ученика, призвана выявить пробелы в освоении учащимся элемента содержания образования с тем, чтобы восполнить их с максимальной </a:t>
            </a:r>
            <a:r>
              <a:rPr lang="ru-RU" sz="3600" dirty="0" smtClean="0"/>
              <a:t>эффективностью.</a:t>
            </a:r>
            <a:endParaRPr sz="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272" y="4155307"/>
            <a:ext cx="5224872" cy="5207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175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18"/>
          <p:cNvPicPr preferRelativeResize="0"/>
          <p:nvPr/>
        </p:nvPicPr>
        <p:blipFill rotWithShape="1">
          <a:blip r:embed="rId3">
            <a:alphaModFix amt="50000"/>
          </a:blip>
          <a:srcRect t="15039" b="509"/>
          <a:stretch/>
        </p:blipFill>
        <p:spPr>
          <a:xfrm>
            <a:off x="16489" y="0"/>
            <a:ext cx="18271511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9" name="Google Shape;219;p18"/>
          <p:cNvGrpSpPr/>
          <p:nvPr/>
        </p:nvGrpSpPr>
        <p:grpSpPr>
          <a:xfrm>
            <a:off x="870295" y="1028700"/>
            <a:ext cx="16563899" cy="8316734"/>
            <a:chOff x="0" y="0"/>
            <a:chExt cx="4362509" cy="2190416"/>
          </a:xfrm>
        </p:grpSpPr>
        <p:sp>
          <p:nvSpPr>
            <p:cNvPr id="220" name="Google Shape;220;p18"/>
            <p:cNvSpPr/>
            <p:nvPr/>
          </p:nvSpPr>
          <p:spPr>
            <a:xfrm>
              <a:off x="0" y="0"/>
              <a:ext cx="4362509" cy="2190416"/>
            </a:xfrm>
            <a:custGeom>
              <a:avLst/>
              <a:gdLst/>
              <a:ahLst/>
              <a:cxnLst/>
              <a:rect l="l" t="t" r="r" b="b"/>
              <a:pathLst>
                <a:path w="4362509" h="2190416" extrusionOk="0">
                  <a:moveTo>
                    <a:pt x="0" y="0"/>
                  </a:moveTo>
                  <a:lnTo>
                    <a:pt x="4362509" y="0"/>
                  </a:lnTo>
                  <a:lnTo>
                    <a:pt x="4362509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8E17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21" name="Google Shape;221;p18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4" name="Google Shape;224;p18"/>
          <p:cNvSpPr txBox="1"/>
          <p:nvPr/>
        </p:nvSpPr>
        <p:spPr>
          <a:xfrm>
            <a:off x="1627734" y="1344810"/>
            <a:ext cx="14032976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indent="457200" algn="just"/>
            <a:r>
              <a:rPr lang="ru-RU" sz="3600" b="1" i="1" dirty="0" err="1"/>
              <a:t>Самооценивание</a:t>
            </a:r>
            <a:r>
              <a:rPr lang="ru-RU" sz="3600" b="1" i="1" dirty="0"/>
              <a:t> как инструмент формирующего оценивания - </a:t>
            </a:r>
            <a:r>
              <a:rPr lang="ru-RU" sz="3600" dirty="0"/>
              <a:t> это оценивание по критериям, т. е. оценка складывается из составляющих (критериев), которые отражают достижения обучающихся по разным направлениям развития их учебно-познавательной компетентности.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8" t="12907" r="14789" b="10285"/>
          <a:stretch/>
        </p:blipFill>
        <p:spPr bwMode="auto">
          <a:xfrm>
            <a:off x="5218442" y="4323668"/>
            <a:ext cx="5934662" cy="442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17"/>
          <p:cNvGrpSpPr/>
          <p:nvPr/>
        </p:nvGrpSpPr>
        <p:grpSpPr>
          <a:xfrm>
            <a:off x="870295" y="1028700"/>
            <a:ext cx="16563899" cy="8316734"/>
            <a:chOff x="0" y="0"/>
            <a:chExt cx="4362509" cy="2190416"/>
          </a:xfrm>
        </p:grpSpPr>
        <p:sp>
          <p:nvSpPr>
            <p:cNvPr id="158" name="Google Shape;158;p17"/>
            <p:cNvSpPr/>
            <p:nvPr/>
          </p:nvSpPr>
          <p:spPr>
            <a:xfrm>
              <a:off x="0" y="0"/>
              <a:ext cx="4362509" cy="2190416"/>
            </a:xfrm>
            <a:custGeom>
              <a:avLst/>
              <a:gdLst/>
              <a:ahLst/>
              <a:cxnLst/>
              <a:rect l="l" t="t" r="r" b="b"/>
              <a:pathLst>
                <a:path w="4362509" h="2190416" extrusionOk="0">
                  <a:moveTo>
                    <a:pt x="0" y="0"/>
                  </a:moveTo>
                  <a:lnTo>
                    <a:pt x="4362509" y="0"/>
                  </a:lnTo>
                  <a:lnTo>
                    <a:pt x="4362509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8E17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59" name="Google Shape;159;p17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60" name="Google Shape;160;p17"/>
          <p:cNvCxnSpPr/>
          <p:nvPr/>
        </p:nvCxnSpPr>
        <p:spPr>
          <a:xfrm>
            <a:off x="4898995" y="2893349"/>
            <a:ext cx="8107067" cy="0"/>
          </a:xfrm>
          <a:prstGeom prst="straightConnector1">
            <a:avLst/>
          </a:prstGeom>
          <a:noFill/>
          <a:ln w="57150" cap="flat" cmpd="sng">
            <a:solidFill>
              <a:srgbClr val="F8E17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7" name="Google Shape;177;p17"/>
          <p:cNvSpPr txBox="1"/>
          <p:nvPr/>
        </p:nvSpPr>
        <p:spPr>
          <a:xfrm>
            <a:off x="3832087" y="1268289"/>
            <a:ext cx="10242118" cy="1625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 smtClean="0"/>
              <a:t>Этапы работы по технологии формирующего оценивания</a:t>
            </a:r>
            <a:endParaRPr sz="4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81697" y="3050703"/>
            <a:ext cx="1404037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u="sng" dirty="0"/>
              <a:t>Шаг 1. </a:t>
            </a:r>
            <a:r>
              <a:rPr lang="ru-RU" sz="3200" dirty="0"/>
              <a:t>Формулировка цели и задач урока как условия достижения образовательных результатов деятельности обучающихся.</a:t>
            </a:r>
          </a:p>
          <a:p>
            <a:pPr algn="just"/>
            <a:r>
              <a:rPr lang="ru-RU" sz="3200" u="sng" dirty="0"/>
              <a:t>Шаг 2. </a:t>
            </a:r>
            <a:r>
              <a:rPr lang="ru-RU" sz="3200" dirty="0"/>
              <a:t>Определение конкретных критериев оценивания деятельности обучающихся на уроке.</a:t>
            </a:r>
          </a:p>
          <a:p>
            <a:pPr algn="just"/>
            <a:r>
              <a:rPr lang="ru-RU" sz="3200" u="sng" dirty="0"/>
              <a:t>Шаг 3. </a:t>
            </a:r>
            <a:r>
              <a:rPr lang="ru-RU" sz="3200" dirty="0"/>
              <a:t>Оценивание деятельности обучающихся в соответствии с критериями.</a:t>
            </a:r>
          </a:p>
          <a:p>
            <a:pPr algn="just"/>
            <a:r>
              <a:rPr lang="ru-RU" sz="3200" u="sng" dirty="0"/>
              <a:t>Шаг 4. </a:t>
            </a:r>
            <a:r>
              <a:rPr lang="ru-RU" sz="3200" dirty="0"/>
              <a:t>Осуществление обратной связи.</a:t>
            </a:r>
          </a:p>
          <a:p>
            <a:pPr algn="just"/>
            <a:r>
              <a:rPr lang="ru-RU" sz="3200" u="sng" dirty="0"/>
              <a:t>Шаг 5. </a:t>
            </a:r>
            <a:r>
              <a:rPr lang="ru-RU" sz="3200" dirty="0"/>
              <a:t>Сравнение результатов обучающихся с предыдущим уровнем их достижений.</a:t>
            </a:r>
          </a:p>
          <a:p>
            <a:pPr algn="just"/>
            <a:r>
              <a:rPr lang="ru-RU" sz="3200" u="sng" dirty="0"/>
              <a:t>Шаг 6. </a:t>
            </a:r>
            <a:r>
              <a:rPr lang="ru-RU" sz="3200" dirty="0"/>
              <a:t>Определение места обучающегося на пути достижения поставленной цели.</a:t>
            </a:r>
          </a:p>
          <a:p>
            <a:pPr algn="just"/>
            <a:r>
              <a:rPr lang="ru-RU" sz="3200" u="sng" dirty="0"/>
              <a:t>Шаг 7. </a:t>
            </a:r>
            <a:r>
              <a:rPr lang="ru-RU" sz="3200" dirty="0"/>
              <a:t>Корректировка образовательного маршрута </a:t>
            </a:r>
            <a:r>
              <a:rPr lang="ru-RU" sz="3200" dirty="0" smtClean="0"/>
              <a:t>обучающегося.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19"/>
          <p:cNvPicPr preferRelativeResize="0"/>
          <p:nvPr/>
        </p:nvPicPr>
        <p:blipFill rotWithShape="1">
          <a:blip r:embed="rId3">
            <a:alphaModFix/>
          </a:blip>
          <a:srcRect l="648" t="18240" r="5947" b="3048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0" name="Google Shape;240;p19"/>
          <p:cNvGrpSpPr/>
          <p:nvPr/>
        </p:nvGrpSpPr>
        <p:grpSpPr>
          <a:xfrm>
            <a:off x="870295" y="1028700"/>
            <a:ext cx="16563899" cy="8316734"/>
            <a:chOff x="0" y="0"/>
            <a:chExt cx="4362509" cy="2190416"/>
          </a:xfrm>
        </p:grpSpPr>
        <p:sp>
          <p:nvSpPr>
            <p:cNvPr id="241" name="Google Shape;241;p19"/>
            <p:cNvSpPr/>
            <p:nvPr/>
          </p:nvSpPr>
          <p:spPr>
            <a:xfrm>
              <a:off x="0" y="0"/>
              <a:ext cx="4362509" cy="2190416"/>
            </a:xfrm>
            <a:custGeom>
              <a:avLst/>
              <a:gdLst/>
              <a:ahLst/>
              <a:cxnLst/>
              <a:rect l="l" t="t" r="r" b="b"/>
              <a:pathLst>
                <a:path w="4362509" h="2190416" extrusionOk="0">
                  <a:moveTo>
                    <a:pt x="0" y="0"/>
                  </a:moveTo>
                  <a:lnTo>
                    <a:pt x="4362509" y="0"/>
                  </a:lnTo>
                  <a:lnTo>
                    <a:pt x="4362509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8E17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42" name="Google Shape;242;p19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44" name="Google Shape;244;p19"/>
          <p:cNvCxnSpPr/>
          <p:nvPr/>
        </p:nvCxnSpPr>
        <p:spPr>
          <a:xfrm>
            <a:off x="4898995" y="2893349"/>
            <a:ext cx="8107067" cy="0"/>
          </a:xfrm>
          <a:prstGeom prst="straightConnector1">
            <a:avLst/>
          </a:prstGeom>
          <a:noFill/>
          <a:ln w="57150" cap="flat" cmpd="sng">
            <a:solidFill>
              <a:srgbClr val="F8E17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4" name="Google Shape;177;p17"/>
          <p:cNvSpPr txBox="1"/>
          <p:nvPr/>
        </p:nvSpPr>
        <p:spPr>
          <a:xfrm>
            <a:off x="3832087" y="1268289"/>
            <a:ext cx="10242118" cy="1625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 smtClean="0"/>
              <a:t>Приемы технологии формирующего оценивания</a:t>
            </a:r>
            <a:endParaRPr sz="4400" b="1" dirty="0"/>
          </a:p>
        </p:txBody>
      </p:sp>
      <p:sp>
        <p:nvSpPr>
          <p:cNvPr id="85" name="Google Shape;441;p25"/>
          <p:cNvSpPr txBox="1"/>
          <p:nvPr/>
        </p:nvSpPr>
        <p:spPr>
          <a:xfrm>
            <a:off x="1480815" y="3298091"/>
            <a:ext cx="4391952" cy="199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5400" u="sng" dirty="0" smtClean="0">
                <a:solidFill>
                  <a:schemeClr val="tx1"/>
                </a:solidFill>
                <a:latin typeface="+mn-lt"/>
                <a:ea typeface="Open Sans"/>
                <a:cs typeface="Open Sans"/>
                <a:sym typeface="Open Sans"/>
              </a:rPr>
              <a:t>Цветовые дорожки</a:t>
            </a:r>
            <a:endParaRPr sz="5400" u="sng" dirty="0">
              <a:solidFill>
                <a:schemeClr val="tx1"/>
              </a:solidFill>
              <a:latin typeface="+mn-lt"/>
              <a:ea typeface="Open Sans"/>
              <a:cs typeface="Open Sans"/>
              <a:sym typeface="Open San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1" t="28004" r="17841" b="16133"/>
          <a:stretch/>
        </p:blipFill>
        <p:spPr bwMode="auto">
          <a:xfrm>
            <a:off x="1488131" y="5499278"/>
            <a:ext cx="4687911" cy="290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266643" y="3491153"/>
            <a:ext cx="3478837" cy="9979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0008"/>
              </a:lnSpc>
            </a:pPr>
            <a:r>
              <a:rPr lang="ru-RU" sz="5400" u="sng" dirty="0" smtClean="0">
                <a:solidFill>
                  <a:srgbClr val="545454"/>
                </a:solidFill>
                <a:ea typeface="Open Sans"/>
                <a:cs typeface="Open Sans"/>
                <a:sym typeface="Open Sans"/>
              </a:rPr>
              <a:t>Светофор</a:t>
            </a:r>
            <a:endParaRPr lang="ru-RU" sz="5400" u="sng" dirty="0">
              <a:solidFill>
                <a:srgbClr val="545454"/>
              </a:solidFill>
              <a:ea typeface="Open Sans"/>
              <a:cs typeface="Open Sans"/>
              <a:sym typeface="Open Sans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7" t="33182" r="32590" b="25657"/>
          <a:stretch/>
        </p:blipFill>
        <p:spPr bwMode="auto">
          <a:xfrm>
            <a:off x="9517486" y="5292483"/>
            <a:ext cx="5947669" cy="282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19"/>
          <p:cNvPicPr preferRelativeResize="0"/>
          <p:nvPr/>
        </p:nvPicPr>
        <p:blipFill rotWithShape="1">
          <a:blip r:embed="rId3">
            <a:alphaModFix/>
          </a:blip>
          <a:srcRect l="648" t="18240" r="5947" b="3048"/>
          <a:stretch/>
        </p:blipFill>
        <p:spPr>
          <a:xfrm>
            <a:off x="-1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0" name="Google Shape;240;p19"/>
          <p:cNvGrpSpPr/>
          <p:nvPr/>
        </p:nvGrpSpPr>
        <p:grpSpPr>
          <a:xfrm>
            <a:off x="862050" y="985133"/>
            <a:ext cx="16563899" cy="8316734"/>
            <a:chOff x="0" y="0"/>
            <a:chExt cx="4362509" cy="2190416"/>
          </a:xfrm>
        </p:grpSpPr>
        <p:sp>
          <p:nvSpPr>
            <p:cNvPr id="241" name="Google Shape;241;p19"/>
            <p:cNvSpPr/>
            <p:nvPr/>
          </p:nvSpPr>
          <p:spPr>
            <a:xfrm>
              <a:off x="0" y="0"/>
              <a:ext cx="4362509" cy="2190416"/>
            </a:xfrm>
            <a:custGeom>
              <a:avLst/>
              <a:gdLst/>
              <a:ahLst/>
              <a:cxnLst/>
              <a:rect l="l" t="t" r="r" b="b"/>
              <a:pathLst>
                <a:path w="4362509" h="2190416" extrusionOk="0">
                  <a:moveTo>
                    <a:pt x="0" y="0"/>
                  </a:moveTo>
                  <a:lnTo>
                    <a:pt x="4362509" y="0"/>
                  </a:lnTo>
                  <a:lnTo>
                    <a:pt x="4362509" y="2190416"/>
                  </a:lnTo>
                  <a:lnTo>
                    <a:pt x="0" y="2190416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8E17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242" name="Google Shape;242;p19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7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44" name="Google Shape;244;p19"/>
          <p:cNvCxnSpPr/>
          <p:nvPr/>
        </p:nvCxnSpPr>
        <p:spPr>
          <a:xfrm>
            <a:off x="4898995" y="2893349"/>
            <a:ext cx="8107067" cy="0"/>
          </a:xfrm>
          <a:prstGeom prst="straightConnector1">
            <a:avLst/>
          </a:prstGeom>
          <a:noFill/>
          <a:ln w="57150" cap="flat" cmpd="sng">
            <a:solidFill>
              <a:srgbClr val="F8E17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4" name="Google Shape;177;p17"/>
          <p:cNvSpPr txBox="1"/>
          <p:nvPr/>
        </p:nvSpPr>
        <p:spPr>
          <a:xfrm>
            <a:off x="3832087" y="1268289"/>
            <a:ext cx="10242118" cy="1625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 smtClean="0"/>
              <a:t>Приемы технологии формирующего оценивания</a:t>
            </a:r>
            <a:endParaRPr sz="4400" b="1" dirty="0"/>
          </a:p>
        </p:txBody>
      </p:sp>
      <p:sp>
        <p:nvSpPr>
          <p:cNvPr id="85" name="Google Shape;441;p25"/>
          <p:cNvSpPr txBox="1"/>
          <p:nvPr/>
        </p:nvSpPr>
        <p:spPr>
          <a:xfrm>
            <a:off x="1480815" y="3298091"/>
            <a:ext cx="4391952" cy="1994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54545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ru-RU" sz="5400" u="sng" dirty="0" smtClean="0">
                <a:solidFill>
                  <a:schemeClr val="tx1"/>
                </a:solidFill>
                <a:latin typeface="+mn-lt"/>
                <a:ea typeface="Open Sans"/>
                <a:cs typeface="Open Sans"/>
                <a:sym typeface="Open Sans"/>
              </a:rPr>
              <a:t>Знаковая символика</a:t>
            </a:r>
            <a:endParaRPr sz="5400" u="sng" dirty="0">
              <a:solidFill>
                <a:schemeClr val="tx1"/>
              </a:solidFill>
              <a:latin typeface="+mn-lt"/>
              <a:ea typeface="Open Sans"/>
              <a:cs typeface="Open Sans"/>
              <a:sym typeface="Open San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35793" y="3297385"/>
            <a:ext cx="4107215" cy="19950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0008"/>
              </a:lnSpc>
            </a:pPr>
            <a:r>
              <a:rPr lang="ru-RU" sz="5400" u="sng" dirty="0" smtClean="0">
                <a:solidFill>
                  <a:srgbClr val="545454"/>
                </a:solidFill>
                <a:ea typeface="Open Sans"/>
                <a:cs typeface="Open Sans"/>
                <a:sym typeface="Open Sans"/>
              </a:rPr>
              <a:t>Волшебная </a:t>
            </a:r>
          </a:p>
          <a:p>
            <a:pPr lvl="0" algn="ctr">
              <a:lnSpc>
                <a:spcPct val="120008"/>
              </a:lnSpc>
            </a:pPr>
            <a:r>
              <a:rPr lang="ru-RU" sz="5400" u="sng" dirty="0" smtClean="0">
                <a:solidFill>
                  <a:srgbClr val="545454"/>
                </a:solidFill>
                <a:ea typeface="Open Sans"/>
                <a:cs typeface="Open Sans"/>
                <a:sym typeface="Open Sans"/>
              </a:rPr>
              <a:t>линеечка</a:t>
            </a:r>
            <a:endParaRPr lang="ru-RU" sz="5400" u="sng" dirty="0">
              <a:solidFill>
                <a:srgbClr val="545454"/>
              </a:solidFill>
              <a:ea typeface="Open Sans"/>
              <a:cs typeface="Open Sans"/>
              <a:sym typeface="Open San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80815" y="5839618"/>
            <a:ext cx="5221301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« </a:t>
            </a:r>
            <a:r>
              <a:rPr lang="ru-RU" sz="2800" b="1" dirty="0">
                <a:solidFill>
                  <a:srgbClr val="FF0000"/>
                </a:solidFill>
              </a:rPr>
              <a:t>! » </a:t>
            </a:r>
            <a:r>
              <a:rPr lang="ru-RU" sz="2800" dirty="0"/>
              <a:t>- отлично выполнил,  </a:t>
            </a:r>
            <a:endParaRPr lang="ru-RU" sz="2800" dirty="0" smtClean="0"/>
          </a:p>
          <a:p>
            <a:r>
              <a:rPr lang="ru-RU" sz="2800" b="1" dirty="0" smtClean="0">
                <a:solidFill>
                  <a:srgbClr val="FF0000"/>
                </a:solidFill>
              </a:rPr>
              <a:t>«+»</a:t>
            </a:r>
            <a:r>
              <a:rPr lang="ru-RU" sz="2800" dirty="0" smtClean="0"/>
              <a:t> </a:t>
            </a:r>
            <a:r>
              <a:rPr lang="ru-RU" sz="2800" dirty="0"/>
              <a:t>- хорошо, </a:t>
            </a:r>
            <a:endParaRPr lang="ru-RU" sz="2800" dirty="0" smtClean="0"/>
          </a:p>
          <a:p>
            <a:r>
              <a:rPr lang="ru-RU" sz="2800" b="1" dirty="0" smtClean="0">
                <a:solidFill>
                  <a:srgbClr val="FF0000"/>
                </a:solidFill>
              </a:rPr>
              <a:t>«?»</a:t>
            </a:r>
            <a:r>
              <a:rPr lang="ru-RU" sz="2800" dirty="0" smtClean="0"/>
              <a:t> </a:t>
            </a:r>
            <a:r>
              <a:rPr lang="ru-RU" sz="2800" dirty="0"/>
              <a:t>- есть затруднения, </a:t>
            </a:r>
            <a:endParaRPr lang="ru-RU" sz="2800" dirty="0" smtClean="0"/>
          </a:p>
          <a:p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«-» </a:t>
            </a:r>
            <a:r>
              <a:rPr lang="ru-RU" sz="2800" dirty="0"/>
              <a:t>- не справился с работой.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0" t="33433" b="4370"/>
          <a:stretch/>
        </p:blipFill>
        <p:spPr bwMode="auto">
          <a:xfrm>
            <a:off x="11460600" y="5292483"/>
            <a:ext cx="3657600" cy="355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4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ellow and Grey Teacher Newsletter Presentation">
  <a:themeElements>
    <a:clrScheme name="Office">
      <a:dk1>
        <a:srgbClr val="545454"/>
      </a:dk1>
      <a:lt1>
        <a:srgbClr val="FFFFFF"/>
      </a:lt1>
      <a:dk2>
        <a:srgbClr val="FDCB7F"/>
      </a:dk2>
      <a:lt2>
        <a:srgbClr val="F8E175"/>
      </a:lt2>
      <a:accent1>
        <a:srgbClr val="FAECA6"/>
      </a:accent1>
      <a:accent2>
        <a:srgbClr val="D5D5D5"/>
      </a:accent2>
      <a:accent3>
        <a:srgbClr val="F2E281"/>
      </a:accent3>
      <a:accent4>
        <a:srgbClr val="FDCB7F"/>
      </a:accent4>
      <a:accent5>
        <a:srgbClr val="F3F3F3"/>
      </a:accent5>
      <a:accent6>
        <a:srgbClr val="EDECE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348</Words>
  <Application>Microsoft Office PowerPoint</Application>
  <PresentationFormat>Произвольный</PresentationFormat>
  <Paragraphs>50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Ubuntu</vt:lpstr>
      <vt:lpstr>Calibri</vt:lpstr>
      <vt:lpstr>Open Sans</vt:lpstr>
      <vt:lpstr>Yellow and Grey Teacher Newsletter 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Просвирнева</dc:creator>
  <cp:lastModifiedBy>Виктория Просвирнева</cp:lastModifiedBy>
  <cp:revision>10</cp:revision>
  <dcterms:modified xsi:type="dcterms:W3CDTF">2023-04-24T06:35:55Z</dcterms:modified>
</cp:coreProperties>
</file>