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5794"/>
  </p:normalViewPr>
  <p:slideViewPr>
    <p:cSldViewPr snapToGrid="0">
      <p:cViewPr varScale="1">
        <p:scale>
          <a:sx n="111" d="100"/>
          <a:sy n="111" d="100"/>
        </p:scale>
        <p:origin x="3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73D093-C667-D69D-658F-C3AFC1C03C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Чоба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Лейли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Данилевна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г. Губаха</a:t>
            </a:r>
            <a:endParaRPr lang="ru-RU" dirty="0"/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BFA707F5-F26A-DF93-AD12-D05AEA07541C}"/>
              </a:ext>
            </a:extLst>
          </p:cNvPr>
          <p:cNvSpPr txBox="1">
            <a:spLocks/>
          </p:cNvSpPr>
          <p:nvPr/>
        </p:nvSpPr>
        <p:spPr>
          <a:xfrm>
            <a:off x="2303669" y="1530801"/>
            <a:ext cx="7811882" cy="27418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Исследовательская технология</a:t>
            </a: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как средство формирования естественно-научной грамотности</a:t>
            </a:r>
            <a:r>
              <a:rPr lang="ru-RU" sz="3600" dirty="0">
                <a:effectLst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126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D881D-72A1-13E3-DED3-590ADE50C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078" y="471486"/>
            <a:ext cx="10185722" cy="5703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Естественно-научная грамотность, как раздел функциональной грамотности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читательская                         математическая </a:t>
            </a:r>
            <a:b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                            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 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умение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находить ошибки 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подвергать сомнению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достоверность информации</a:t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91BE70C4-6933-D07B-D19F-30A5FF9E431E}"/>
              </a:ext>
            </a:extLst>
          </p:cNvPr>
          <p:cNvCxnSpPr>
            <a:cxnSpLocks/>
          </p:cNvCxnSpPr>
          <p:nvPr/>
        </p:nvCxnSpPr>
        <p:spPr>
          <a:xfrm flipH="1">
            <a:off x="3643313" y="1782501"/>
            <a:ext cx="812940" cy="717812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8C2DF812-1F9A-240D-A664-5C6380C15256}"/>
              </a:ext>
            </a:extLst>
          </p:cNvPr>
          <p:cNvCxnSpPr>
            <a:cxnSpLocks/>
          </p:cNvCxnSpPr>
          <p:nvPr/>
        </p:nvCxnSpPr>
        <p:spPr>
          <a:xfrm>
            <a:off x="6943725" y="1782501"/>
            <a:ext cx="792024" cy="717812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DC2645BE-13C7-5C4B-B25E-B91EB8E8F408}"/>
              </a:ext>
            </a:extLst>
          </p:cNvPr>
          <p:cNvCxnSpPr>
            <a:cxnSpLocks/>
          </p:cNvCxnSpPr>
          <p:nvPr/>
        </p:nvCxnSpPr>
        <p:spPr>
          <a:xfrm>
            <a:off x="5879939" y="1934901"/>
            <a:ext cx="0" cy="300857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270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286" y="657224"/>
            <a:ext cx="10815639" cy="5286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Формирование естественно-научной грамотности</a:t>
            </a:r>
            <a:r>
              <a:rPr lang="ru-RU" sz="4300" dirty="0">
                <a:effectLst/>
              </a:rPr>
              <a:t>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обучение в общении с другими участниками процесса,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оценочной самостоятельности и само-,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взаимооценки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стимулирование поисковой активности учащихся,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пространства для получения опыта и возможности принятия самостоятельных решений учащимися, 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создание учебных ситуаций, стимулирующих учебную деятельность обучающихся и мотивирующих на выполнение заданий.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5810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657224"/>
            <a:ext cx="9601200" cy="528637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комплексном применении метода на уровне школы, ученики начинающие участвовать в диалогических формах обучения </a:t>
            </a:r>
          </a:p>
          <a:p>
            <a:pPr marL="841248" indent="-457200" algn="just">
              <a:buFont typeface="Wingdings" pitchFamily="2" charset="2"/>
              <a:buChar char="Ø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выражают своё мнение, </a:t>
            </a:r>
          </a:p>
          <a:p>
            <a:pPr marL="841248" indent="-457200" algn="just">
              <a:buFont typeface="Wingdings" pitchFamily="2" charset="2"/>
              <a:buChar char="Ø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умеют уважительно относиться к другим точкам зрения,</a:t>
            </a:r>
          </a:p>
          <a:p>
            <a:pPr marL="841248" indent="-457200" algn="just">
              <a:buFont typeface="Wingdings" pitchFamily="2" charset="2"/>
              <a:buChar char="Ø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потеряют интерес к обучению.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2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657224"/>
            <a:ext cx="9601200" cy="5286375"/>
          </a:xfrm>
          <a:solidFill>
            <a:schemeClr val="bg2">
              <a:alpha val="52884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дна из особенностей естественно-научных исследований  - </a:t>
            </a:r>
            <a:r>
              <a:rPr lang="ru-RU" sz="3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распознавание и формулирование цели и предложение способов проверки гипотез </a:t>
            </a:r>
          </a:p>
          <a:p>
            <a:pPr marL="0" indent="0">
              <a:buNone/>
            </a:pP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r">
              <a:lnSpc>
                <a:spcPct val="100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Если в составлении цели учувствует весь класс,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 учащиеся должны прийти к одному варианту цели,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что способствует формированию внутренней позиции личности,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регулятивных,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коммуникативных универсальных учебных действий у обучающихся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043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657224"/>
            <a:ext cx="9601200" cy="5286375"/>
          </a:xfrm>
          <a:solidFill>
            <a:schemeClr val="bg2">
              <a:alpha val="52884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Ф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ормирование универсальных регулятивных действий</a:t>
            </a:r>
            <a:r>
              <a:rPr lang="ru-RU" sz="3600" dirty="0">
                <a:effectLst/>
              </a:rPr>
              <a:t>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Ф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ормирования коммуникативных способностей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Ф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ормирование поисковой активности обучающихся, т.е. поиск дополнительной информации для достижения цели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Ф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ормирование универсальных учебно-познавательных </a:t>
            </a:r>
            <a:r>
              <a:rPr lang="ru-RU" sz="3600" dirty="0">
                <a:effectLst/>
              </a:rPr>
              <a:t> </a:t>
            </a:r>
            <a:endParaRPr lang="ru-RU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55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657224"/>
            <a:ext cx="10572750" cy="5286375"/>
          </a:xfrm>
          <a:solidFill>
            <a:schemeClr val="bg2">
              <a:alpha val="52884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При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формулировании вывода </a:t>
            </a:r>
          </a:p>
          <a:p>
            <a:pPr marL="0" indent="0">
              <a:buNone/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учащихся формируется способность 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 оценке соответствия цели и полученных  результатов, 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объяснению причин </a:t>
            </a:r>
          </a:p>
          <a:p>
            <a:pPr marL="0" indent="0">
              <a:buNone/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достижения/не достижения результатов </a:t>
            </a:r>
          </a:p>
        </p:txBody>
      </p:sp>
    </p:spTree>
    <p:extLst>
      <p:ext uri="{BB962C8B-B14F-4D97-AF65-F5344CB8AC3E}">
        <p14:creationId xmlns:p14="http://schemas.microsoft.com/office/powerpoint/2010/main" val="2375355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A3BD1B-1F6A-1050-5A96-C5DE5026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5738"/>
            <a:ext cx="11072812" cy="6486524"/>
          </a:xfrm>
          <a:solidFill>
            <a:schemeClr val="bg2">
              <a:alpha val="52884"/>
            </a:schemeClr>
          </a:solidFill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самоорганизацией и самоконтролем: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умением выявлять проблемы для решения в жизненных и учебных ситуациях;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ориентироваться в различных подходах принятия решений);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самостоятельно составлять алгоритм решения задачи, выбирать способ решения учебной задачи с учетом имеющихся ресурсов и собственных возможностей, аргументировать предлагаемые варианты решений;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составлять план действий, корректировать предложенный алгоритм с учетом получения новых знаний об изучаемом объекте;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делать выбор и брать ответственность за решение;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давать адекватную оценку ситуации и предлагать ее изменения; учитывать контекст и предвидеть трудности, которые могут возникнуть при решении учебной задачи, адаптировать решение к меняющимся обстоятельствам;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объяснять причины достижения/не достижения результатов деятельности, давать оценку приобретенному опыту, уметь находить позитивное в произошедшей ситуации;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вносить коррективы в деятельность на основе новых обстоятельств, изменившихся ситуаций, установленных ошибок, возникших трудностей.</a:t>
            </a:r>
            <a:endParaRPr lang="ru-RU" sz="4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362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73D093-C667-D69D-658F-C3AFC1C03C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Чоба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Лейли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Данилевна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г. Губаха</a:t>
            </a:r>
            <a:endParaRPr lang="ru-RU" dirty="0"/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BFA707F5-F26A-DF93-AD12-D05AEA07541C}"/>
              </a:ext>
            </a:extLst>
          </p:cNvPr>
          <p:cNvSpPr txBox="1">
            <a:spLocks/>
          </p:cNvSpPr>
          <p:nvPr/>
        </p:nvSpPr>
        <p:spPr>
          <a:xfrm>
            <a:off x="2303669" y="1530801"/>
            <a:ext cx="7811882" cy="27418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Исследовательская технология</a:t>
            </a: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как средство формирования естественно-научной грамотности</a:t>
            </a:r>
            <a:r>
              <a:rPr lang="ru-RU" sz="3600" dirty="0">
                <a:effectLst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60492431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73</TotalTime>
  <Words>380</Words>
  <Application>Microsoft Macintosh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Times New Roman</vt:lpstr>
      <vt:lpstr>Wingdings</vt:lpstr>
      <vt:lpstr>Уголки</vt:lpstr>
      <vt:lpstr>Презентация PowerPoint</vt:lpstr>
      <vt:lpstr>Естественно-научная грамотность, как раздел функциональной грамотности   читательская                         математическая  грамотность                             грамотность                            и умение находить ошибки  подвергать сомнению  достоверность информации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7130</dc:creator>
  <cp:lastModifiedBy>7130</cp:lastModifiedBy>
  <cp:revision>5</cp:revision>
  <dcterms:created xsi:type="dcterms:W3CDTF">2023-04-19T15:49:05Z</dcterms:created>
  <dcterms:modified xsi:type="dcterms:W3CDTF">2023-04-19T17:09:33Z</dcterms:modified>
</cp:coreProperties>
</file>