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1" r:id="rId1"/>
  </p:sldMasterIdLst>
  <p:notesMasterIdLst>
    <p:notesMasterId r:id="rId11"/>
  </p:notesMasterIdLst>
  <p:sldIdLst>
    <p:sldId id="699" r:id="rId2"/>
    <p:sldId id="700" r:id="rId3"/>
    <p:sldId id="701" r:id="rId4"/>
    <p:sldId id="702" r:id="rId5"/>
    <p:sldId id="703" r:id="rId6"/>
    <p:sldId id="704" r:id="rId7"/>
    <p:sldId id="705" r:id="rId8"/>
    <p:sldId id="706" r:id="rId9"/>
    <p:sldId id="707" r:id="rId10"/>
  </p:sldIdLst>
  <p:sldSz cx="24384000" cy="13716000"/>
  <p:notesSz cx="6791325" cy="98726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икита Силин" initials="НС" lastIdx="1" clrIdx="0"/>
  <p:cmAuthor id="2" name="Силин Никита Андреевич" initials="СНА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66CCFF"/>
    <a:srgbClr val="FF9900"/>
    <a:srgbClr val="00B2CC"/>
    <a:srgbClr val="EFFAFF"/>
    <a:srgbClr val="DDF0FF"/>
    <a:srgbClr val="EBF6FF"/>
    <a:srgbClr val="EBEDFF"/>
    <a:srgbClr val="E5E8FF"/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3A424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Times New Roman"/>
          <a:ea typeface="Times New Roman"/>
          <a:cs typeface="Times New Roman"/>
        </a:font>
        <a:srgbClr val="3A424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3A424A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Times New Roman"/>
          <a:ea typeface="Times New Roman"/>
          <a:cs typeface="Times New Roman"/>
        </a:font>
        <a:srgbClr val="3A424A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3A424A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3A424A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3A424A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9" autoAdjust="0"/>
    <p:restoredTop sz="84504" autoAdjust="0"/>
  </p:normalViewPr>
  <p:slideViewPr>
    <p:cSldViewPr snapToGrid="0">
      <p:cViewPr varScale="1">
        <p:scale>
          <a:sx n="49" d="100"/>
          <a:sy n="49" d="100"/>
        </p:scale>
        <p:origin x="-942" y="-90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/>
          </p:nvPr>
        </p:nvSpPr>
        <p:spPr>
          <a:xfrm>
            <a:off x="104775" y="739775"/>
            <a:ext cx="6581775" cy="3703638"/>
          </a:xfrm>
          <a:prstGeom prst="rect">
            <a:avLst/>
          </a:prstGeom>
        </p:spPr>
        <p:txBody>
          <a:bodyPr lIns="89637" tIns="44822" rIns="89637" bIns="44822"/>
          <a:lstStyle/>
          <a:p>
            <a:endParaRPr dirty="0"/>
          </a:p>
        </p:txBody>
      </p:sp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xfrm>
            <a:off x="905519" y="4689521"/>
            <a:ext cx="4980306" cy="4442697"/>
          </a:xfrm>
          <a:prstGeom prst="rect">
            <a:avLst/>
          </a:prstGeom>
        </p:spPr>
        <p:txBody>
          <a:bodyPr lIns="89637" tIns="44822" rIns="89637" bIns="4482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299008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477" y="740608"/>
            <a:ext cx="6552371" cy="3703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10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05510" y="4689989"/>
            <a:ext cx="4980305" cy="4443646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477" y="740608"/>
            <a:ext cx="6552371" cy="3703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2035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05510" y="4689989"/>
            <a:ext cx="4980305" cy="4443646"/>
          </a:xfrm>
          <a:noFill/>
          <a:ln/>
        </p:spPr>
        <p:txBody>
          <a:bodyPr/>
          <a:lstStyle/>
          <a:p>
            <a:pPr>
              <a:lnSpc>
                <a:spcPct val="118000"/>
              </a:lnSpc>
              <a:spcBef>
                <a:spcPts val="819"/>
              </a:spcBef>
              <a:tabLst>
                <a:tab pos="0" algn="l"/>
                <a:tab pos="453954" algn="l"/>
                <a:tab pos="907908" algn="l"/>
                <a:tab pos="1361862" algn="l"/>
                <a:tab pos="1815816" algn="l"/>
                <a:tab pos="2269769" algn="l"/>
                <a:tab pos="2723723" algn="l"/>
                <a:tab pos="3177677" algn="l"/>
                <a:tab pos="3631631" algn="l"/>
                <a:tab pos="4085585" algn="l"/>
                <a:tab pos="4539539" algn="l"/>
                <a:tab pos="4993493" algn="l"/>
                <a:tab pos="5447447" algn="l"/>
                <a:tab pos="5901400" algn="l"/>
                <a:tab pos="6355354" algn="l"/>
                <a:tab pos="6809308" algn="l"/>
                <a:tab pos="7263262" algn="l"/>
                <a:tab pos="7717216" algn="l"/>
                <a:tab pos="8171170" algn="l"/>
                <a:tab pos="8625124" algn="l"/>
                <a:tab pos="9079078" algn="l"/>
                <a:tab pos="9365951" algn="l"/>
                <a:tab pos="9812024" algn="l"/>
                <a:tab pos="10258097" algn="l"/>
                <a:tab pos="10704170" algn="l"/>
              </a:tabLst>
            </a:pPr>
            <a:r>
              <a:rPr lang="ru-RU" dirty="0" smtClean="0"/>
              <a:t>1. Реализация права повышения квалификации не реже 1 раза в 2 года обеспечена широкой сетью имеющих соответствующую лицензию муниципальных, государственных и негосударственных образовательных организаций → развитие … и преемственность…</a:t>
            </a:r>
          </a:p>
          <a:p>
            <a:pPr>
              <a:lnSpc>
                <a:spcPct val="118000"/>
              </a:lnSpc>
              <a:spcBef>
                <a:spcPts val="819"/>
              </a:spcBef>
              <a:tabLst>
                <a:tab pos="0" algn="l"/>
                <a:tab pos="453954" algn="l"/>
                <a:tab pos="907908" algn="l"/>
                <a:tab pos="1361862" algn="l"/>
                <a:tab pos="1815816" algn="l"/>
                <a:tab pos="2269769" algn="l"/>
                <a:tab pos="2723723" algn="l"/>
                <a:tab pos="3177677" algn="l"/>
                <a:tab pos="3631631" algn="l"/>
                <a:tab pos="4085585" algn="l"/>
                <a:tab pos="4539539" algn="l"/>
                <a:tab pos="4993493" algn="l"/>
                <a:tab pos="5447447" algn="l"/>
                <a:tab pos="5901400" algn="l"/>
                <a:tab pos="6355354" algn="l"/>
                <a:tab pos="6809308" algn="l"/>
                <a:tab pos="7263262" algn="l"/>
                <a:tab pos="7717216" algn="l"/>
                <a:tab pos="8171170" algn="l"/>
                <a:tab pos="8625124" algn="l"/>
                <a:tab pos="9079078" algn="l"/>
                <a:tab pos="9365951" algn="l"/>
                <a:tab pos="9812024" algn="l"/>
                <a:tab pos="10258097" algn="l"/>
                <a:tab pos="10704170" algn="l"/>
              </a:tabLst>
            </a:pPr>
            <a:r>
              <a:rPr lang="ru-RU" dirty="0" smtClean="0"/>
              <a:t>2. Отсутствие ФГОС, федеральных государственных требований, примерных образовательных программ, требований к содержанию программ. Организации самостоятельны в разработке, утверждении ДПП ПК, осуществлении внутренней оценки качества образования → унификация…</a:t>
            </a:r>
          </a:p>
          <a:p>
            <a:pPr>
              <a:lnSpc>
                <a:spcPct val="118000"/>
              </a:lnSpc>
              <a:spcBef>
                <a:spcPts val="819"/>
              </a:spcBef>
              <a:tabLst>
                <a:tab pos="0" algn="l"/>
                <a:tab pos="453954" algn="l"/>
                <a:tab pos="907908" algn="l"/>
                <a:tab pos="1361862" algn="l"/>
                <a:tab pos="1815816" algn="l"/>
                <a:tab pos="2269769" algn="l"/>
                <a:tab pos="2723723" algn="l"/>
                <a:tab pos="3177677" algn="l"/>
                <a:tab pos="3631631" algn="l"/>
                <a:tab pos="4085585" algn="l"/>
                <a:tab pos="4539539" algn="l"/>
                <a:tab pos="4993493" algn="l"/>
                <a:tab pos="5447447" algn="l"/>
                <a:tab pos="5901400" algn="l"/>
                <a:tab pos="6355354" algn="l"/>
                <a:tab pos="6809308" algn="l"/>
                <a:tab pos="7263262" algn="l"/>
                <a:tab pos="7717216" algn="l"/>
                <a:tab pos="8171170" algn="l"/>
                <a:tab pos="8625124" algn="l"/>
                <a:tab pos="9079078" algn="l"/>
                <a:tab pos="9365951" algn="l"/>
                <a:tab pos="9812024" algn="l"/>
                <a:tab pos="10258097" algn="l"/>
                <a:tab pos="10704170" algn="l"/>
              </a:tabLst>
            </a:pPr>
            <a:r>
              <a:rPr lang="ru-RU" dirty="0" smtClean="0"/>
              <a:t>3.</a:t>
            </a:r>
          </a:p>
          <a:p>
            <a:pPr>
              <a:lnSpc>
                <a:spcPct val="118000"/>
              </a:lnSpc>
              <a:spcBef>
                <a:spcPts val="819"/>
              </a:spcBef>
              <a:tabLst>
                <a:tab pos="0" algn="l"/>
                <a:tab pos="453954" algn="l"/>
                <a:tab pos="907908" algn="l"/>
                <a:tab pos="1361862" algn="l"/>
                <a:tab pos="1815816" algn="l"/>
                <a:tab pos="2269769" algn="l"/>
                <a:tab pos="2723723" algn="l"/>
                <a:tab pos="3177677" algn="l"/>
                <a:tab pos="3631631" algn="l"/>
                <a:tab pos="4085585" algn="l"/>
                <a:tab pos="4539539" algn="l"/>
                <a:tab pos="4993493" algn="l"/>
                <a:tab pos="5447447" algn="l"/>
                <a:tab pos="5901400" algn="l"/>
                <a:tab pos="6355354" algn="l"/>
                <a:tab pos="6809308" algn="l"/>
                <a:tab pos="7263262" algn="l"/>
                <a:tab pos="7717216" algn="l"/>
                <a:tab pos="8171170" algn="l"/>
                <a:tab pos="8625124" algn="l"/>
                <a:tab pos="9079078" algn="l"/>
                <a:tab pos="9365951" algn="l"/>
                <a:tab pos="9812024" algn="l"/>
                <a:tab pos="10258097" algn="l"/>
                <a:tab pos="10704170" algn="l"/>
              </a:tabLst>
            </a:pPr>
            <a:r>
              <a:rPr lang="ru-RU" dirty="0" smtClean="0"/>
              <a:t>4. ЕФСНМС способствует формированию запроса на рекомендации по отбору содержания обучения по ДПП ПК и подходам к организации повышения квалификации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477" y="740608"/>
            <a:ext cx="6552371" cy="3703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30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05510" y="4689989"/>
            <a:ext cx="4980305" cy="4443646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41363"/>
            <a:ext cx="6578600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083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05510" y="4689989"/>
            <a:ext cx="4980305" cy="4443646"/>
          </a:xfrm>
          <a:noFill/>
          <a:ln/>
        </p:spPr>
        <p:txBody>
          <a:bodyPr/>
          <a:lstStyle/>
          <a:p>
            <a:pPr>
              <a:lnSpc>
                <a:spcPct val="118000"/>
              </a:lnSpc>
              <a:spcBef>
                <a:spcPts val="819"/>
              </a:spcBef>
              <a:tabLst>
                <a:tab pos="0" algn="l"/>
                <a:tab pos="453954" algn="l"/>
                <a:tab pos="907908" algn="l"/>
                <a:tab pos="1361862" algn="l"/>
                <a:tab pos="1815816" algn="l"/>
                <a:tab pos="2269769" algn="l"/>
                <a:tab pos="2723723" algn="l"/>
                <a:tab pos="3177677" algn="l"/>
                <a:tab pos="3631631" algn="l"/>
                <a:tab pos="4085585" algn="l"/>
                <a:tab pos="4539539" algn="l"/>
                <a:tab pos="4993493" algn="l"/>
                <a:tab pos="5447447" algn="l"/>
                <a:tab pos="5901400" algn="l"/>
                <a:tab pos="6355354" algn="l"/>
                <a:tab pos="6809308" algn="l"/>
                <a:tab pos="7263262" algn="l"/>
                <a:tab pos="7717216" algn="l"/>
                <a:tab pos="8171170" algn="l"/>
                <a:tab pos="8625124" algn="l"/>
                <a:tab pos="9079078" algn="l"/>
                <a:tab pos="9365951" algn="l"/>
                <a:tab pos="9812024" algn="l"/>
                <a:tab pos="10258097" algn="l"/>
                <a:tab pos="10704170" algn="l"/>
              </a:tabLst>
            </a:pPr>
            <a:r>
              <a:rPr lang="ru-RU" dirty="0" smtClean="0"/>
              <a:t>1. Реализация права повышения квалификации не реже 1 раза в 2 года обеспечена широкой сетью имеющих соответствующую лицензию муниципальных, государственных и негосударственных образовательных организаций → развитие … и преемственность…</a:t>
            </a:r>
          </a:p>
          <a:p>
            <a:pPr>
              <a:lnSpc>
                <a:spcPct val="118000"/>
              </a:lnSpc>
              <a:spcBef>
                <a:spcPts val="819"/>
              </a:spcBef>
              <a:tabLst>
                <a:tab pos="0" algn="l"/>
                <a:tab pos="453954" algn="l"/>
                <a:tab pos="907908" algn="l"/>
                <a:tab pos="1361862" algn="l"/>
                <a:tab pos="1815816" algn="l"/>
                <a:tab pos="2269769" algn="l"/>
                <a:tab pos="2723723" algn="l"/>
                <a:tab pos="3177677" algn="l"/>
                <a:tab pos="3631631" algn="l"/>
                <a:tab pos="4085585" algn="l"/>
                <a:tab pos="4539539" algn="l"/>
                <a:tab pos="4993493" algn="l"/>
                <a:tab pos="5447447" algn="l"/>
                <a:tab pos="5901400" algn="l"/>
                <a:tab pos="6355354" algn="l"/>
                <a:tab pos="6809308" algn="l"/>
                <a:tab pos="7263262" algn="l"/>
                <a:tab pos="7717216" algn="l"/>
                <a:tab pos="8171170" algn="l"/>
                <a:tab pos="8625124" algn="l"/>
                <a:tab pos="9079078" algn="l"/>
                <a:tab pos="9365951" algn="l"/>
                <a:tab pos="9812024" algn="l"/>
                <a:tab pos="10258097" algn="l"/>
                <a:tab pos="10704170" algn="l"/>
              </a:tabLst>
            </a:pPr>
            <a:r>
              <a:rPr lang="ru-RU" dirty="0" smtClean="0"/>
              <a:t>2. Отсутствие ФГОС, федеральных государственных требований, примерных образовательных программ, требований к содержанию программ. Организации самостоятельны в разработке, утверждении ДПП ПК, осуществлении внутренней оценки качества образования → унификация…</a:t>
            </a:r>
          </a:p>
          <a:p>
            <a:pPr>
              <a:lnSpc>
                <a:spcPct val="118000"/>
              </a:lnSpc>
              <a:spcBef>
                <a:spcPts val="819"/>
              </a:spcBef>
              <a:tabLst>
                <a:tab pos="0" algn="l"/>
                <a:tab pos="453954" algn="l"/>
                <a:tab pos="907908" algn="l"/>
                <a:tab pos="1361862" algn="l"/>
                <a:tab pos="1815816" algn="l"/>
                <a:tab pos="2269769" algn="l"/>
                <a:tab pos="2723723" algn="l"/>
                <a:tab pos="3177677" algn="l"/>
                <a:tab pos="3631631" algn="l"/>
                <a:tab pos="4085585" algn="l"/>
                <a:tab pos="4539539" algn="l"/>
                <a:tab pos="4993493" algn="l"/>
                <a:tab pos="5447447" algn="l"/>
                <a:tab pos="5901400" algn="l"/>
                <a:tab pos="6355354" algn="l"/>
                <a:tab pos="6809308" algn="l"/>
                <a:tab pos="7263262" algn="l"/>
                <a:tab pos="7717216" algn="l"/>
                <a:tab pos="8171170" algn="l"/>
                <a:tab pos="8625124" algn="l"/>
                <a:tab pos="9079078" algn="l"/>
                <a:tab pos="9365951" algn="l"/>
                <a:tab pos="9812024" algn="l"/>
                <a:tab pos="10258097" algn="l"/>
                <a:tab pos="10704170" algn="l"/>
              </a:tabLst>
            </a:pPr>
            <a:r>
              <a:rPr lang="ru-RU" dirty="0" smtClean="0"/>
              <a:t>3.</a:t>
            </a:r>
          </a:p>
          <a:p>
            <a:pPr>
              <a:lnSpc>
                <a:spcPct val="118000"/>
              </a:lnSpc>
              <a:spcBef>
                <a:spcPts val="819"/>
              </a:spcBef>
              <a:tabLst>
                <a:tab pos="0" algn="l"/>
                <a:tab pos="453954" algn="l"/>
                <a:tab pos="907908" algn="l"/>
                <a:tab pos="1361862" algn="l"/>
                <a:tab pos="1815816" algn="l"/>
                <a:tab pos="2269769" algn="l"/>
                <a:tab pos="2723723" algn="l"/>
                <a:tab pos="3177677" algn="l"/>
                <a:tab pos="3631631" algn="l"/>
                <a:tab pos="4085585" algn="l"/>
                <a:tab pos="4539539" algn="l"/>
                <a:tab pos="4993493" algn="l"/>
                <a:tab pos="5447447" algn="l"/>
                <a:tab pos="5901400" algn="l"/>
                <a:tab pos="6355354" algn="l"/>
                <a:tab pos="6809308" algn="l"/>
                <a:tab pos="7263262" algn="l"/>
                <a:tab pos="7717216" algn="l"/>
                <a:tab pos="8171170" algn="l"/>
                <a:tab pos="8625124" algn="l"/>
                <a:tab pos="9079078" algn="l"/>
                <a:tab pos="9365951" algn="l"/>
                <a:tab pos="9812024" algn="l"/>
                <a:tab pos="10258097" algn="l"/>
                <a:tab pos="10704170" algn="l"/>
              </a:tabLst>
            </a:pPr>
            <a:r>
              <a:rPr lang="ru-RU" dirty="0" smtClean="0"/>
              <a:t>4. ЕФСНМС способствует формированию запроса на рекомендации по отбору содержания обучения по ДПП ПК и подходам к организации повышения квалификации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41363"/>
            <a:ext cx="6578600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5107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05510" y="4689989"/>
            <a:ext cx="4980305" cy="4443646"/>
          </a:xfrm>
          <a:noFill/>
          <a:ln/>
        </p:spPr>
        <p:txBody>
          <a:bodyPr/>
          <a:lstStyle/>
          <a:p>
            <a:pPr marL="453954" indent="-453954">
              <a:lnSpc>
                <a:spcPct val="118000"/>
              </a:lnSpc>
              <a:spcBef>
                <a:spcPts val="819"/>
              </a:spcBef>
              <a:buFont typeface="Times New Roman" pitchFamily="18" charset="0"/>
              <a:buAutoNum type="arabicPeriod"/>
              <a:tabLst>
                <a:tab pos="907908" algn="l"/>
                <a:tab pos="1361862" algn="l"/>
                <a:tab pos="1815816" algn="l"/>
                <a:tab pos="2269769" algn="l"/>
                <a:tab pos="2723723" algn="l"/>
                <a:tab pos="3177677" algn="l"/>
                <a:tab pos="3631631" algn="l"/>
                <a:tab pos="4085585" algn="l"/>
                <a:tab pos="4539539" algn="l"/>
                <a:tab pos="4993493" algn="l"/>
                <a:tab pos="5447447" algn="l"/>
                <a:tab pos="5901400" algn="l"/>
                <a:tab pos="6355354" algn="l"/>
                <a:tab pos="6809308" algn="l"/>
                <a:tab pos="7263262" algn="l"/>
                <a:tab pos="7717216" algn="l"/>
                <a:tab pos="8171170" algn="l"/>
                <a:tab pos="8625124" algn="l"/>
                <a:tab pos="9079078" algn="l"/>
                <a:tab pos="9533031" algn="l"/>
                <a:tab pos="9812024" algn="l"/>
                <a:tab pos="10258097" algn="l"/>
                <a:tab pos="10704170" algn="l"/>
              </a:tabLst>
            </a:pPr>
            <a:r>
              <a:rPr lang="ru-RU" dirty="0" smtClean="0"/>
              <a:t>принцип непрерывности профессионального развития: совершенствование ПК для обеспечения соответствия квалификации приоритетным направлениям развития образования, меняющимся содержанию и условиям профессиональной деятельности, а также изменениям социальной среды; </a:t>
            </a:r>
          </a:p>
          <a:p>
            <a:pPr marL="453954" indent="-453954">
              <a:lnSpc>
                <a:spcPct val="118000"/>
              </a:lnSpc>
              <a:spcBef>
                <a:spcPts val="819"/>
              </a:spcBef>
              <a:buFont typeface="Times New Roman" pitchFamily="18" charset="0"/>
              <a:buAutoNum type="arabicPeriod"/>
              <a:tabLst>
                <a:tab pos="907908" algn="l"/>
                <a:tab pos="1361862" algn="l"/>
                <a:tab pos="1815816" algn="l"/>
                <a:tab pos="2269769" algn="l"/>
                <a:tab pos="2723723" algn="l"/>
                <a:tab pos="3177677" algn="l"/>
                <a:tab pos="3631631" algn="l"/>
                <a:tab pos="4085585" algn="l"/>
                <a:tab pos="4539539" algn="l"/>
                <a:tab pos="4993493" algn="l"/>
                <a:tab pos="5447447" algn="l"/>
                <a:tab pos="5901400" algn="l"/>
                <a:tab pos="6355354" algn="l"/>
                <a:tab pos="6809308" algn="l"/>
                <a:tab pos="7263262" algn="l"/>
                <a:tab pos="7717216" algn="l"/>
                <a:tab pos="8171170" algn="l"/>
                <a:tab pos="8625124" algn="l"/>
                <a:tab pos="9079078" algn="l"/>
                <a:tab pos="9533031" algn="l"/>
                <a:tab pos="9812024" algn="l"/>
                <a:tab pos="10258097" algn="l"/>
                <a:tab pos="10704170" algn="l"/>
              </a:tabLst>
            </a:pPr>
            <a:r>
              <a:rPr lang="ru-RU" dirty="0" smtClean="0"/>
              <a:t>принцип </a:t>
            </a:r>
            <a:r>
              <a:rPr lang="ru-RU" dirty="0" err="1" smtClean="0"/>
              <a:t>дуальности</a:t>
            </a:r>
            <a:r>
              <a:rPr lang="ru-RU" dirty="0" smtClean="0"/>
              <a:t>: Ядро ДППО включает программы, восполняющие профессиональные дефициты и развивающие ПК;</a:t>
            </a:r>
          </a:p>
          <a:p>
            <a:pPr marL="453954" indent="-453954">
              <a:lnSpc>
                <a:spcPct val="118000"/>
              </a:lnSpc>
              <a:spcBef>
                <a:spcPts val="819"/>
              </a:spcBef>
              <a:buFont typeface="Times New Roman" pitchFamily="18" charset="0"/>
              <a:buAutoNum type="arabicPeriod"/>
              <a:tabLst>
                <a:tab pos="907908" algn="l"/>
                <a:tab pos="1361862" algn="l"/>
                <a:tab pos="1815816" algn="l"/>
                <a:tab pos="2269769" algn="l"/>
                <a:tab pos="2723723" algn="l"/>
                <a:tab pos="3177677" algn="l"/>
                <a:tab pos="3631631" algn="l"/>
                <a:tab pos="4085585" algn="l"/>
                <a:tab pos="4539539" algn="l"/>
                <a:tab pos="4993493" algn="l"/>
                <a:tab pos="5447447" algn="l"/>
                <a:tab pos="5901400" algn="l"/>
                <a:tab pos="6355354" algn="l"/>
                <a:tab pos="6809308" algn="l"/>
                <a:tab pos="7263262" algn="l"/>
                <a:tab pos="7717216" algn="l"/>
                <a:tab pos="8171170" algn="l"/>
                <a:tab pos="8625124" algn="l"/>
                <a:tab pos="9079078" algn="l"/>
                <a:tab pos="9533031" algn="l"/>
                <a:tab pos="9812024" algn="l"/>
                <a:tab pos="10258097" algn="l"/>
                <a:tab pos="10704170" algn="l"/>
              </a:tabLst>
            </a:pPr>
            <a:r>
              <a:rPr lang="ru-RU" dirty="0" smtClean="0"/>
              <a:t>принцип доказательного повышения квалификации: проектирование программ на основании объективных данных о профессиональных затруднениях педагогических работников;</a:t>
            </a:r>
          </a:p>
          <a:p>
            <a:pPr marL="453954" indent="-453954">
              <a:lnSpc>
                <a:spcPct val="118000"/>
              </a:lnSpc>
              <a:spcBef>
                <a:spcPts val="819"/>
              </a:spcBef>
              <a:buFont typeface="Times New Roman" pitchFamily="18" charset="0"/>
              <a:buAutoNum type="arabicPeriod"/>
              <a:tabLst>
                <a:tab pos="907908" algn="l"/>
                <a:tab pos="1361862" algn="l"/>
                <a:tab pos="1815816" algn="l"/>
                <a:tab pos="2269769" algn="l"/>
                <a:tab pos="2723723" algn="l"/>
                <a:tab pos="3177677" algn="l"/>
                <a:tab pos="3631631" algn="l"/>
                <a:tab pos="4085585" algn="l"/>
                <a:tab pos="4539539" algn="l"/>
                <a:tab pos="4993493" algn="l"/>
                <a:tab pos="5447447" algn="l"/>
                <a:tab pos="5901400" algn="l"/>
                <a:tab pos="6355354" algn="l"/>
                <a:tab pos="6809308" algn="l"/>
                <a:tab pos="7263262" algn="l"/>
                <a:tab pos="7717216" algn="l"/>
                <a:tab pos="8171170" algn="l"/>
                <a:tab pos="8625124" algn="l"/>
                <a:tab pos="9079078" algn="l"/>
                <a:tab pos="9533031" algn="l"/>
                <a:tab pos="9812024" algn="l"/>
                <a:tab pos="10258097" algn="l"/>
                <a:tab pos="10704170" algn="l"/>
              </a:tabLst>
            </a:pPr>
            <a:r>
              <a:rPr lang="ru-RU" dirty="0" smtClean="0"/>
              <a:t>принцип персонификации: проектирование программ с учетом специфики потребностей в профессиональном развитии и дефицитов на разных этапах карьерного цикла педагогической профессии;</a:t>
            </a:r>
          </a:p>
          <a:p>
            <a:pPr marL="453954" indent="-453954">
              <a:lnSpc>
                <a:spcPct val="118000"/>
              </a:lnSpc>
              <a:spcBef>
                <a:spcPts val="819"/>
              </a:spcBef>
              <a:buFont typeface="Times New Roman" pitchFamily="18" charset="0"/>
              <a:buAutoNum type="arabicPeriod"/>
              <a:tabLst>
                <a:tab pos="907908" algn="l"/>
                <a:tab pos="1361862" algn="l"/>
                <a:tab pos="1815816" algn="l"/>
                <a:tab pos="2269769" algn="l"/>
                <a:tab pos="2723723" algn="l"/>
                <a:tab pos="3177677" algn="l"/>
                <a:tab pos="3631631" algn="l"/>
                <a:tab pos="4085585" algn="l"/>
                <a:tab pos="4539539" algn="l"/>
                <a:tab pos="4993493" algn="l"/>
                <a:tab pos="5447447" algn="l"/>
                <a:tab pos="5901400" algn="l"/>
                <a:tab pos="6355354" algn="l"/>
                <a:tab pos="6809308" algn="l"/>
                <a:tab pos="7263262" algn="l"/>
                <a:tab pos="7717216" algn="l"/>
                <a:tab pos="8171170" algn="l"/>
                <a:tab pos="8625124" algn="l"/>
                <a:tab pos="9079078" algn="l"/>
                <a:tab pos="9533031" algn="l"/>
                <a:tab pos="9812024" algn="l"/>
                <a:tab pos="10258097" algn="l"/>
                <a:tab pos="10704170" algn="l"/>
              </a:tabLst>
            </a:pPr>
            <a:r>
              <a:rPr lang="ru-RU" dirty="0" smtClean="0"/>
              <a:t>принцип </a:t>
            </a:r>
            <a:r>
              <a:rPr lang="ru-RU" dirty="0" err="1" smtClean="0"/>
              <a:t>практикоориентированности</a:t>
            </a:r>
            <a:r>
              <a:rPr lang="ru-RU" dirty="0" smtClean="0"/>
              <a:t>, выражающийся в доминировании практической составляющей обучения по ДПП ПК.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41363"/>
            <a:ext cx="6578600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61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05510" y="4689989"/>
            <a:ext cx="4980305" cy="4443646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41363"/>
            <a:ext cx="6578600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715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05510" y="4689989"/>
            <a:ext cx="4980305" cy="4443646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477" y="740608"/>
            <a:ext cx="6552371" cy="3703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81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05510" y="4689989"/>
            <a:ext cx="4980305" cy="4443646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477" y="740608"/>
            <a:ext cx="6552371" cy="3703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9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05510" y="4689989"/>
            <a:ext cx="4980305" cy="4443646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223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269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2613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656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755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1494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748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3022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699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97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endParaRPr lang="ru-RU" b="0" kern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endParaRPr lang="ru-RU" b="0" kern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fld id="{6393BCA4-4374-4A85-ADB0-6BBECDEA23FF}" type="slidenum">
              <a:rPr lang="ru-RU" b="0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828800" hangingPunct="1"/>
              <a:t>‹#›</a:t>
            </a:fld>
            <a:endParaRPr lang="ru-RU" b="0" kern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246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759" y="10523539"/>
            <a:ext cx="22582070" cy="2554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0771" name="Text Box 2"/>
          <p:cNvSpPr txBox="1">
            <a:spLocks noChangeArrowheads="1"/>
          </p:cNvSpPr>
          <p:nvPr/>
        </p:nvSpPr>
        <p:spPr bwMode="auto">
          <a:xfrm>
            <a:off x="615990" y="4152901"/>
            <a:ext cx="23096453" cy="6418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spcBef>
                <a:spcPts val="2400"/>
              </a:spcBef>
              <a:buClrTx/>
              <a:buFontTx/>
              <a:buNone/>
              <a:tabLst>
                <a:tab pos="0" algn="l"/>
                <a:tab pos="822325" algn="l"/>
                <a:tab pos="1647825" algn="l"/>
                <a:tab pos="2473325" algn="l"/>
                <a:tab pos="3298825" algn="l"/>
                <a:tab pos="4124325" algn="l"/>
                <a:tab pos="4949825" algn="l"/>
                <a:tab pos="5775325" algn="l"/>
                <a:tab pos="6600825" algn="l"/>
                <a:tab pos="7426325" algn="l"/>
                <a:tab pos="8251825" algn="l"/>
                <a:tab pos="9077325" algn="l"/>
                <a:tab pos="9902825" algn="l"/>
                <a:tab pos="10728325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</a:tabLst>
            </a:pPr>
            <a:r>
              <a:rPr lang="ru-RU" sz="6000">
                <a:solidFill>
                  <a:srgbClr val="C00000"/>
                </a:solidFill>
                <a:latin typeface="Century" pitchFamily="18" charset="0"/>
                <a:cs typeface="Times New Roman" pitchFamily="18" charset="0"/>
              </a:rPr>
              <a:t>О методологии создания ядра дополнительного профессионального педагогического образования</a:t>
            </a:r>
          </a:p>
          <a:p>
            <a:pPr algn="ctr" eaLnBrk="1" hangingPunct="1">
              <a:spcBef>
                <a:spcPts val="3600"/>
              </a:spcBef>
              <a:spcAft>
                <a:spcPts val="1200"/>
              </a:spcAft>
              <a:buClrTx/>
              <a:buFontTx/>
              <a:buNone/>
              <a:tabLst>
                <a:tab pos="0" algn="l"/>
                <a:tab pos="822325" algn="l"/>
                <a:tab pos="1647825" algn="l"/>
                <a:tab pos="2473325" algn="l"/>
                <a:tab pos="3298825" algn="l"/>
                <a:tab pos="4124325" algn="l"/>
                <a:tab pos="4949825" algn="l"/>
                <a:tab pos="5775325" algn="l"/>
                <a:tab pos="6600825" algn="l"/>
                <a:tab pos="7426325" algn="l"/>
                <a:tab pos="8251825" algn="l"/>
                <a:tab pos="9077325" algn="l"/>
                <a:tab pos="9902825" algn="l"/>
                <a:tab pos="10728325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</a:tabLst>
            </a:pPr>
            <a:r>
              <a:rPr lang="ru-RU" sz="450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Марина Константиновна Серебренникова</a:t>
            </a:r>
            <a:r>
              <a:rPr lang="ru-RU" sz="4500" b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, заведующий кафедрой профессионального мастерства ЦНППМПР ГАУ ДПО «ИРО ПК», к.б.н.,</a:t>
            </a:r>
          </a:p>
          <a:p>
            <a:pPr algn="ctr" eaLnBrk="1" hangingPunct="1">
              <a:spcBef>
                <a:spcPts val="1200"/>
              </a:spcBef>
              <a:spcAft>
                <a:spcPts val="2400"/>
              </a:spcAft>
              <a:buClrTx/>
              <a:buFontTx/>
              <a:buNone/>
              <a:tabLst>
                <a:tab pos="0" algn="l"/>
                <a:tab pos="822325" algn="l"/>
                <a:tab pos="1647825" algn="l"/>
                <a:tab pos="2473325" algn="l"/>
                <a:tab pos="3298825" algn="l"/>
                <a:tab pos="4124325" algn="l"/>
                <a:tab pos="4949825" algn="l"/>
                <a:tab pos="5775325" algn="l"/>
                <a:tab pos="6600825" algn="l"/>
                <a:tab pos="7426325" algn="l"/>
                <a:tab pos="8251825" algn="l"/>
                <a:tab pos="9077325" algn="l"/>
                <a:tab pos="9902825" algn="l"/>
                <a:tab pos="10728325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</a:tabLst>
            </a:pPr>
            <a:r>
              <a:rPr lang="ru-RU" sz="450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Женина Лариса Викторовна</a:t>
            </a:r>
            <a:r>
              <a:rPr lang="ru-RU" sz="4500" b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, заведующий кафедрой общего образования ЦНППМПР ГАУ ДПО «ИРО ПК», к.ист.н., доцент</a:t>
            </a:r>
          </a:p>
          <a:p>
            <a:pPr algn="ctr" eaLnBrk="1" hangingPunct="1">
              <a:buClrTx/>
              <a:buFontTx/>
              <a:buNone/>
              <a:tabLst>
                <a:tab pos="0" algn="l"/>
                <a:tab pos="822325" algn="l"/>
                <a:tab pos="1647825" algn="l"/>
                <a:tab pos="2473325" algn="l"/>
                <a:tab pos="3298825" algn="l"/>
                <a:tab pos="4124325" algn="l"/>
                <a:tab pos="4949825" algn="l"/>
                <a:tab pos="5775325" algn="l"/>
                <a:tab pos="6600825" algn="l"/>
                <a:tab pos="7426325" algn="l"/>
                <a:tab pos="8251825" algn="l"/>
                <a:tab pos="9077325" algn="l"/>
                <a:tab pos="9902825" algn="l"/>
                <a:tab pos="10728325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</a:tabLst>
            </a:pPr>
            <a:endParaRPr lang="ru-RU" sz="4500" b="0">
              <a:solidFill>
                <a:srgbClr val="002060"/>
              </a:solidFill>
              <a:latin typeface="Century" pitchFamily="18" charset="0"/>
              <a:cs typeface="Times New Roman" pitchFamily="18" charset="0"/>
            </a:endParaRPr>
          </a:p>
        </p:txBody>
      </p:sp>
      <p:pic>
        <p:nvPicPr>
          <p:cNvPr id="16077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46706" y="630239"/>
            <a:ext cx="2456022" cy="2052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077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68515" y="587375"/>
            <a:ext cx="2968818" cy="2052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75" y="198438"/>
            <a:ext cx="2449671" cy="2030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179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92956" y="285750"/>
            <a:ext cx="2255984" cy="1887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1796" name="Rectangle 3"/>
          <p:cNvSpPr>
            <a:spLocks noChangeArrowheads="1"/>
          </p:cNvSpPr>
          <p:nvPr/>
        </p:nvSpPr>
        <p:spPr bwMode="auto">
          <a:xfrm>
            <a:off x="198451" y="-228600"/>
            <a:ext cx="30482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1797" name="Rectangle 4"/>
          <p:cNvSpPr>
            <a:spLocks noChangeArrowheads="1"/>
          </p:cNvSpPr>
          <p:nvPr/>
        </p:nvSpPr>
        <p:spPr bwMode="auto">
          <a:xfrm>
            <a:off x="198451" y="-228600"/>
            <a:ext cx="30482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1798" name="Rectangle 5"/>
          <p:cNvSpPr>
            <a:spLocks noChangeArrowheads="1"/>
          </p:cNvSpPr>
          <p:nvPr/>
        </p:nvSpPr>
        <p:spPr bwMode="auto">
          <a:xfrm>
            <a:off x="198451" y="-228600"/>
            <a:ext cx="30482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1799" name="Picture 4"/>
          <p:cNvPicPr>
            <a:picLocks noChangeAspect="1" noChangeArrowheads="1"/>
          </p:cNvPicPr>
          <p:nvPr/>
        </p:nvPicPr>
        <p:blipFill>
          <a:blip r:embed="rId5" cstate="print"/>
          <a:srcRect l="34454" t="27519" r="17314" b="25230"/>
          <a:stretch>
            <a:fillRect/>
          </a:stretch>
        </p:blipFill>
        <p:spPr bwMode="auto">
          <a:xfrm>
            <a:off x="617579" y="4173538"/>
            <a:ext cx="9800275" cy="5399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1800" name="Text Box 2"/>
          <p:cNvSpPr txBox="1">
            <a:spLocks noChangeArrowheads="1"/>
          </p:cNvSpPr>
          <p:nvPr/>
        </p:nvSpPr>
        <p:spPr bwMode="auto">
          <a:xfrm>
            <a:off x="10779827" y="3714750"/>
            <a:ext cx="12915154" cy="6249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spcBef>
                <a:spcPts val="2400"/>
              </a:spcBef>
              <a:tabLst>
                <a:tab pos="0" algn="l"/>
                <a:tab pos="822325" algn="l"/>
                <a:tab pos="1647825" algn="l"/>
                <a:tab pos="2473325" algn="l"/>
                <a:tab pos="3298825" algn="l"/>
                <a:tab pos="4124325" algn="l"/>
                <a:tab pos="4949825" algn="l"/>
                <a:tab pos="5775325" algn="l"/>
                <a:tab pos="6600825" algn="l"/>
                <a:tab pos="7426325" algn="l"/>
                <a:tab pos="8251825" algn="l"/>
                <a:tab pos="9077325" algn="l"/>
                <a:tab pos="9902825" algn="l"/>
                <a:tab pos="10728325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</a:tabLst>
            </a:pPr>
            <a:r>
              <a:rPr lang="ru-RU" sz="4000">
                <a:solidFill>
                  <a:srgbClr val="FF6600"/>
                </a:solidFill>
                <a:latin typeface="Century" pitchFamily="18" charset="0"/>
                <a:cs typeface="Calibri" pitchFamily="34" charset="0"/>
              </a:rPr>
              <a:t>29 сентября 2023 года</a:t>
            </a:r>
          </a:p>
          <a:p>
            <a:pPr algn="ctr" eaLnBrk="1" hangingPunct="1">
              <a:spcBef>
                <a:spcPts val="2400"/>
              </a:spcBef>
              <a:tabLst>
                <a:tab pos="0" algn="l"/>
                <a:tab pos="822325" algn="l"/>
                <a:tab pos="1647825" algn="l"/>
                <a:tab pos="2473325" algn="l"/>
                <a:tab pos="3298825" algn="l"/>
                <a:tab pos="4124325" algn="l"/>
                <a:tab pos="4949825" algn="l"/>
                <a:tab pos="5775325" algn="l"/>
                <a:tab pos="6600825" algn="l"/>
                <a:tab pos="7426325" algn="l"/>
                <a:tab pos="8251825" algn="l"/>
                <a:tab pos="9077325" algn="l"/>
                <a:tab pos="9902825" algn="l"/>
                <a:tab pos="10728325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</a:tabLst>
            </a:pPr>
            <a:r>
              <a:rPr lang="ru-RU" sz="4000">
                <a:solidFill>
                  <a:srgbClr val="002060"/>
                </a:solidFill>
                <a:latin typeface="Century" pitchFamily="18" charset="0"/>
                <a:cs typeface="Calibri" pitchFamily="34" charset="0"/>
              </a:rPr>
              <a:t>Коллегия Министерства Просвещения России </a:t>
            </a:r>
          </a:p>
          <a:p>
            <a:pPr algn="just" eaLnBrk="1" hangingPunct="1">
              <a:spcBef>
                <a:spcPts val="2400"/>
              </a:spcBef>
              <a:tabLst>
                <a:tab pos="0" algn="l"/>
                <a:tab pos="822325" algn="l"/>
                <a:tab pos="1647825" algn="l"/>
                <a:tab pos="2473325" algn="l"/>
                <a:tab pos="3298825" algn="l"/>
                <a:tab pos="4124325" algn="l"/>
                <a:tab pos="4949825" algn="l"/>
                <a:tab pos="5775325" algn="l"/>
                <a:tab pos="6600825" algn="l"/>
                <a:tab pos="7426325" algn="l"/>
                <a:tab pos="8251825" algn="l"/>
                <a:tab pos="9077325" algn="l"/>
                <a:tab pos="9902825" algn="l"/>
                <a:tab pos="10728325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</a:tabLst>
            </a:pPr>
            <a:r>
              <a:rPr lang="ru-RU" sz="4000" b="0">
                <a:solidFill>
                  <a:srgbClr val="002060"/>
                </a:solidFill>
                <a:latin typeface="Century" pitchFamily="18" charset="0"/>
                <a:cs typeface="Calibri" pitchFamily="34" charset="0"/>
              </a:rPr>
              <a:t>Методические рекомендации по профессиональному развитию педагогических работников на основе единых подходов</a:t>
            </a:r>
            <a:br>
              <a:rPr lang="ru-RU" sz="4000" b="0">
                <a:solidFill>
                  <a:srgbClr val="002060"/>
                </a:solidFill>
                <a:latin typeface="Century" pitchFamily="18" charset="0"/>
                <a:cs typeface="Calibri" pitchFamily="34" charset="0"/>
              </a:rPr>
            </a:br>
            <a:r>
              <a:rPr lang="ru-RU" sz="4000" b="0">
                <a:solidFill>
                  <a:srgbClr val="002060"/>
                </a:solidFill>
                <a:latin typeface="Century" pitchFamily="18" charset="0"/>
                <a:cs typeface="Calibri" pitchFamily="34" charset="0"/>
              </a:rPr>
              <a:t>к дополнительным профессиональным программам, которые составляют «Ядро дополнительного профессионального педагогического образования»</a:t>
            </a:r>
          </a:p>
        </p:txBody>
      </p:sp>
      <p:pic>
        <p:nvPicPr>
          <p:cNvPr id="16180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907" y="11379200"/>
            <a:ext cx="1913062" cy="191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1802" name="Rectangle 8"/>
          <p:cNvSpPr>
            <a:spLocks noChangeArrowheads="1"/>
          </p:cNvSpPr>
          <p:nvPr/>
        </p:nvSpPr>
        <p:spPr bwMode="auto">
          <a:xfrm>
            <a:off x="2743379" y="11639551"/>
            <a:ext cx="21070671" cy="146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 eaLnBrk="1" hangingPunct="1">
              <a:buClrTx/>
              <a:buFontTx/>
              <a:buNone/>
              <a:tabLst>
                <a:tab pos="0" algn="l"/>
                <a:tab pos="822325" algn="l"/>
                <a:tab pos="1647825" algn="l"/>
                <a:tab pos="2473325" algn="l"/>
                <a:tab pos="3298825" algn="l"/>
                <a:tab pos="4124325" algn="l"/>
                <a:tab pos="4949825" algn="l"/>
                <a:tab pos="5775325" algn="l"/>
                <a:tab pos="6600825" algn="l"/>
                <a:tab pos="7426325" algn="l"/>
                <a:tab pos="8251825" algn="l"/>
                <a:tab pos="9077325" algn="l"/>
                <a:tab pos="9902825" algn="l"/>
                <a:tab pos="10728325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</a:tabLst>
            </a:pPr>
            <a:r>
              <a:rPr lang="ru-RU" b="0">
                <a:solidFill>
                  <a:srgbClr val="002060"/>
                </a:solidFill>
                <a:latin typeface="Century" pitchFamily="18" charset="0"/>
                <a:cs typeface="Calibri" pitchFamily="34" charset="0"/>
              </a:rPr>
              <a:t>* Методические рекомендации по профессиональному развитию педагогических работников на основе единых подходов к дополнительным профессиональным программам повышения квалификации («Ядро дополнительного профессионального педагогического образования»)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75" y="198438"/>
            <a:ext cx="2449671" cy="2030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28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92956" y="285750"/>
            <a:ext cx="2255984" cy="1887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2820" name="Rectangle 3"/>
          <p:cNvSpPr>
            <a:spLocks noChangeArrowheads="1"/>
          </p:cNvSpPr>
          <p:nvPr/>
        </p:nvSpPr>
        <p:spPr bwMode="auto">
          <a:xfrm>
            <a:off x="198451" y="-228600"/>
            <a:ext cx="30482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2821" name="Rectangle 4"/>
          <p:cNvSpPr>
            <a:spLocks noChangeArrowheads="1"/>
          </p:cNvSpPr>
          <p:nvPr/>
        </p:nvSpPr>
        <p:spPr bwMode="auto">
          <a:xfrm>
            <a:off x="198451" y="-228600"/>
            <a:ext cx="30482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2822" name="Rectangle 5"/>
          <p:cNvSpPr>
            <a:spLocks noChangeArrowheads="1"/>
          </p:cNvSpPr>
          <p:nvPr/>
        </p:nvSpPr>
        <p:spPr bwMode="auto">
          <a:xfrm>
            <a:off x="198451" y="-228600"/>
            <a:ext cx="30482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2823" name="Rectangle 6"/>
          <p:cNvSpPr>
            <a:spLocks noChangeArrowheads="1"/>
          </p:cNvSpPr>
          <p:nvPr/>
        </p:nvSpPr>
        <p:spPr bwMode="auto">
          <a:xfrm>
            <a:off x="1395504" y="3252789"/>
            <a:ext cx="21585055" cy="9558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indent="723900" algn="just" eaLnBrk="1" hangingPunct="1">
              <a:lnSpc>
                <a:spcPct val="125000"/>
              </a:lnSpc>
              <a:buClrTx/>
              <a:buFontTx/>
              <a:buNone/>
              <a:tabLst>
                <a:tab pos="0" algn="l"/>
                <a:tab pos="822325" algn="l"/>
                <a:tab pos="1647825" algn="l"/>
                <a:tab pos="2473325" algn="l"/>
                <a:tab pos="3298825" algn="l"/>
                <a:tab pos="4124325" algn="l"/>
                <a:tab pos="4949825" algn="l"/>
                <a:tab pos="5775325" algn="l"/>
                <a:tab pos="6600825" algn="l"/>
                <a:tab pos="7426325" algn="l"/>
                <a:tab pos="8251825" algn="l"/>
                <a:tab pos="9077325" algn="l"/>
                <a:tab pos="9902825" algn="l"/>
                <a:tab pos="10728325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</a:tabLst>
            </a:pPr>
            <a:r>
              <a:rPr lang="ru-RU" sz="4000">
                <a:solidFill>
                  <a:srgbClr val="FF6600"/>
                </a:solidFill>
                <a:latin typeface="Century" pitchFamily="18" charset="0"/>
                <a:cs typeface="Calibri" pitchFamily="34" charset="0"/>
              </a:rPr>
              <a:t>Ядро дополнительного профессионального педагогического образования («Ядро ДППО») </a:t>
            </a:r>
            <a:r>
              <a:rPr lang="ru-RU" sz="4000" b="0">
                <a:solidFill>
                  <a:srgbClr val="002060"/>
                </a:solidFill>
                <a:latin typeface="Century" pitchFamily="18" charset="0"/>
                <a:cs typeface="Calibri" pitchFamily="34" charset="0"/>
              </a:rPr>
              <a:t>– </a:t>
            </a:r>
            <a:r>
              <a:rPr lang="ru-RU" sz="4000">
                <a:solidFill>
                  <a:srgbClr val="002060"/>
                </a:solidFill>
                <a:latin typeface="Century" pitchFamily="18" charset="0"/>
                <a:cs typeface="Calibri" pitchFamily="34" charset="0"/>
              </a:rPr>
              <a:t>система ключевых требований к содержанию </a:t>
            </a:r>
            <a:r>
              <a:rPr lang="ru-RU" sz="4000" b="0">
                <a:solidFill>
                  <a:srgbClr val="002060"/>
                </a:solidFill>
                <a:latin typeface="Century" pitchFamily="18" charset="0"/>
                <a:cs typeface="Calibri" pitchFamily="34" charset="0"/>
              </a:rPr>
              <a:t>и </a:t>
            </a:r>
            <a:r>
              <a:rPr lang="ru-RU" sz="4000">
                <a:solidFill>
                  <a:srgbClr val="002060"/>
                </a:solidFill>
                <a:latin typeface="Century" pitchFamily="18" charset="0"/>
                <a:cs typeface="Calibri" pitchFamily="34" charset="0"/>
              </a:rPr>
              <a:t>принципам реализации </a:t>
            </a:r>
            <a:r>
              <a:rPr lang="ru-RU" sz="4000" b="0">
                <a:solidFill>
                  <a:srgbClr val="002060"/>
                </a:solidFill>
                <a:latin typeface="Century" pitchFamily="18" charset="0"/>
                <a:cs typeface="Calibri" pitchFamily="34" charset="0"/>
              </a:rPr>
              <a:t>ДПП ПК, которая основана на единстве подходов к профессиональному развитию педагогических кадров и направлена на формирование единого пространства ДППО*</a:t>
            </a:r>
          </a:p>
          <a:p>
            <a:pPr indent="723900" algn="just" eaLnBrk="1" hangingPunct="1">
              <a:lnSpc>
                <a:spcPct val="125000"/>
              </a:lnSpc>
              <a:spcBef>
                <a:spcPts val="1200"/>
              </a:spcBef>
              <a:buClrTx/>
              <a:buFontTx/>
              <a:buNone/>
              <a:tabLst>
                <a:tab pos="0" algn="l"/>
                <a:tab pos="822325" algn="l"/>
                <a:tab pos="1647825" algn="l"/>
                <a:tab pos="2473325" algn="l"/>
                <a:tab pos="3298825" algn="l"/>
                <a:tab pos="4124325" algn="l"/>
                <a:tab pos="4949825" algn="l"/>
                <a:tab pos="5775325" algn="l"/>
                <a:tab pos="6600825" algn="l"/>
                <a:tab pos="7426325" algn="l"/>
                <a:tab pos="8251825" algn="l"/>
                <a:tab pos="9077325" algn="l"/>
                <a:tab pos="9902825" algn="l"/>
                <a:tab pos="10728325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</a:tabLst>
            </a:pPr>
            <a:r>
              <a:rPr lang="ru-RU" sz="4000" b="0">
                <a:solidFill>
                  <a:srgbClr val="002060"/>
                </a:solidFill>
                <a:latin typeface="Century" pitchFamily="18" charset="0"/>
                <a:cs typeface="Calibri" pitchFamily="34" charset="0"/>
              </a:rPr>
              <a:t>Содержание программ Ядра является инвариантным (базовым) содержанием ДППО.</a:t>
            </a:r>
          </a:p>
          <a:p>
            <a:pPr indent="723900" algn="just" eaLnBrk="1" hangingPunct="1">
              <a:lnSpc>
                <a:spcPct val="125000"/>
              </a:lnSpc>
              <a:spcBef>
                <a:spcPts val="1200"/>
              </a:spcBef>
              <a:buClrTx/>
              <a:buFontTx/>
              <a:buNone/>
              <a:tabLst>
                <a:tab pos="0" algn="l"/>
                <a:tab pos="822325" algn="l"/>
                <a:tab pos="1647825" algn="l"/>
                <a:tab pos="2473325" algn="l"/>
                <a:tab pos="3298825" algn="l"/>
                <a:tab pos="4124325" algn="l"/>
                <a:tab pos="4949825" algn="l"/>
                <a:tab pos="5775325" algn="l"/>
                <a:tab pos="6600825" algn="l"/>
                <a:tab pos="7426325" algn="l"/>
                <a:tab pos="8251825" algn="l"/>
                <a:tab pos="9077325" algn="l"/>
                <a:tab pos="9902825" algn="l"/>
                <a:tab pos="10728325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</a:tabLst>
            </a:pPr>
            <a:r>
              <a:rPr lang="ru-RU" sz="4000" b="0">
                <a:solidFill>
                  <a:srgbClr val="002060"/>
                </a:solidFill>
                <a:latin typeface="Century" pitchFamily="18" charset="0"/>
                <a:cs typeface="Calibri" pitchFamily="34" charset="0"/>
              </a:rPr>
              <a:t>Реализация программ Ядра  осуществляется на основе методологии компетентностного подхода.</a:t>
            </a:r>
          </a:p>
          <a:p>
            <a:pPr indent="723900" algn="ctr" eaLnBrk="1" hangingPunct="1">
              <a:lnSpc>
                <a:spcPct val="125000"/>
              </a:lnSpc>
              <a:spcBef>
                <a:spcPts val="1200"/>
              </a:spcBef>
              <a:buClrTx/>
              <a:buFontTx/>
              <a:buNone/>
              <a:tabLst>
                <a:tab pos="0" algn="l"/>
                <a:tab pos="822325" algn="l"/>
                <a:tab pos="1647825" algn="l"/>
                <a:tab pos="2473325" algn="l"/>
                <a:tab pos="3298825" algn="l"/>
                <a:tab pos="4124325" algn="l"/>
                <a:tab pos="4949825" algn="l"/>
                <a:tab pos="5775325" algn="l"/>
                <a:tab pos="6600825" algn="l"/>
                <a:tab pos="7426325" algn="l"/>
                <a:tab pos="8251825" algn="l"/>
                <a:tab pos="9077325" algn="l"/>
                <a:tab pos="9902825" algn="l"/>
                <a:tab pos="10728325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</a:tabLst>
            </a:pPr>
            <a:r>
              <a:rPr lang="ru-RU" sz="4000">
                <a:solidFill>
                  <a:srgbClr val="FF6600"/>
                </a:solidFill>
                <a:latin typeface="Century" pitchFamily="18" charset="0"/>
                <a:cs typeface="Calibri" pitchFamily="34" charset="0"/>
              </a:rPr>
              <a:t>ИРО/ИПК рекомендуется реализовывать </a:t>
            </a:r>
            <a:r>
              <a:rPr lang="ru-RU" sz="4000" u="sng">
                <a:solidFill>
                  <a:srgbClr val="FF6600"/>
                </a:solidFill>
                <a:latin typeface="Century" pitchFamily="18" charset="0"/>
                <a:cs typeface="Calibri" pitchFamily="34" charset="0"/>
              </a:rPr>
              <a:t>не менее 30% </a:t>
            </a:r>
            <a:r>
              <a:rPr lang="ru-RU" sz="4000">
                <a:solidFill>
                  <a:srgbClr val="FF6600"/>
                </a:solidFill>
                <a:latin typeface="Century" pitchFamily="18" charset="0"/>
                <a:cs typeface="Calibri" pitchFamily="34" charset="0"/>
              </a:rPr>
              <a:t>программ Ядра ДППО</a:t>
            </a:r>
            <a:br>
              <a:rPr lang="ru-RU" sz="4000">
                <a:solidFill>
                  <a:srgbClr val="FF6600"/>
                </a:solidFill>
                <a:latin typeface="Century" pitchFamily="18" charset="0"/>
                <a:cs typeface="Calibri" pitchFamily="34" charset="0"/>
              </a:rPr>
            </a:br>
            <a:r>
              <a:rPr lang="ru-RU" sz="4000">
                <a:solidFill>
                  <a:srgbClr val="FF6600"/>
                </a:solidFill>
                <a:latin typeface="Century" pitchFamily="18" charset="0"/>
                <a:cs typeface="Calibri" pitchFamily="34" charset="0"/>
              </a:rPr>
              <a:t>от общего количества ДПП ПК</a:t>
            </a:r>
          </a:p>
          <a:p>
            <a:pPr indent="723900" algn="ctr" eaLnBrk="1" hangingPunct="1">
              <a:lnSpc>
                <a:spcPct val="125000"/>
              </a:lnSpc>
              <a:spcBef>
                <a:spcPts val="1200"/>
              </a:spcBef>
              <a:buClrTx/>
              <a:buSzTx/>
              <a:buFontTx/>
              <a:buNone/>
              <a:tabLst>
                <a:tab pos="0" algn="l"/>
                <a:tab pos="822325" algn="l"/>
                <a:tab pos="1647825" algn="l"/>
                <a:tab pos="2473325" algn="l"/>
                <a:tab pos="3298825" algn="l"/>
                <a:tab pos="4124325" algn="l"/>
                <a:tab pos="4949825" algn="l"/>
                <a:tab pos="5775325" algn="l"/>
                <a:tab pos="6600825" algn="l"/>
                <a:tab pos="7426325" algn="l"/>
                <a:tab pos="8251825" algn="l"/>
                <a:tab pos="9077325" algn="l"/>
                <a:tab pos="9902825" algn="l"/>
                <a:tab pos="10728325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</a:tabLst>
            </a:pPr>
            <a:r>
              <a:rPr lang="ru-RU">
                <a:solidFill>
                  <a:srgbClr val="FF6600"/>
                </a:solidFill>
                <a:latin typeface="Century" pitchFamily="18" charset="0"/>
                <a:cs typeface="Calibri" pitchFamily="34" charset="0"/>
              </a:rPr>
              <a:t>Содержание Ядра ДППО претерпевает обновление не реже одного раза в три года с учетом лучших мировых и отечественных практик, экспертно-профессиональных суждений и нормативных документов.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75" y="198438"/>
            <a:ext cx="2449671" cy="2030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84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92956" y="285750"/>
            <a:ext cx="2255984" cy="1887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44" name="Rectangle 3"/>
          <p:cNvSpPr>
            <a:spLocks noChangeArrowheads="1"/>
          </p:cNvSpPr>
          <p:nvPr/>
        </p:nvSpPr>
        <p:spPr bwMode="auto">
          <a:xfrm>
            <a:off x="198451" y="-228600"/>
            <a:ext cx="30482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45" name="Rectangle 4"/>
          <p:cNvSpPr>
            <a:spLocks noChangeArrowheads="1"/>
          </p:cNvSpPr>
          <p:nvPr/>
        </p:nvSpPr>
        <p:spPr bwMode="auto">
          <a:xfrm>
            <a:off x="198451" y="-228600"/>
            <a:ext cx="30482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46" name="Rectangle 5"/>
          <p:cNvSpPr>
            <a:spLocks noChangeArrowheads="1"/>
          </p:cNvSpPr>
          <p:nvPr/>
        </p:nvSpPr>
        <p:spPr bwMode="auto">
          <a:xfrm>
            <a:off x="198451" y="-228600"/>
            <a:ext cx="30482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47" name="Text Box 6"/>
          <p:cNvSpPr txBox="1">
            <a:spLocks noChangeArrowheads="1"/>
          </p:cNvSpPr>
          <p:nvPr/>
        </p:nvSpPr>
        <p:spPr bwMode="auto">
          <a:xfrm>
            <a:off x="3424461" y="300038"/>
            <a:ext cx="20573751" cy="2030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50760" tIns="50760" rIns="50760" bIns="50760" anchor="ctr"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  <a:buClrTx/>
              <a:buFontTx/>
              <a:buNone/>
              <a:tabLst>
                <a:tab pos="0" algn="l"/>
                <a:tab pos="1828800" algn="l"/>
                <a:tab pos="3657600" algn="l"/>
                <a:tab pos="5486400" algn="l"/>
                <a:tab pos="7315200" algn="l"/>
                <a:tab pos="9144000" algn="l"/>
                <a:tab pos="9432925" algn="l"/>
                <a:tab pos="9882188" algn="l"/>
                <a:tab pos="10331450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  <a:tab pos="18867438" algn="l"/>
                <a:tab pos="19316700" algn="l"/>
                <a:tab pos="19765963" algn="l"/>
                <a:tab pos="20215225" algn="l"/>
                <a:tab pos="20216813" algn="l"/>
              </a:tabLst>
            </a:pPr>
            <a:endParaRPr lang="ru-RU" sz="3600" dirty="0">
              <a:solidFill>
                <a:srgbClr val="00B2CC"/>
              </a:solidFill>
              <a:latin typeface="Century" pitchFamily="18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Tx/>
              <a:buFontTx/>
              <a:buNone/>
              <a:tabLst>
                <a:tab pos="0" algn="l"/>
                <a:tab pos="1828800" algn="l"/>
                <a:tab pos="3657600" algn="l"/>
                <a:tab pos="5486400" algn="l"/>
                <a:tab pos="7315200" algn="l"/>
                <a:tab pos="9144000" algn="l"/>
                <a:tab pos="9432925" algn="l"/>
                <a:tab pos="9882188" algn="l"/>
                <a:tab pos="10331450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  <a:tab pos="18867438" algn="l"/>
                <a:tab pos="19316700" algn="l"/>
                <a:tab pos="19765963" algn="l"/>
                <a:tab pos="20215225" algn="l"/>
                <a:tab pos="20216813" algn="l"/>
              </a:tabLst>
            </a:pPr>
            <a:endParaRPr lang="ru-RU" sz="4000" dirty="0">
              <a:solidFill>
                <a:srgbClr val="00B0F0"/>
              </a:solidFill>
              <a:latin typeface="Century" pitchFamily="18" charset="0"/>
              <a:cs typeface="Calibri" pitchFamily="34" charset="0"/>
            </a:endParaRPr>
          </a:p>
          <a:p>
            <a:pPr algn="l" eaLnBrk="1" hangingPunct="1">
              <a:lnSpc>
                <a:spcPct val="90000"/>
              </a:lnSpc>
              <a:spcAft>
                <a:spcPts val="1200"/>
              </a:spcAft>
              <a:buClrTx/>
              <a:buFontTx/>
              <a:buNone/>
              <a:tabLst>
                <a:tab pos="0" algn="l"/>
                <a:tab pos="1828800" algn="l"/>
                <a:tab pos="3657600" algn="l"/>
                <a:tab pos="5486400" algn="l"/>
                <a:tab pos="7315200" algn="l"/>
                <a:tab pos="9144000" algn="l"/>
                <a:tab pos="9432925" algn="l"/>
                <a:tab pos="9882188" algn="l"/>
                <a:tab pos="10331450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  <a:tab pos="18867438" algn="l"/>
                <a:tab pos="19316700" algn="l"/>
                <a:tab pos="19765963" algn="l"/>
                <a:tab pos="20215225" algn="l"/>
                <a:tab pos="20216813" algn="l"/>
              </a:tabLst>
            </a:pPr>
            <a:r>
              <a:rPr lang="ru-RU" sz="4000" dirty="0">
                <a:solidFill>
                  <a:srgbClr val="FF6600"/>
                </a:solidFill>
                <a:latin typeface="Century" pitchFamily="18" charset="0"/>
                <a:cs typeface="Calibri" pitchFamily="34" charset="0"/>
              </a:rPr>
              <a:t>ЯДРО ДППО</a:t>
            </a:r>
          </a:p>
          <a:p>
            <a:pPr algn="l" eaLnBrk="1" hangingPunct="1">
              <a:lnSpc>
                <a:spcPct val="90000"/>
              </a:lnSpc>
              <a:spcAft>
                <a:spcPts val="1200"/>
              </a:spcAft>
              <a:buClrTx/>
              <a:buFontTx/>
              <a:buNone/>
              <a:tabLst>
                <a:tab pos="0" algn="l"/>
                <a:tab pos="1828800" algn="l"/>
                <a:tab pos="3657600" algn="l"/>
                <a:tab pos="5486400" algn="l"/>
                <a:tab pos="7315200" algn="l"/>
                <a:tab pos="9144000" algn="l"/>
                <a:tab pos="9432925" algn="l"/>
                <a:tab pos="9882188" algn="l"/>
                <a:tab pos="10331450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  <a:tab pos="18867438" algn="l"/>
                <a:tab pos="19316700" algn="l"/>
                <a:tab pos="19765963" algn="l"/>
                <a:tab pos="20215225" algn="l"/>
                <a:tab pos="20216813" algn="l"/>
              </a:tabLst>
            </a:pPr>
            <a:r>
              <a:rPr lang="ru-RU" sz="4000" dirty="0">
                <a:solidFill>
                  <a:srgbClr val="002060"/>
                </a:solidFill>
                <a:latin typeface="Century" pitchFamily="18" charset="0"/>
                <a:cs typeface="Calibri" pitchFamily="34" charset="0"/>
              </a:rPr>
              <a:t>АКТУАЛЬНОСТЬ СОЗДАНИЯ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Tx/>
              <a:buFontTx/>
              <a:buNone/>
              <a:tabLst>
                <a:tab pos="0" algn="l"/>
                <a:tab pos="1828800" algn="l"/>
                <a:tab pos="3657600" algn="l"/>
                <a:tab pos="5486400" algn="l"/>
                <a:tab pos="7315200" algn="l"/>
                <a:tab pos="9144000" algn="l"/>
                <a:tab pos="9432925" algn="l"/>
                <a:tab pos="9882188" algn="l"/>
                <a:tab pos="10331450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  <a:tab pos="18867438" algn="l"/>
                <a:tab pos="19316700" algn="l"/>
                <a:tab pos="19765963" algn="l"/>
                <a:tab pos="20215225" algn="l"/>
                <a:tab pos="20216813" algn="l"/>
              </a:tabLst>
            </a:pPr>
            <a:endParaRPr lang="ru-RU" sz="4000" dirty="0">
              <a:solidFill>
                <a:srgbClr val="595959"/>
              </a:solidFill>
              <a:latin typeface="Century" pitchFamily="18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Tx/>
              <a:buFontTx/>
              <a:buNone/>
              <a:tabLst>
                <a:tab pos="0" algn="l"/>
                <a:tab pos="1828800" algn="l"/>
                <a:tab pos="3657600" algn="l"/>
                <a:tab pos="5486400" algn="l"/>
                <a:tab pos="7315200" algn="l"/>
                <a:tab pos="9144000" algn="l"/>
                <a:tab pos="9432925" algn="l"/>
                <a:tab pos="9882188" algn="l"/>
                <a:tab pos="10331450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  <a:tab pos="18867438" algn="l"/>
                <a:tab pos="19316700" algn="l"/>
                <a:tab pos="19765963" algn="l"/>
                <a:tab pos="20215225" algn="l"/>
                <a:tab pos="20216813" algn="l"/>
              </a:tabLst>
            </a:pPr>
            <a:endParaRPr lang="ru-RU" sz="4000" dirty="0">
              <a:solidFill>
                <a:srgbClr val="595959"/>
              </a:solidFill>
              <a:latin typeface="Century" pitchFamily="18" charset="0"/>
              <a:cs typeface="Calibri" pitchFamily="34" charset="0"/>
            </a:endParaRPr>
          </a:p>
        </p:txBody>
      </p:sp>
      <p:sp>
        <p:nvSpPr>
          <p:cNvPr id="163848" name="Rectangle 7"/>
          <p:cNvSpPr>
            <a:spLocks noChangeArrowheads="1"/>
          </p:cNvSpPr>
          <p:nvPr/>
        </p:nvSpPr>
        <p:spPr bwMode="auto">
          <a:xfrm>
            <a:off x="1352638" y="3990975"/>
            <a:ext cx="21604106" cy="74811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 eaLnBrk="1" hangingPunct="1">
              <a:spcAft>
                <a:spcPts val="2400"/>
              </a:spcAft>
              <a:buClr>
                <a:srgbClr val="002060"/>
              </a:buClr>
              <a:buFont typeface="Wingdings" pitchFamily="2" charset="2"/>
              <a:buChar char=""/>
              <a:tabLst>
                <a:tab pos="822325" algn="l"/>
                <a:tab pos="1647825" algn="l"/>
                <a:tab pos="2473325" algn="l"/>
                <a:tab pos="3298825" algn="l"/>
                <a:tab pos="4124325" algn="l"/>
                <a:tab pos="4949825" algn="l"/>
                <a:tab pos="5775325" algn="l"/>
                <a:tab pos="6600825" algn="l"/>
                <a:tab pos="7426325" algn="l"/>
                <a:tab pos="8251825" algn="l"/>
                <a:tab pos="9077325" algn="l"/>
                <a:tab pos="9902825" algn="l"/>
                <a:tab pos="10728325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  <a:tab pos="18867438" algn="l"/>
              </a:tabLst>
            </a:pPr>
            <a:r>
              <a:rPr lang="ru-RU" sz="4000" b="0">
                <a:solidFill>
                  <a:srgbClr val="002060"/>
                </a:solidFill>
                <a:latin typeface="Century" pitchFamily="18" charset="0"/>
              </a:rPr>
              <a:t> развитие единого образовательного пространства ДППО;</a:t>
            </a:r>
          </a:p>
          <a:p>
            <a:pPr algn="just" eaLnBrk="1" hangingPunct="1">
              <a:spcAft>
                <a:spcPts val="2400"/>
              </a:spcAft>
              <a:buClr>
                <a:srgbClr val="002060"/>
              </a:buClr>
              <a:buFont typeface="Wingdings" pitchFamily="2" charset="2"/>
              <a:buChar char=""/>
              <a:tabLst>
                <a:tab pos="822325" algn="l"/>
                <a:tab pos="1647825" algn="l"/>
                <a:tab pos="2473325" algn="l"/>
                <a:tab pos="3298825" algn="l"/>
                <a:tab pos="4124325" algn="l"/>
                <a:tab pos="4949825" algn="l"/>
                <a:tab pos="5775325" algn="l"/>
                <a:tab pos="6600825" algn="l"/>
                <a:tab pos="7426325" algn="l"/>
                <a:tab pos="8251825" algn="l"/>
                <a:tab pos="9077325" algn="l"/>
                <a:tab pos="9902825" algn="l"/>
                <a:tab pos="10728325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  <a:tab pos="18867438" algn="l"/>
              </a:tabLst>
            </a:pPr>
            <a:r>
              <a:rPr lang="ru-RU" sz="4000" b="0">
                <a:solidFill>
                  <a:srgbClr val="002060"/>
                </a:solidFill>
                <a:latin typeface="Century" pitchFamily="18" charset="0"/>
              </a:rPr>
              <a:t> унификация подходов к повышению квалификации педагогических работников – учителей;</a:t>
            </a:r>
          </a:p>
          <a:p>
            <a:pPr algn="just" eaLnBrk="1" hangingPunct="1">
              <a:spcAft>
                <a:spcPts val="2400"/>
              </a:spcAft>
              <a:buClr>
                <a:srgbClr val="002060"/>
              </a:buClr>
              <a:buFont typeface="Wingdings" pitchFamily="2" charset="2"/>
              <a:buChar char=""/>
              <a:tabLst>
                <a:tab pos="822325" algn="l"/>
                <a:tab pos="1647825" algn="l"/>
                <a:tab pos="2473325" algn="l"/>
                <a:tab pos="3298825" algn="l"/>
                <a:tab pos="4124325" algn="l"/>
                <a:tab pos="4949825" algn="l"/>
                <a:tab pos="5775325" algn="l"/>
                <a:tab pos="6600825" algn="l"/>
                <a:tab pos="7426325" algn="l"/>
                <a:tab pos="8251825" algn="l"/>
                <a:tab pos="9077325" algn="l"/>
                <a:tab pos="9902825" algn="l"/>
                <a:tab pos="10728325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  <a:tab pos="18867438" algn="l"/>
              </a:tabLst>
            </a:pPr>
            <a:r>
              <a:rPr lang="ru-RU" sz="4000" b="0">
                <a:solidFill>
                  <a:srgbClr val="002060"/>
                </a:solidFill>
              </a:rPr>
              <a:t> </a:t>
            </a:r>
            <a:r>
              <a:rPr lang="ru-RU" sz="4000" b="0">
                <a:solidFill>
                  <a:srgbClr val="002060"/>
                </a:solidFill>
                <a:latin typeface="Century" pitchFamily="18" charset="0"/>
              </a:rPr>
              <a:t>преемственность содержания Ядра ДППО содержанию Ядра высшего педагогического образования и Ядра среднего профессионального педагогического образования;</a:t>
            </a:r>
          </a:p>
          <a:p>
            <a:pPr algn="just" eaLnBrk="1" hangingPunct="1">
              <a:spcAft>
                <a:spcPts val="2400"/>
              </a:spcAft>
              <a:buClr>
                <a:srgbClr val="002060"/>
              </a:buClr>
              <a:buFont typeface="Wingdings" pitchFamily="2" charset="2"/>
              <a:buChar char=""/>
              <a:tabLst>
                <a:tab pos="822325" algn="l"/>
                <a:tab pos="1647825" algn="l"/>
                <a:tab pos="2473325" algn="l"/>
                <a:tab pos="3298825" algn="l"/>
                <a:tab pos="4124325" algn="l"/>
                <a:tab pos="4949825" algn="l"/>
                <a:tab pos="5775325" algn="l"/>
                <a:tab pos="6600825" algn="l"/>
                <a:tab pos="7426325" algn="l"/>
                <a:tab pos="8251825" algn="l"/>
                <a:tab pos="9077325" algn="l"/>
                <a:tab pos="9902825" algn="l"/>
                <a:tab pos="10728325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  <a:tab pos="18867438" algn="l"/>
              </a:tabLst>
            </a:pPr>
            <a:r>
              <a:rPr lang="ru-RU" sz="4000" b="0">
                <a:solidFill>
                  <a:srgbClr val="002060"/>
                </a:solidFill>
                <a:latin typeface="Century" pitchFamily="18" charset="0"/>
              </a:rPr>
              <a:t> создании содержательной основы для единой системы методического сопровождения педагогических работников;</a:t>
            </a:r>
          </a:p>
          <a:p>
            <a:pPr algn="just" eaLnBrk="1" hangingPunct="1">
              <a:spcAft>
                <a:spcPts val="2400"/>
              </a:spcAft>
              <a:buClr>
                <a:srgbClr val="002060"/>
              </a:buClr>
              <a:buFont typeface="Wingdings" pitchFamily="2" charset="2"/>
              <a:buChar char=""/>
              <a:tabLst>
                <a:tab pos="822325" algn="l"/>
                <a:tab pos="1647825" algn="l"/>
                <a:tab pos="2473325" algn="l"/>
                <a:tab pos="3298825" algn="l"/>
                <a:tab pos="4124325" algn="l"/>
                <a:tab pos="4949825" algn="l"/>
                <a:tab pos="5775325" algn="l"/>
                <a:tab pos="6600825" algn="l"/>
                <a:tab pos="7426325" algn="l"/>
                <a:tab pos="8251825" algn="l"/>
                <a:tab pos="9077325" algn="l"/>
                <a:tab pos="9902825" algn="l"/>
                <a:tab pos="10728325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  <a:tab pos="18867438" algn="l"/>
              </a:tabLst>
            </a:pPr>
            <a:r>
              <a:rPr lang="ru-RU" sz="4000">
                <a:solidFill>
                  <a:srgbClr val="002060"/>
                </a:solidFill>
              </a:rPr>
              <a:t> </a:t>
            </a:r>
            <a:r>
              <a:rPr lang="ru-RU" sz="4000" b="0">
                <a:solidFill>
                  <a:srgbClr val="002060"/>
                </a:solidFill>
                <a:latin typeface="Century" pitchFamily="18" charset="0"/>
              </a:rPr>
              <a:t>формирование единой системы требований к разработке образовательного контента</a:t>
            </a:r>
            <a:br>
              <a:rPr lang="ru-RU" sz="4000" b="0">
                <a:solidFill>
                  <a:srgbClr val="002060"/>
                </a:solidFill>
                <a:latin typeface="Century" pitchFamily="18" charset="0"/>
              </a:rPr>
            </a:br>
            <a:r>
              <a:rPr lang="ru-RU" sz="4000" b="0">
                <a:solidFill>
                  <a:srgbClr val="002060"/>
                </a:solidFill>
                <a:latin typeface="Century" pitchFamily="18" charset="0"/>
              </a:rPr>
              <a:t>в системе ДППО.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75" y="198438"/>
            <a:ext cx="2449671" cy="2030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486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92956" y="285750"/>
            <a:ext cx="2255984" cy="1887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4868" name="Rectangle 3"/>
          <p:cNvSpPr>
            <a:spLocks noChangeArrowheads="1"/>
          </p:cNvSpPr>
          <p:nvPr/>
        </p:nvSpPr>
        <p:spPr bwMode="auto">
          <a:xfrm>
            <a:off x="198451" y="-228600"/>
            <a:ext cx="30482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869" name="Rectangle 4"/>
          <p:cNvSpPr>
            <a:spLocks noChangeArrowheads="1"/>
          </p:cNvSpPr>
          <p:nvPr/>
        </p:nvSpPr>
        <p:spPr bwMode="auto">
          <a:xfrm>
            <a:off x="198451" y="-228600"/>
            <a:ext cx="30482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870" name="Rectangle 5"/>
          <p:cNvSpPr>
            <a:spLocks noChangeArrowheads="1"/>
          </p:cNvSpPr>
          <p:nvPr/>
        </p:nvSpPr>
        <p:spPr bwMode="auto">
          <a:xfrm>
            <a:off x="198451" y="-228600"/>
            <a:ext cx="30482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871" name="Text Box 6"/>
          <p:cNvSpPr txBox="1">
            <a:spLocks noChangeArrowheads="1"/>
          </p:cNvSpPr>
          <p:nvPr/>
        </p:nvSpPr>
        <p:spPr bwMode="auto">
          <a:xfrm>
            <a:off x="3424461" y="300038"/>
            <a:ext cx="20573751" cy="2030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50760" tIns="50760" rIns="50760" bIns="50760" anchor="ctr"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  <a:buClrTx/>
              <a:buFontTx/>
              <a:buNone/>
              <a:tabLst>
                <a:tab pos="0" algn="l"/>
                <a:tab pos="1828800" algn="l"/>
                <a:tab pos="3657600" algn="l"/>
                <a:tab pos="5486400" algn="l"/>
                <a:tab pos="7315200" algn="l"/>
                <a:tab pos="9144000" algn="l"/>
                <a:tab pos="9432925" algn="l"/>
                <a:tab pos="9882188" algn="l"/>
                <a:tab pos="10331450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  <a:tab pos="18867438" algn="l"/>
                <a:tab pos="19316700" algn="l"/>
                <a:tab pos="19765963" algn="l"/>
                <a:tab pos="20215225" algn="l"/>
                <a:tab pos="20216813" algn="l"/>
              </a:tabLst>
            </a:pPr>
            <a:endParaRPr lang="ru-RU" sz="3600" dirty="0">
              <a:solidFill>
                <a:srgbClr val="00B2CC"/>
              </a:solidFill>
              <a:latin typeface="Century" pitchFamily="18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Tx/>
              <a:buFontTx/>
              <a:buNone/>
              <a:tabLst>
                <a:tab pos="0" algn="l"/>
                <a:tab pos="1828800" algn="l"/>
                <a:tab pos="3657600" algn="l"/>
                <a:tab pos="5486400" algn="l"/>
                <a:tab pos="7315200" algn="l"/>
                <a:tab pos="9144000" algn="l"/>
                <a:tab pos="9432925" algn="l"/>
                <a:tab pos="9882188" algn="l"/>
                <a:tab pos="10331450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  <a:tab pos="18867438" algn="l"/>
                <a:tab pos="19316700" algn="l"/>
                <a:tab pos="19765963" algn="l"/>
                <a:tab pos="20215225" algn="l"/>
                <a:tab pos="20216813" algn="l"/>
              </a:tabLst>
            </a:pPr>
            <a:endParaRPr lang="ru-RU" sz="4000" dirty="0">
              <a:solidFill>
                <a:srgbClr val="00B0F0"/>
              </a:solidFill>
              <a:latin typeface="Century" pitchFamily="18" charset="0"/>
              <a:cs typeface="Calibri" pitchFamily="34" charset="0"/>
            </a:endParaRPr>
          </a:p>
          <a:p>
            <a:pPr algn="l" eaLnBrk="1" hangingPunct="1">
              <a:lnSpc>
                <a:spcPct val="90000"/>
              </a:lnSpc>
              <a:spcAft>
                <a:spcPts val="1200"/>
              </a:spcAft>
              <a:buClrTx/>
              <a:buFontTx/>
              <a:buNone/>
              <a:tabLst>
                <a:tab pos="0" algn="l"/>
                <a:tab pos="1828800" algn="l"/>
                <a:tab pos="3657600" algn="l"/>
                <a:tab pos="5486400" algn="l"/>
                <a:tab pos="7315200" algn="l"/>
                <a:tab pos="9144000" algn="l"/>
                <a:tab pos="9432925" algn="l"/>
                <a:tab pos="9882188" algn="l"/>
                <a:tab pos="10331450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  <a:tab pos="18867438" algn="l"/>
                <a:tab pos="19316700" algn="l"/>
                <a:tab pos="19765963" algn="l"/>
                <a:tab pos="20215225" algn="l"/>
                <a:tab pos="20216813" algn="l"/>
              </a:tabLst>
            </a:pPr>
            <a:r>
              <a:rPr lang="ru-RU" sz="4000" dirty="0">
                <a:solidFill>
                  <a:srgbClr val="FF6600"/>
                </a:solidFill>
                <a:latin typeface="Century" pitchFamily="18" charset="0"/>
                <a:cs typeface="Calibri" pitchFamily="34" charset="0"/>
              </a:rPr>
              <a:t>ЯДРО ДППО</a:t>
            </a:r>
          </a:p>
          <a:p>
            <a:pPr algn="l" eaLnBrk="1" hangingPunct="1">
              <a:lnSpc>
                <a:spcPct val="90000"/>
              </a:lnSpc>
              <a:spcAft>
                <a:spcPts val="1200"/>
              </a:spcAft>
              <a:buClrTx/>
              <a:buFontTx/>
              <a:buNone/>
              <a:tabLst>
                <a:tab pos="0" algn="l"/>
                <a:tab pos="1828800" algn="l"/>
                <a:tab pos="3657600" algn="l"/>
                <a:tab pos="5486400" algn="l"/>
                <a:tab pos="7315200" algn="l"/>
                <a:tab pos="9144000" algn="l"/>
                <a:tab pos="9432925" algn="l"/>
                <a:tab pos="9882188" algn="l"/>
                <a:tab pos="10331450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  <a:tab pos="18867438" algn="l"/>
                <a:tab pos="19316700" algn="l"/>
                <a:tab pos="19765963" algn="l"/>
                <a:tab pos="20215225" algn="l"/>
                <a:tab pos="20216813" algn="l"/>
              </a:tabLst>
            </a:pPr>
            <a:r>
              <a:rPr lang="ru-RU" sz="4000" dirty="0">
                <a:solidFill>
                  <a:srgbClr val="002060"/>
                </a:solidFill>
                <a:latin typeface="Century" pitchFamily="18" charset="0"/>
                <a:cs typeface="Calibri" pitchFamily="34" charset="0"/>
              </a:rPr>
              <a:t>ПРИНЦИПЫ ПОСТРОЕНИЯ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Tx/>
              <a:buFontTx/>
              <a:buNone/>
              <a:tabLst>
                <a:tab pos="0" algn="l"/>
                <a:tab pos="1828800" algn="l"/>
                <a:tab pos="3657600" algn="l"/>
                <a:tab pos="5486400" algn="l"/>
                <a:tab pos="7315200" algn="l"/>
                <a:tab pos="9144000" algn="l"/>
                <a:tab pos="9432925" algn="l"/>
                <a:tab pos="9882188" algn="l"/>
                <a:tab pos="10331450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  <a:tab pos="18867438" algn="l"/>
                <a:tab pos="19316700" algn="l"/>
                <a:tab pos="19765963" algn="l"/>
                <a:tab pos="20215225" algn="l"/>
                <a:tab pos="20216813" algn="l"/>
              </a:tabLst>
            </a:pPr>
            <a:endParaRPr lang="ru-RU" sz="4000" dirty="0">
              <a:solidFill>
                <a:srgbClr val="595959"/>
              </a:solidFill>
              <a:latin typeface="Century" pitchFamily="18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Tx/>
              <a:buFontTx/>
              <a:buNone/>
              <a:tabLst>
                <a:tab pos="0" algn="l"/>
                <a:tab pos="1828800" algn="l"/>
                <a:tab pos="3657600" algn="l"/>
                <a:tab pos="5486400" algn="l"/>
                <a:tab pos="7315200" algn="l"/>
                <a:tab pos="9144000" algn="l"/>
                <a:tab pos="9432925" algn="l"/>
                <a:tab pos="9882188" algn="l"/>
                <a:tab pos="10331450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  <a:tab pos="18867438" algn="l"/>
                <a:tab pos="19316700" algn="l"/>
                <a:tab pos="19765963" algn="l"/>
                <a:tab pos="20215225" algn="l"/>
                <a:tab pos="20216813" algn="l"/>
              </a:tabLst>
            </a:pPr>
            <a:endParaRPr lang="ru-RU" sz="4000" dirty="0">
              <a:solidFill>
                <a:srgbClr val="595959"/>
              </a:solidFill>
              <a:latin typeface="Century" pitchFamily="18" charset="0"/>
              <a:cs typeface="Calibri" pitchFamily="34" charset="0"/>
            </a:endParaRPr>
          </a:p>
        </p:txBody>
      </p:sp>
      <p:sp>
        <p:nvSpPr>
          <p:cNvPr id="164872" name="Rectangle 7"/>
          <p:cNvSpPr>
            <a:spLocks noChangeArrowheads="1"/>
          </p:cNvSpPr>
          <p:nvPr/>
        </p:nvSpPr>
        <p:spPr bwMode="auto">
          <a:xfrm>
            <a:off x="1371689" y="5419726"/>
            <a:ext cx="21623157" cy="44033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 eaLnBrk="1" hangingPunct="1">
              <a:spcAft>
                <a:spcPts val="2400"/>
              </a:spcAft>
              <a:buClr>
                <a:srgbClr val="002060"/>
              </a:buClr>
              <a:buFont typeface="Wingdings" pitchFamily="2" charset="2"/>
              <a:buChar char=""/>
              <a:tabLst>
                <a:tab pos="822325" algn="l"/>
                <a:tab pos="1647825" algn="l"/>
                <a:tab pos="2473325" algn="l"/>
                <a:tab pos="3298825" algn="l"/>
                <a:tab pos="4124325" algn="l"/>
                <a:tab pos="4949825" algn="l"/>
                <a:tab pos="5775325" algn="l"/>
                <a:tab pos="6600825" algn="l"/>
                <a:tab pos="7426325" algn="l"/>
                <a:tab pos="8251825" algn="l"/>
                <a:tab pos="9077325" algn="l"/>
                <a:tab pos="9902825" algn="l"/>
                <a:tab pos="10728325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  <a:tab pos="18867438" algn="l"/>
              </a:tabLst>
            </a:pPr>
            <a:r>
              <a:rPr lang="ru-RU" sz="4000" b="0">
                <a:solidFill>
                  <a:srgbClr val="002060"/>
                </a:solidFill>
                <a:latin typeface="Century" pitchFamily="18" charset="0"/>
              </a:rPr>
              <a:t> принцип непрерывности профессионального развития;</a:t>
            </a:r>
          </a:p>
          <a:p>
            <a:pPr algn="just" eaLnBrk="1" hangingPunct="1">
              <a:spcAft>
                <a:spcPts val="2400"/>
              </a:spcAft>
              <a:buClr>
                <a:srgbClr val="002060"/>
              </a:buClr>
              <a:buFont typeface="Wingdings" pitchFamily="2" charset="2"/>
              <a:buChar char=""/>
              <a:tabLst>
                <a:tab pos="822325" algn="l"/>
                <a:tab pos="1647825" algn="l"/>
                <a:tab pos="2473325" algn="l"/>
                <a:tab pos="3298825" algn="l"/>
                <a:tab pos="4124325" algn="l"/>
                <a:tab pos="4949825" algn="l"/>
                <a:tab pos="5775325" algn="l"/>
                <a:tab pos="6600825" algn="l"/>
                <a:tab pos="7426325" algn="l"/>
                <a:tab pos="8251825" algn="l"/>
                <a:tab pos="9077325" algn="l"/>
                <a:tab pos="9902825" algn="l"/>
                <a:tab pos="10728325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  <a:tab pos="18867438" algn="l"/>
              </a:tabLst>
            </a:pPr>
            <a:r>
              <a:rPr lang="ru-RU" sz="4000" b="0">
                <a:solidFill>
                  <a:srgbClr val="002060"/>
                </a:solidFill>
                <a:latin typeface="Century" pitchFamily="18" charset="0"/>
              </a:rPr>
              <a:t> принцип дуальности;</a:t>
            </a:r>
          </a:p>
          <a:p>
            <a:pPr algn="just" eaLnBrk="1" hangingPunct="1">
              <a:spcAft>
                <a:spcPts val="2400"/>
              </a:spcAft>
              <a:buClr>
                <a:srgbClr val="002060"/>
              </a:buClr>
              <a:buFont typeface="Wingdings" pitchFamily="2" charset="2"/>
              <a:buChar char=""/>
              <a:tabLst>
                <a:tab pos="822325" algn="l"/>
                <a:tab pos="1647825" algn="l"/>
                <a:tab pos="2473325" algn="l"/>
                <a:tab pos="3298825" algn="l"/>
                <a:tab pos="4124325" algn="l"/>
                <a:tab pos="4949825" algn="l"/>
                <a:tab pos="5775325" algn="l"/>
                <a:tab pos="6600825" algn="l"/>
                <a:tab pos="7426325" algn="l"/>
                <a:tab pos="8251825" algn="l"/>
                <a:tab pos="9077325" algn="l"/>
                <a:tab pos="9902825" algn="l"/>
                <a:tab pos="10728325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  <a:tab pos="18867438" algn="l"/>
              </a:tabLst>
            </a:pPr>
            <a:r>
              <a:rPr lang="ru-RU" sz="4000" b="0">
                <a:solidFill>
                  <a:srgbClr val="002060"/>
                </a:solidFill>
                <a:latin typeface="Century" pitchFamily="18" charset="0"/>
              </a:rPr>
              <a:t> принцип доказательного повышения квалификации;</a:t>
            </a:r>
          </a:p>
          <a:p>
            <a:pPr algn="just" eaLnBrk="1" hangingPunct="1">
              <a:spcAft>
                <a:spcPts val="2400"/>
              </a:spcAft>
              <a:buClr>
                <a:srgbClr val="002060"/>
              </a:buClr>
              <a:buFont typeface="Wingdings" pitchFamily="2" charset="2"/>
              <a:buChar char=""/>
              <a:tabLst>
                <a:tab pos="822325" algn="l"/>
                <a:tab pos="1647825" algn="l"/>
                <a:tab pos="2473325" algn="l"/>
                <a:tab pos="3298825" algn="l"/>
                <a:tab pos="4124325" algn="l"/>
                <a:tab pos="4949825" algn="l"/>
                <a:tab pos="5775325" algn="l"/>
                <a:tab pos="6600825" algn="l"/>
                <a:tab pos="7426325" algn="l"/>
                <a:tab pos="8251825" algn="l"/>
                <a:tab pos="9077325" algn="l"/>
                <a:tab pos="9902825" algn="l"/>
                <a:tab pos="10728325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  <a:tab pos="18867438" algn="l"/>
              </a:tabLst>
            </a:pPr>
            <a:r>
              <a:rPr lang="ru-RU" sz="4000" b="0">
                <a:solidFill>
                  <a:srgbClr val="002060"/>
                </a:solidFill>
                <a:latin typeface="Century" pitchFamily="18" charset="0"/>
              </a:rPr>
              <a:t> принцип персонификации;</a:t>
            </a:r>
          </a:p>
          <a:p>
            <a:pPr algn="just" eaLnBrk="1" hangingPunct="1">
              <a:spcAft>
                <a:spcPts val="2400"/>
              </a:spcAft>
              <a:buClr>
                <a:srgbClr val="002060"/>
              </a:buClr>
              <a:buFont typeface="Wingdings" pitchFamily="2" charset="2"/>
              <a:buChar char=""/>
              <a:tabLst>
                <a:tab pos="822325" algn="l"/>
                <a:tab pos="1647825" algn="l"/>
                <a:tab pos="2473325" algn="l"/>
                <a:tab pos="3298825" algn="l"/>
                <a:tab pos="4124325" algn="l"/>
                <a:tab pos="4949825" algn="l"/>
                <a:tab pos="5775325" algn="l"/>
                <a:tab pos="6600825" algn="l"/>
                <a:tab pos="7426325" algn="l"/>
                <a:tab pos="8251825" algn="l"/>
                <a:tab pos="9077325" algn="l"/>
                <a:tab pos="9902825" algn="l"/>
                <a:tab pos="10728325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  <a:tab pos="18867438" algn="l"/>
              </a:tabLst>
            </a:pPr>
            <a:r>
              <a:rPr lang="ru-RU" sz="4000" b="0">
                <a:solidFill>
                  <a:srgbClr val="002060"/>
                </a:solidFill>
                <a:latin typeface="Century" pitchFamily="18" charset="0"/>
              </a:rPr>
              <a:t> принцип практикоориентированности.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75" y="198438"/>
            <a:ext cx="2449671" cy="2030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589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92956" y="285750"/>
            <a:ext cx="2255984" cy="1887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5892" name="Rectangle 3"/>
          <p:cNvSpPr>
            <a:spLocks noChangeArrowheads="1"/>
          </p:cNvSpPr>
          <p:nvPr/>
        </p:nvSpPr>
        <p:spPr bwMode="auto">
          <a:xfrm>
            <a:off x="198451" y="-228600"/>
            <a:ext cx="30482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5893" name="Rectangle 4"/>
          <p:cNvSpPr>
            <a:spLocks noChangeArrowheads="1"/>
          </p:cNvSpPr>
          <p:nvPr/>
        </p:nvSpPr>
        <p:spPr bwMode="auto">
          <a:xfrm>
            <a:off x="198451" y="-228600"/>
            <a:ext cx="30482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5894" name="Rectangle 5"/>
          <p:cNvSpPr>
            <a:spLocks noChangeArrowheads="1"/>
          </p:cNvSpPr>
          <p:nvPr/>
        </p:nvSpPr>
        <p:spPr bwMode="auto">
          <a:xfrm>
            <a:off x="198451" y="-228600"/>
            <a:ext cx="30482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6918" name="Rectangle 6"/>
          <p:cNvSpPr>
            <a:spLocks noChangeArrowheads="1"/>
          </p:cNvSpPr>
          <p:nvPr/>
        </p:nvSpPr>
        <p:spPr bwMode="auto">
          <a:xfrm>
            <a:off x="1409792" y="4025900"/>
            <a:ext cx="21585055" cy="7332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indent="723900" eaLnBrk="1" hangingPunct="1">
              <a:buClrTx/>
              <a:buFontTx/>
              <a:buNone/>
              <a:tabLst>
                <a:tab pos="0" algn="l"/>
                <a:tab pos="822325" algn="l"/>
                <a:tab pos="1647825" algn="l"/>
                <a:tab pos="2473325" algn="l"/>
                <a:tab pos="3298825" algn="l"/>
                <a:tab pos="4124325" algn="l"/>
                <a:tab pos="4949825" algn="l"/>
                <a:tab pos="5775325" algn="l"/>
                <a:tab pos="6600825" algn="l"/>
                <a:tab pos="7426325" algn="l"/>
                <a:tab pos="8251825" algn="l"/>
                <a:tab pos="9077325" algn="l"/>
                <a:tab pos="9902825" algn="l"/>
                <a:tab pos="10728325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</a:tabLst>
              <a:defRPr/>
            </a:pPr>
            <a:r>
              <a:rPr lang="ru-RU" sz="4000" b="0">
                <a:solidFill>
                  <a:srgbClr val="002060"/>
                </a:solidFill>
                <a:latin typeface="Century" pitchFamily="16" charset="0"/>
                <a:ea typeface="Microsoft YaHei" charset="-122"/>
              </a:rPr>
              <a:t>Рекомендуемый объем ДПП ПК – </a:t>
            </a:r>
            <a:r>
              <a:rPr lang="ru-RU" sz="4000">
                <a:solidFill>
                  <a:srgbClr val="FF6600"/>
                </a:solidFill>
                <a:latin typeface="Century" pitchFamily="16" charset="0"/>
                <a:ea typeface="Microsoft YaHei" charset="-122"/>
              </a:rPr>
              <a:t>не менее 36 </a:t>
            </a:r>
            <a:r>
              <a:rPr lang="ru-RU" sz="4000" b="0">
                <a:solidFill>
                  <a:srgbClr val="002060"/>
                </a:solidFill>
                <a:latin typeface="Century" pitchFamily="16" charset="0"/>
                <a:ea typeface="Microsoft YaHei" charset="-122"/>
              </a:rPr>
              <a:t>академических </a:t>
            </a:r>
            <a:r>
              <a:rPr lang="ru-RU" sz="4000">
                <a:solidFill>
                  <a:srgbClr val="FF6600"/>
                </a:solidFill>
                <a:latin typeface="Century" pitchFamily="16" charset="0"/>
                <a:ea typeface="Microsoft YaHei" charset="-122"/>
              </a:rPr>
              <a:t>часов</a:t>
            </a:r>
            <a:r>
              <a:rPr lang="ru-RU" sz="4000" b="0">
                <a:solidFill>
                  <a:srgbClr val="002060"/>
                </a:solidFill>
                <a:latin typeface="Century" pitchFamily="16" charset="0"/>
                <a:ea typeface="Microsoft YaHei" charset="-122"/>
              </a:rPr>
              <a:t>.</a:t>
            </a:r>
          </a:p>
          <a:p>
            <a:pPr indent="723900" algn="just" eaLnBrk="1" hangingPunct="1">
              <a:spcBef>
                <a:spcPts val="1200"/>
              </a:spcBef>
              <a:buClrTx/>
              <a:buFontTx/>
              <a:buNone/>
              <a:tabLst>
                <a:tab pos="0" algn="l"/>
                <a:tab pos="822325" algn="l"/>
                <a:tab pos="1647825" algn="l"/>
                <a:tab pos="2473325" algn="l"/>
                <a:tab pos="3298825" algn="l"/>
                <a:tab pos="4124325" algn="l"/>
                <a:tab pos="4949825" algn="l"/>
                <a:tab pos="5775325" algn="l"/>
                <a:tab pos="6600825" algn="l"/>
                <a:tab pos="7426325" algn="l"/>
                <a:tab pos="8251825" algn="l"/>
                <a:tab pos="9077325" algn="l"/>
                <a:tab pos="9902825" algn="l"/>
                <a:tab pos="10728325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</a:tabLst>
              <a:defRPr/>
            </a:pPr>
            <a:r>
              <a:rPr lang="ru-RU" sz="4000" b="0">
                <a:solidFill>
                  <a:srgbClr val="002060"/>
                </a:solidFill>
                <a:latin typeface="Century" pitchFamily="16" charset="0"/>
                <a:ea typeface="Microsoft YaHei" charset="-122"/>
              </a:rPr>
              <a:t>Программы должны содержать разработанный </a:t>
            </a:r>
            <a:r>
              <a:rPr lang="ru-RU" sz="4000">
                <a:solidFill>
                  <a:srgbClr val="FF6600"/>
                </a:solidFill>
                <a:latin typeface="Century" pitchFamily="16" charset="0"/>
                <a:ea typeface="Microsoft YaHei" charset="-122"/>
              </a:rPr>
              <a:t>электронный учебно-методический комплекс</a:t>
            </a:r>
            <a:r>
              <a:rPr lang="ru-RU" sz="4000" b="0">
                <a:solidFill>
                  <a:srgbClr val="002060"/>
                </a:solidFill>
                <a:latin typeface="Century" pitchFamily="16" charset="0"/>
                <a:ea typeface="Microsoft YaHei" charset="-122"/>
              </a:rPr>
              <a:t> (ЭУМК): учебные материалы для реализации ДПП ПК в разных формах (очной, очно-заочной, заочной):</a:t>
            </a:r>
          </a:p>
          <a:p>
            <a:pPr indent="722313" algn="just" eaLnBrk="1" hangingPunct="1">
              <a:buClr>
                <a:srgbClr val="002060"/>
              </a:buClr>
              <a:buFont typeface="Arial" charset="0"/>
              <a:buChar char="•"/>
              <a:tabLst>
                <a:tab pos="0" algn="l"/>
                <a:tab pos="822325" algn="l"/>
                <a:tab pos="1647825" algn="l"/>
                <a:tab pos="2473325" algn="l"/>
                <a:tab pos="3298825" algn="l"/>
                <a:tab pos="4124325" algn="l"/>
                <a:tab pos="4949825" algn="l"/>
                <a:tab pos="5775325" algn="l"/>
                <a:tab pos="6600825" algn="l"/>
                <a:tab pos="7426325" algn="l"/>
                <a:tab pos="8251825" algn="l"/>
                <a:tab pos="9077325" algn="l"/>
                <a:tab pos="9902825" algn="l"/>
                <a:tab pos="10728325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</a:tabLst>
              <a:defRPr/>
            </a:pPr>
            <a:r>
              <a:rPr lang="ru-RU" sz="3500" b="0">
                <a:solidFill>
                  <a:srgbClr val="002060"/>
                </a:solidFill>
                <a:latin typeface="Century" pitchFamily="16" charset="0"/>
                <a:ea typeface="Microsoft YaHei" charset="-122"/>
              </a:rPr>
              <a:t>видеолекции;</a:t>
            </a:r>
          </a:p>
          <a:p>
            <a:pPr indent="722313" algn="just" eaLnBrk="1" hangingPunct="1">
              <a:buClr>
                <a:srgbClr val="002060"/>
              </a:buClr>
              <a:buFont typeface="Arial" charset="0"/>
              <a:buChar char="•"/>
              <a:tabLst>
                <a:tab pos="0" algn="l"/>
                <a:tab pos="822325" algn="l"/>
                <a:tab pos="1647825" algn="l"/>
                <a:tab pos="2473325" algn="l"/>
                <a:tab pos="3298825" algn="l"/>
                <a:tab pos="4124325" algn="l"/>
                <a:tab pos="4949825" algn="l"/>
                <a:tab pos="5775325" algn="l"/>
                <a:tab pos="6600825" algn="l"/>
                <a:tab pos="7426325" algn="l"/>
                <a:tab pos="8251825" algn="l"/>
                <a:tab pos="9077325" algn="l"/>
                <a:tab pos="9902825" algn="l"/>
                <a:tab pos="10728325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</a:tabLst>
              <a:defRPr/>
            </a:pPr>
            <a:r>
              <a:rPr lang="ru-RU" sz="3500" b="0">
                <a:solidFill>
                  <a:srgbClr val="002060"/>
                </a:solidFill>
                <a:latin typeface="Century" pitchFamily="16" charset="0"/>
                <a:ea typeface="Microsoft YaHei" charset="-122"/>
              </a:rPr>
              <a:t>презентации;</a:t>
            </a:r>
          </a:p>
          <a:p>
            <a:pPr indent="722313" algn="just" eaLnBrk="1" hangingPunct="1">
              <a:buClr>
                <a:srgbClr val="002060"/>
              </a:buClr>
              <a:buFont typeface="Arial" charset="0"/>
              <a:buChar char="•"/>
              <a:tabLst>
                <a:tab pos="0" algn="l"/>
                <a:tab pos="822325" algn="l"/>
                <a:tab pos="1647825" algn="l"/>
                <a:tab pos="2473325" algn="l"/>
                <a:tab pos="3298825" algn="l"/>
                <a:tab pos="4124325" algn="l"/>
                <a:tab pos="4949825" algn="l"/>
                <a:tab pos="5775325" algn="l"/>
                <a:tab pos="6600825" algn="l"/>
                <a:tab pos="7426325" algn="l"/>
                <a:tab pos="8251825" algn="l"/>
                <a:tab pos="9077325" algn="l"/>
                <a:tab pos="9902825" algn="l"/>
                <a:tab pos="10728325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</a:tabLst>
              <a:defRPr/>
            </a:pPr>
            <a:r>
              <a:rPr lang="ru-RU" sz="3500" b="0">
                <a:solidFill>
                  <a:srgbClr val="002060"/>
                </a:solidFill>
                <a:latin typeface="Century" pitchFamily="16" charset="0"/>
                <a:ea typeface="Microsoft YaHei" charset="-122"/>
              </a:rPr>
              <a:t>материалы для самостоятельного изучения, представленные в том числе в виде ссылок;</a:t>
            </a:r>
          </a:p>
          <a:p>
            <a:pPr indent="722313" algn="just" eaLnBrk="1" hangingPunct="1">
              <a:buClr>
                <a:srgbClr val="002060"/>
              </a:buClr>
              <a:buFont typeface="Arial" charset="0"/>
              <a:buChar char="•"/>
              <a:tabLst>
                <a:tab pos="0" algn="l"/>
                <a:tab pos="822325" algn="l"/>
                <a:tab pos="1647825" algn="l"/>
                <a:tab pos="2473325" algn="l"/>
                <a:tab pos="3298825" algn="l"/>
                <a:tab pos="4124325" algn="l"/>
                <a:tab pos="4949825" algn="l"/>
                <a:tab pos="5775325" algn="l"/>
                <a:tab pos="6600825" algn="l"/>
                <a:tab pos="7426325" algn="l"/>
                <a:tab pos="8251825" algn="l"/>
                <a:tab pos="9077325" algn="l"/>
                <a:tab pos="9902825" algn="l"/>
                <a:tab pos="10728325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</a:tabLst>
              <a:defRPr/>
            </a:pPr>
            <a:r>
              <a:rPr lang="ru-RU" sz="3500" b="0">
                <a:solidFill>
                  <a:srgbClr val="002060"/>
                </a:solidFill>
                <a:latin typeface="Century" pitchFamily="16" charset="0"/>
                <a:ea typeface="Microsoft YaHei" charset="-122"/>
              </a:rPr>
              <a:t>задания для практических работ, включая алгоритм, рекомендации по выполнению;</a:t>
            </a:r>
          </a:p>
          <a:p>
            <a:pPr indent="722313" algn="just" eaLnBrk="1" hangingPunct="1">
              <a:buClr>
                <a:srgbClr val="002060"/>
              </a:buClr>
              <a:buFont typeface="Arial" charset="0"/>
              <a:buChar char="•"/>
              <a:tabLst>
                <a:tab pos="0" algn="l"/>
                <a:tab pos="822325" algn="l"/>
                <a:tab pos="1647825" algn="l"/>
                <a:tab pos="2473325" algn="l"/>
                <a:tab pos="3298825" algn="l"/>
                <a:tab pos="4124325" algn="l"/>
                <a:tab pos="4949825" algn="l"/>
                <a:tab pos="5775325" algn="l"/>
                <a:tab pos="6600825" algn="l"/>
                <a:tab pos="7426325" algn="l"/>
                <a:tab pos="8251825" algn="l"/>
                <a:tab pos="9077325" algn="l"/>
                <a:tab pos="9902825" algn="l"/>
                <a:tab pos="10728325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</a:tabLst>
              <a:defRPr/>
            </a:pPr>
            <a:r>
              <a:rPr lang="ru-RU" sz="3500" b="0">
                <a:solidFill>
                  <a:srgbClr val="002060"/>
                </a:solidFill>
                <a:latin typeface="Century" pitchFamily="16" charset="0"/>
                <a:ea typeface="Microsoft YaHei" charset="-122"/>
              </a:rPr>
              <a:t>задания для текущего контроля, промежуточной и итоговой аттестаций.</a:t>
            </a:r>
          </a:p>
          <a:p>
            <a:pPr indent="723900" algn="just" eaLnBrk="1" hangingPunct="1">
              <a:spcBef>
                <a:spcPts val="1200"/>
              </a:spcBef>
              <a:buClrTx/>
              <a:buFontTx/>
              <a:buNone/>
              <a:tabLst>
                <a:tab pos="0" algn="l"/>
                <a:tab pos="822325" algn="l"/>
                <a:tab pos="1647825" algn="l"/>
                <a:tab pos="2473325" algn="l"/>
                <a:tab pos="3298825" algn="l"/>
                <a:tab pos="4124325" algn="l"/>
                <a:tab pos="4949825" algn="l"/>
                <a:tab pos="5775325" algn="l"/>
                <a:tab pos="6600825" algn="l"/>
                <a:tab pos="7426325" algn="l"/>
                <a:tab pos="8251825" algn="l"/>
                <a:tab pos="9077325" algn="l"/>
                <a:tab pos="9902825" algn="l"/>
                <a:tab pos="10728325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</a:tabLst>
              <a:defRPr/>
            </a:pPr>
            <a:r>
              <a:rPr lang="ru-RU" sz="4000">
                <a:solidFill>
                  <a:srgbClr val="002060"/>
                </a:solidFill>
                <a:latin typeface="Century" pitchFamily="16" charset="0"/>
                <a:ea typeface="Microsoft YaHei" charset="-122"/>
              </a:rPr>
              <a:t>ЭУМК</a:t>
            </a:r>
            <a:r>
              <a:rPr lang="ru-RU" sz="4000" b="0">
                <a:solidFill>
                  <a:srgbClr val="002060"/>
                </a:solidFill>
                <a:latin typeface="Century" pitchFamily="16" charset="0"/>
                <a:ea typeface="Microsoft YaHei" charset="-122"/>
              </a:rPr>
              <a:t> должен иметь </a:t>
            </a:r>
            <a:r>
              <a:rPr lang="ru-RU" sz="4000">
                <a:solidFill>
                  <a:srgbClr val="FF6600"/>
                </a:solidFill>
                <a:latin typeface="Century" pitchFamily="16" charset="0"/>
                <a:ea typeface="Microsoft YaHei" charset="-122"/>
              </a:rPr>
              <a:t>положительное заключение профессиональной экспертизы</a:t>
            </a:r>
            <a:r>
              <a:rPr lang="ru-RU" sz="4000" b="0">
                <a:solidFill>
                  <a:srgbClr val="002060"/>
                </a:solidFill>
                <a:latin typeface="Century" pitchFamily="16" charset="0"/>
                <a:ea typeface="Microsoft YaHei" charset="-122"/>
              </a:rPr>
              <a:t>, </a:t>
            </a:r>
            <a:r>
              <a:rPr lang="ru-RU" sz="4000">
                <a:solidFill>
                  <a:srgbClr val="FF6600"/>
                </a:solidFill>
                <a:latin typeface="Century" pitchFamily="16" charset="0"/>
                <a:ea typeface="Microsoft YaHei" charset="-122"/>
              </a:rPr>
              <a:t>размещен в</a:t>
            </a:r>
            <a:r>
              <a:rPr lang="ru-RU" sz="4000">
                <a:solidFill>
                  <a:srgbClr val="002060"/>
                </a:solidFill>
                <a:latin typeface="Century" pitchFamily="16" charset="0"/>
                <a:ea typeface="Microsoft YaHei" charset="-122"/>
              </a:rPr>
              <a:t> </a:t>
            </a:r>
            <a:r>
              <a:rPr lang="ru-RU" sz="4000" b="0">
                <a:solidFill>
                  <a:srgbClr val="002060"/>
                </a:solidFill>
                <a:latin typeface="Century" pitchFamily="16" charset="0"/>
                <a:ea typeface="Microsoft YaHei" charset="-122"/>
              </a:rPr>
              <a:t>открытом сегменте </a:t>
            </a:r>
            <a:r>
              <a:rPr lang="ru-RU" sz="4000">
                <a:solidFill>
                  <a:srgbClr val="FF6600"/>
                </a:solidFill>
                <a:latin typeface="Century" pitchFamily="16" charset="0"/>
                <a:ea typeface="Microsoft YaHei" charset="-122"/>
              </a:rPr>
              <a:t>Цифровой экосистемы ДПО </a:t>
            </a:r>
            <a:r>
              <a:rPr lang="ru-RU" sz="4000" b="0">
                <a:solidFill>
                  <a:srgbClr val="002060"/>
                </a:solidFill>
                <a:latin typeface="Century" pitchFamily="16" charset="0"/>
                <a:ea typeface="Microsoft YaHei" charset="-122"/>
              </a:rPr>
              <a:t>на Портале. </a:t>
            </a:r>
          </a:p>
          <a:p>
            <a:pPr indent="723900" eaLnBrk="1" hangingPunct="1">
              <a:buClrTx/>
              <a:buFontTx/>
              <a:buNone/>
              <a:tabLst>
                <a:tab pos="0" algn="l"/>
                <a:tab pos="822325" algn="l"/>
                <a:tab pos="1647825" algn="l"/>
                <a:tab pos="2473325" algn="l"/>
                <a:tab pos="3298825" algn="l"/>
                <a:tab pos="4124325" algn="l"/>
                <a:tab pos="4949825" algn="l"/>
                <a:tab pos="5775325" algn="l"/>
                <a:tab pos="6600825" algn="l"/>
                <a:tab pos="7426325" algn="l"/>
                <a:tab pos="8251825" algn="l"/>
                <a:tab pos="9077325" algn="l"/>
                <a:tab pos="9902825" algn="l"/>
                <a:tab pos="10728325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</a:tabLst>
              <a:defRPr/>
            </a:pPr>
            <a:endParaRPr lang="ru-RU" sz="4000" b="0">
              <a:solidFill>
                <a:srgbClr val="002060"/>
              </a:solidFill>
              <a:latin typeface="Century" pitchFamily="16" charset="0"/>
              <a:ea typeface="Microsoft YaHei" charset="-122"/>
            </a:endParaRPr>
          </a:p>
        </p:txBody>
      </p:sp>
      <p:sp>
        <p:nvSpPr>
          <p:cNvPr id="165896" name="Text Box 7"/>
          <p:cNvSpPr txBox="1">
            <a:spLocks noChangeArrowheads="1"/>
          </p:cNvSpPr>
          <p:nvPr/>
        </p:nvSpPr>
        <p:spPr bwMode="auto">
          <a:xfrm>
            <a:off x="3424461" y="300038"/>
            <a:ext cx="20573751" cy="2030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50760" tIns="50760" rIns="50760" bIns="50760" anchor="ctr"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  <a:buClrTx/>
              <a:buFontTx/>
              <a:buNone/>
              <a:tabLst>
                <a:tab pos="0" algn="l"/>
                <a:tab pos="1828800" algn="l"/>
                <a:tab pos="3657600" algn="l"/>
                <a:tab pos="5486400" algn="l"/>
                <a:tab pos="7315200" algn="l"/>
                <a:tab pos="9144000" algn="l"/>
                <a:tab pos="9432925" algn="l"/>
                <a:tab pos="9882188" algn="l"/>
                <a:tab pos="10331450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  <a:tab pos="18867438" algn="l"/>
                <a:tab pos="19316700" algn="l"/>
                <a:tab pos="19765963" algn="l"/>
                <a:tab pos="20215225" algn="l"/>
                <a:tab pos="20216813" algn="l"/>
              </a:tabLst>
            </a:pPr>
            <a:endParaRPr lang="ru-RU" sz="3600" dirty="0">
              <a:solidFill>
                <a:srgbClr val="00B2CC"/>
              </a:solidFill>
              <a:latin typeface="Century" pitchFamily="18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Tx/>
              <a:buFontTx/>
              <a:buNone/>
              <a:tabLst>
                <a:tab pos="0" algn="l"/>
                <a:tab pos="1828800" algn="l"/>
                <a:tab pos="3657600" algn="l"/>
                <a:tab pos="5486400" algn="l"/>
                <a:tab pos="7315200" algn="l"/>
                <a:tab pos="9144000" algn="l"/>
                <a:tab pos="9432925" algn="l"/>
                <a:tab pos="9882188" algn="l"/>
                <a:tab pos="10331450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  <a:tab pos="18867438" algn="l"/>
                <a:tab pos="19316700" algn="l"/>
                <a:tab pos="19765963" algn="l"/>
                <a:tab pos="20215225" algn="l"/>
                <a:tab pos="20216813" algn="l"/>
              </a:tabLst>
            </a:pPr>
            <a:endParaRPr lang="ru-RU" sz="4000" dirty="0">
              <a:solidFill>
                <a:srgbClr val="00B0F0"/>
              </a:solidFill>
              <a:latin typeface="Century" pitchFamily="18" charset="0"/>
              <a:cs typeface="Calibri" pitchFamily="34" charset="0"/>
            </a:endParaRPr>
          </a:p>
          <a:p>
            <a:pPr algn="l" eaLnBrk="1" hangingPunct="1">
              <a:lnSpc>
                <a:spcPct val="90000"/>
              </a:lnSpc>
              <a:spcAft>
                <a:spcPts val="1200"/>
              </a:spcAft>
              <a:buClrTx/>
              <a:buFontTx/>
              <a:buNone/>
              <a:tabLst>
                <a:tab pos="0" algn="l"/>
                <a:tab pos="1828800" algn="l"/>
                <a:tab pos="3657600" algn="l"/>
                <a:tab pos="5486400" algn="l"/>
                <a:tab pos="7315200" algn="l"/>
                <a:tab pos="9144000" algn="l"/>
                <a:tab pos="9432925" algn="l"/>
                <a:tab pos="9882188" algn="l"/>
                <a:tab pos="10331450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  <a:tab pos="18867438" algn="l"/>
                <a:tab pos="19316700" algn="l"/>
                <a:tab pos="19765963" algn="l"/>
                <a:tab pos="20215225" algn="l"/>
                <a:tab pos="20216813" algn="l"/>
              </a:tabLst>
            </a:pPr>
            <a:r>
              <a:rPr lang="ru-RU" sz="4000" dirty="0">
                <a:solidFill>
                  <a:srgbClr val="FF6600"/>
                </a:solidFill>
                <a:latin typeface="Century" pitchFamily="18" charset="0"/>
                <a:cs typeface="Calibri" pitchFamily="34" charset="0"/>
              </a:rPr>
              <a:t>ЯДРО ДППО</a:t>
            </a:r>
          </a:p>
          <a:p>
            <a:pPr algn="l" eaLnBrk="1" hangingPunct="1">
              <a:lnSpc>
                <a:spcPct val="90000"/>
              </a:lnSpc>
              <a:spcAft>
                <a:spcPts val="1200"/>
              </a:spcAft>
              <a:buClrTx/>
              <a:buFontTx/>
              <a:buNone/>
              <a:tabLst>
                <a:tab pos="0" algn="l"/>
                <a:tab pos="1828800" algn="l"/>
                <a:tab pos="3657600" algn="l"/>
                <a:tab pos="5486400" algn="l"/>
                <a:tab pos="7315200" algn="l"/>
                <a:tab pos="9144000" algn="l"/>
                <a:tab pos="9432925" algn="l"/>
                <a:tab pos="9882188" algn="l"/>
                <a:tab pos="10331450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  <a:tab pos="18867438" algn="l"/>
                <a:tab pos="19316700" algn="l"/>
                <a:tab pos="19765963" algn="l"/>
                <a:tab pos="20215225" algn="l"/>
                <a:tab pos="20216813" algn="l"/>
              </a:tabLst>
            </a:pPr>
            <a:r>
              <a:rPr lang="ru-RU" sz="4000" dirty="0">
                <a:solidFill>
                  <a:srgbClr val="002060"/>
                </a:solidFill>
                <a:latin typeface="Century" pitchFamily="18" charset="0"/>
                <a:cs typeface="Calibri" pitchFamily="34" charset="0"/>
              </a:rPr>
              <a:t>СТРУКТУРА ДПП ПК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Tx/>
              <a:buFontTx/>
              <a:buNone/>
              <a:tabLst>
                <a:tab pos="0" algn="l"/>
                <a:tab pos="1828800" algn="l"/>
                <a:tab pos="3657600" algn="l"/>
                <a:tab pos="5486400" algn="l"/>
                <a:tab pos="7315200" algn="l"/>
                <a:tab pos="9144000" algn="l"/>
                <a:tab pos="9432925" algn="l"/>
                <a:tab pos="9882188" algn="l"/>
                <a:tab pos="10331450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  <a:tab pos="18867438" algn="l"/>
                <a:tab pos="19316700" algn="l"/>
                <a:tab pos="19765963" algn="l"/>
                <a:tab pos="20215225" algn="l"/>
                <a:tab pos="20216813" algn="l"/>
              </a:tabLst>
            </a:pPr>
            <a:endParaRPr lang="ru-RU" sz="4000" dirty="0">
              <a:solidFill>
                <a:srgbClr val="595959"/>
              </a:solidFill>
              <a:latin typeface="Century" pitchFamily="18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Tx/>
              <a:buFontTx/>
              <a:buNone/>
              <a:tabLst>
                <a:tab pos="0" algn="l"/>
                <a:tab pos="1828800" algn="l"/>
                <a:tab pos="3657600" algn="l"/>
                <a:tab pos="5486400" algn="l"/>
                <a:tab pos="7315200" algn="l"/>
                <a:tab pos="9144000" algn="l"/>
                <a:tab pos="9432925" algn="l"/>
                <a:tab pos="9882188" algn="l"/>
                <a:tab pos="10331450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  <a:tab pos="18867438" algn="l"/>
                <a:tab pos="19316700" algn="l"/>
                <a:tab pos="19765963" algn="l"/>
                <a:tab pos="20215225" algn="l"/>
                <a:tab pos="20216813" algn="l"/>
              </a:tabLst>
            </a:pPr>
            <a:endParaRPr lang="ru-RU" sz="4000" dirty="0">
              <a:solidFill>
                <a:srgbClr val="595959"/>
              </a:solidFill>
              <a:latin typeface="Century" pitchFamily="18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75" y="198438"/>
            <a:ext cx="2449671" cy="2030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69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92956" y="285750"/>
            <a:ext cx="2255984" cy="1887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6916" name="Rectangle 3"/>
          <p:cNvSpPr>
            <a:spLocks noChangeArrowheads="1"/>
          </p:cNvSpPr>
          <p:nvPr/>
        </p:nvSpPr>
        <p:spPr bwMode="auto">
          <a:xfrm>
            <a:off x="198451" y="-228600"/>
            <a:ext cx="30482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6917" name="Rectangle 4"/>
          <p:cNvSpPr>
            <a:spLocks noChangeArrowheads="1"/>
          </p:cNvSpPr>
          <p:nvPr/>
        </p:nvSpPr>
        <p:spPr bwMode="auto">
          <a:xfrm>
            <a:off x="198451" y="-228600"/>
            <a:ext cx="30482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6918" name="Rectangle 5"/>
          <p:cNvSpPr>
            <a:spLocks noChangeArrowheads="1"/>
          </p:cNvSpPr>
          <p:nvPr/>
        </p:nvSpPr>
        <p:spPr bwMode="auto">
          <a:xfrm>
            <a:off x="198451" y="-228600"/>
            <a:ext cx="30482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6919" name="Text Box 6"/>
          <p:cNvSpPr txBox="1">
            <a:spLocks noChangeArrowheads="1"/>
          </p:cNvSpPr>
          <p:nvPr/>
        </p:nvSpPr>
        <p:spPr bwMode="auto">
          <a:xfrm>
            <a:off x="3424461" y="300038"/>
            <a:ext cx="20573751" cy="2030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50760" tIns="50760" rIns="50760" bIns="50760" anchor="ctr"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  <a:buClrTx/>
              <a:buFontTx/>
              <a:buNone/>
              <a:tabLst>
                <a:tab pos="0" algn="l"/>
                <a:tab pos="1828800" algn="l"/>
                <a:tab pos="3657600" algn="l"/>
                <a:tab pos="5486400" algn="l"/>
                <a:tab pos="7315200" algn="l"/>
                <a:tab pos="9144000" algn="l"/>
                <a:tab pos="9432925" algn="l"/>
                <a:tab pos="9882188" algn="l"/>
                <a:tab pos="10331450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  <a:tab pos="18867438" algn="l"/>
                <a:tab pos="19316700" algn="l"/>
                <a:tab pos="19765963" algn="l"/>
                <a:tab pos="20215225" algn="l"/>
                <a:tab pos="20216813" algn="l"/>
              </a:tabLst>
            </a:pPr>
            <a:endParaRPr lang="ru-RU" sz="3600" dirty="0">
              <a:solidFill>
                <a:srgbClr val="00B2CC"/>
              </a:solidFill>
              <a:latin typeface="Century" pitchFamily="18" charset="0"/>
              <a:cs typeface="Calibri" pitchFamily="34" charset="0"/>
            </a:endParaRPr>
          </a:p>
          <a:p>
            <a:pPr algn="l" eaLnBrk="1" hangingPunct="1">
              <a:lnSpc>
                <a:spcPct val="90000"/>
              </a:lnSpc>
              <a:spcAft>
                <a:spcPts val="1200"/>
              </a:spcAft>
              <a:buClrTx/>
              <a:buFontTx/>
              <a:buNone/>
              <a:tabLst>
                <a:tab pos="0" algn="l"/>
                <a:tab pos="1828800" algn="l"/>
                <a:tab pos="3657600" algn="l"/>
                <a:tab pos="5486400" algn="l"/>
                <a:tab pos="7315200" algn="l"/>
                <a:tab pos="9144000" algn="l"/>
                <a:tab pos="9432925" algn="l"/>
                <a:tab pos="9882188" algn="l"/>
                <a:tab pos="10331450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  <a:tab pos="18867438" algn="l"/>
                <a:tab pos="19316700" algn="l"/>
                <a:tab pos="19765963" algn="l"/>
                <a:tab pos="20215225" algn="l"/>
                <a:tab pos="20216813" algn="l"/>
              </a:tabLst>
            </a:pPr>
            <a:endParaRPr lang="ru-RU" sz="4000" dirty="0">
              <a:solidFill>
                <a:srgbClr val="00B0F0"/>
              </a:solidFill>
              <a:latin typeface="Century" pitchFamily="18" charset="0"/>
              <a:cs typeface="Calibri" pitchFamily="34" charset="0"/>
            </a:endParaRPr>
          </a:p>
          <a:p>
            <a:pPr algn="l" eaLnBrk="1" hangingPunct="1">
              <a:lnSpc>
                <a:spcPct val="90000"/>
              </a:lnSpc>
              <a:spcAft>
                <a:spcPts val="1200"/>
              </a:spcAft>
              <a:buClrTx/>
              <a:buFontTx/>
              <a:buNone/>
              <a:tabLst>
                <a:tab pos="0" algn="l"/>
                <a:tab pos="1828800" algn="l"/>
                <a:tab pos="3657600" algn="l"/>
                <a:tab pos="5486400" algn="l"/>
                <a:tab pos="7315200" algn="l"/>
                <a:tab pos="9144000" algn="l"/>
                <a:tab pos="9432925" algn="l"/>
                <a:tab pos="9882188" algn="l"/>
                <a:tab pos="10331450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  <a:tab pos="18867438" algn="l"/>
                <a:tab pos="19316700" algn="l"/>
                <a:tab pos="19765963" algn="l"/>
                <a:tab pos="20215225" algn="l"/>
                <a:tab pos="20216813" algn="l"/>
              </a:tabLst>
            </a:pPr>
            <a:r>
              <a:rPr lang="ru-RU" sz="4000" dirty="0">
                <a:solidFill>
                  <a:srgbClr val="FF6600"/>
                </a:solidFill>
                <a:latin typeface="Century" pitchFamily="18" charset="0"/>
                <a:cs typeface="Calibri" pitchFamily="34" charset="0"/>
              </a:rPr>
              <a:t>ЯДРО ДППО</a:t>
            </a:r>
          </a:p>
          <a:p>
            <a:pPr algn="l" eaLnBrk="1" hangingPunct="1">
              <a:lnSpc>
                <a:spcPct val="90000"/>
              </a:lnSpc>
              <a:spcAft>
                <a:spcPts val="1200"/>
              </a:spcAft>
              <a:buClrTx/>
              <a:buFontTx/>
              <a:buNone/>
              <a:tabLst>
                <a:tab pos="0" algn="l"/>
                <a:tab pos="1828800" algn="l"/>
                <a:tab pos="3657600" algn="l"/>
                <a:tab pos="5486400" algn="l"/>
                <a:tab pos="7315200" algn="l"/>
                <a:tab pos="9144000" algn="l"/>
                <a:tab pos="9432925" algn="l"/>
                <a:tab pos="9882188" algn="l"/>
                <a:tab pos="10331450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  <a:tab pos="18867438" algn="l"/>
                <a:tab pos="19316700" algn="l"/>
                <a:tab pos="19765963" algn="l"/>
                <a:tab pos="20215225" algn="l"/>
                <a:tab pos="20216813" algn="l"/>
              </a:tabLst>
            </a:pPr>
            <a:r>
              <a:rPr lang="ru-RU" sz="4000" dirty="0">
                <a:solidFill>
                  <a:srgbClr val="002060"/>
                </a:solidFill>
                <a:latin typeface="Century" pitchFamily="18" charset="0"/>
                <a:cs typeface="Calibri" pitchFamily="34" charset="0"/>
              </a:rPr>
              <a:t>КЛАСТЕРИЗАЦИЯ ПРОГРАММ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Tx/>
              <a:buFontTx/>
              <a:buNone/>
              <a:tabLst>
                <a:tab pos="0" algn="l"/>
                <a:tab pos="1828800" algn="l"/>
                <a:tab pos="3657600" algn="l"/>
                <a:tab pos="5486400" algn="l"/>
                <a:tab pos="7315200" algn="l"/>
                <a:tab pos="9144000" algn="l"/>
                <a:tab pos="9432925" algn="l"/>
                <a:tab pos="9882188" algn="l"/>
                <a:tab pos="10331450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  <a:tab pos="18867438" algn="l"/>
                <a:tab pos="19316700" algn="l"/>
                <a:tab pos="19765963" algn="l"/>
                <a:tab pos="20215225" algn="l"/>
                <a:tab pos="20216813" algn="l"/>
              </a:tabLst>
            </a:pPr>
            <a:endParaRPr lang="ru-RU" sz="4000" dirty="0">
              <a:solidFill>
                <a:srgbClr val="595959"/>
              </a:solidFill>
              <a:latin typeface="Century" pitchFamily="18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Tx/>
              <a:buFontTx/>
              <a:buNone/>
              <a:tabLst>
                <a:tab pos="0" algn="l"/>
                <a:tab pos="1828800" algn="l"/>
                <a:tab pos="3657600" algn="l"/>
                <a:tab pos="5486400" algn="l"/>
                <a:tab pos="7315200" algn="l"/>
                <a:tab pos="9144000" algn="l"/>
                <a:tab pos="9432925" algn="l"/>
                <a:tab pos="9882188" algn="l"/>
                <a:tab pos="10331450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  <a:tab pos="18867438" algn="l"/>
                <a:tab pos="19316700" algn="l"/>
                <a:tab pos="19765963" algn="l"/>
                <a:tab pos="20215225" algn="l"/>
                <a:tab pos="20216813" algn="l"/>
              </a:tabLst>
            </a:pPr>
            <a:endParaRPr lang="ru-RU" sz="4000" dirty="0">
              <a:solidFill>
                <a:srgbClr val="595959"/>
              </a:solidFill>
              <a:latin typeface="Century" pitchFamily="18" charset="0"/>
              <a:cs typeface="Calibri" pitchFamily="34" charset="0"/>
            </a:endParaRPr>
          </a:p>
        </p:txBody>
      </p:sp>
      <p:sp>
        <p:nvSpPr>
          <p:cNvPr id="166920" name="AutoShape 7"/>
          <p:cNvSpPr>
            <a:spLocks noChangeArrowheads="1"/>
          </p:cNvSpPr>
          <p:nvPr/>
        </p:nvSpPr>
        <p:spPr bwMode="auto">
          <a:xfrm>
            <a:off x="9220800" y="3200400"/>
            <a:ext cx="5324822" cy="142875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57240">
            <a:solidFill>
              <a:srgbClr val="00206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822325" algn="l"/>
                <a:tab pos="1647825" algn="l"/>
                <a:tab pos="2473325" algn="l"/>
                <a:tab pos="3298825" algn="l"/>
                <a:tab pos="4124325" algn="l"/>
                <a:tab pos="4949825" algn="l"/>
                <a:tab pos="5775325" algn="l"/>
                <a:tab pos="6600825" algn="l"/>
                <a:tab pos="7426325" algn="l"/>
                <a:tab pos="8251825" algn="l"/>
                <a:tab pos="9077325" algn="l"/>
                <a:tab pos="9902825" algn="l"/>
                <a:tab pos="10728325" algn="l"/>
                <a:tab pos="10780713" algn="l"/>
              </a:tabLst>
            </a:pPr>
            <a:r>
              <a:rPr lang="ru-RU" sz="4000">
                <a:solidFill>
                  <a:srgbClr val="FFFFFF"/>
                </a:solidFill>
                <a:latin typeface="Century" pitchFamily="18" charset="0"/>
              </a:rPr>
              <a:t>Программы </a:t>
            </a:r>
            <a:br>
              <a:rPr lang="ru-RU" sz="4000">
                <a:solidFill>
                  <a:srgbClr val="FFFFFF"/>
                </a:solidFill>
                <a:latin typeface="Century" pitchFamily="18" charset="0"/>
              </a:rPr>
            </a:br>
            <a:r>
              <a:rPr lang="ru-RU" sz="4000">
                <a:solidFill>
                  <a:srgbClr val="FFFFFF"/>
                </a:solidFill>
                <a:latin typeface="Century" pitchFamily="18" charset="0"/>
              </a:rPr>
              <a:t>Ядра ДППО</a:t>
            </a:r>
          </a:p>
        </p:txBody>
      </p:sp>
      <p:sp>
        <p:nvSpPr>
          <p:cNvPr id="166921" name="AutoShape 8"/>
          <p:cNvSpPr>
            <a:spLocks noChangeArrowheads="1"/>
          </p:cNvSpPr>
          <p:nvPr/>
        </p:nvSpPr>
        <p:spPr bwMode="auto">
          <a:xfrm>
            <a:off x="1363752" y="5400675"/>
            <a:ext cx="8657200" cy="1466644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00206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ClrTx/>
              <a:buFontTx/>
              <a:buNone/>
              <a:tabLst>
                <a:tab pos="0" algn="l"/>
                <a:tab pos="822325" algn="l"/>
                <a:tab pos="1647825" algn="l"/>
                <a:tab pos="2473325" algn="l"/>
                <a:tab pos="3298825" algn="l"/>
                <a:tab pos="4124325" algn="l"/>
                <a:tab pos="4949825" algn="l"/>
                <a:tab pos="5775325" algn="l"/>
                <a:tab pos="6600825" algn="l"/>
                <a:tab pos="7426325" algn="l"/>
                <a:tab pos="8251825" algn="l"/>
                <a:tab pos="9077325" algn="l"/>
                <a:tab pos="9902825" algn="l"/>
                <a:tab pos="10728325" algn="l"/>
                <a:tab pos="10780713" algn="l"/>
              </a:tabLst>
            </a:pPr>
            <a:r>
              <a:rPr lang="ru-RU" sz="4000" b="0">
                <a:solidFill>
                  <a:srgbClr val="002060"/>
                </a:solidFill>
                <a:latin typeface="Century" pitchFamily="18" charset="0"/>
              </a:rPr>
              <a:t>восполняющие профессиональные дефициты </a:t>
            </a:r>
          </a:p>
        </p:txBody>
      </p:sp>
      <p:sp>
        <p:nvSpPr>
          <p:cNvPr id="166922" name="AutoShape 9"/>
          <p:cNvSpPr>
            <a:spLocks noChangeArrowheads="1"/>
          </p:cNvSpPr>
          <p:nvPr/>
        </p:nvSpPr>
        <p:spPr bwMode="auto">
          <a:xfrm>
            <a:off x="14364635" y="5400675"/>
            <a:ext cx="8592109" cy="1466644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00206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ClrTx/>
              <a:buFontTx/>
              <a:buNone/>
              <a:tabLst>
                <a:tab pos="0" algn="l"/>
                <a:tab pos="822325" algn="l"/>
                <a:tab pos="1647825" algn="l"/>
                <a:tab pos="2473325" algn="l"/>
                <a:tab pos="3298825" algn="l"/>
                <a:tab pos="4124325" algn="l"/>
                <a:tab pos="4949825" algn="l"/>
                <a:tab pos="5775325" algn="l"/>
                <a:tab pos="6600825" algn="l"/>
                <a:tab pos="7426325" algn="l"/>
                <a:tab pos="8251825" algn="l"/>
                <a:tab pos="9077325" algn="l"/>
                <a:tab pos="9902825" algn="l"/>
                <a:tab pos="10728325" algn="l"/>
                <a:tab pos="10780713" algn="l"/>
              </a:tabLst>
            </a:pPr>
            <a:r>
              <a:rPr lang="ru-RU" sz="4000" b="0">
                <a:solidFill>
                  <a:srgbClr val="002060"/>
                </a:solidFill>
                <a:latin typeface="Century" pitchFamily="18" charset="0"/>
              </a:rPr>
              <a:t>развивающие профессиональные компетенции</a:t>
            </a:r>
          </a:p>
        </p:txBody>
      </p:sp>
      <p:cxnSp>
        <p:nvCxnSpPr>
          <p:cNvPr id="166923" name="AutoShape 10"/>
          <p:cNvCxnSpPr>
            <a:cxnSpLocks noChangeShapeType="1"/>
            <a:stCxn id="166920" idx="1"/>
            <a:endCxn id="166921" idx="0"/>
          </p:cNvCxnSpPr>
          <p:nvPr/>
        </p:nvCxnSpPr>
        <p:spPr bwMode="auto">
          <a:xfrm rot="10800000" flipV="1">
            <a:off x="5692352" y="3914775"/>
            <a:ext cx="3528448" cy="1485900"/>
          </a:xfrm>
          <a:prstGeom prst="bentConnector2">
            <a:avLst/>
          </a:prstGeom>
          <a:noFill/>
          <a:ln w="6480">
            <a:solidFill>
              <a:srgbClr val="002060"/>
            </a:solidFill>
            <a:miter lim="800000"/>
            <a:headEnd/>
            <a:tailEnd/>
          </a:ln>
        </p:spPr>
      </p:cxnSp>
      <p:cxnSp>
        <p:nvCxnSpPr>
          <p:cNvPr id="166924" name="AutoShape 11"/>
          <p:cNvCxnSpPr>
            <a:cxnSpLocks noChangeShapeType="1"/>
            <a:stCxn id="166920" idx="3"/>
            <a:endCxn id="166922" idx="0"/>
          </p:cNvCxnSpPr>
          <p:nvPr/>
        </p:nvCxnSpPr>
        <p:spPr bwMode="auto">
          <a:xfrm>
            <a:off x="14545622" y="3914775"/>
            <a:ext cx="4115068" cy="1485900"/>
          </a:xfrm>
          <a:prstGeom prst="bentConnector2">
            <a:avLst/>
          </a:prstGeom>
          <a:noFill/>
          <a:ln w="6480">
            <a:solidFill>
              <a:srgbClr val="002060"/>
            </a:solidFill>
            <a:miter lim="800000"/>
            <a:headEnd/>
            <a:tailEnd/>
          </a:ln>
        </p:spPr>
      </p:cxnSp>
      <p:sp>
        <p:nvSpPr>
          <p:cNvPr id="166925" name="Rectangle 12"/>
          <p:cNvSpPr>
            <a:spLocks noChangeArrowheads="1"/>
          </p:cNvSpPr>
          <p:nvPr/>
        </p:nvSpPr>
        <p:spPr bwMode="auto">
          <a:xfrm>
            <a:off x="647742" y="7591426"/>
            <a:ext cx="10135260" cy="2379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 eaLnBrk="1" hangingPunct="1">
              <a:spcAft>
                <a:spcPts val="1200"/>
              </a:spcAft>
              <a:buClr>
                <a:srgbClr val="002060"/>
              </a:buClr>
              <a:buFont typeface="Wingdings" pitchFamily="2" charset="2"/>
              <a:buChar char=""/>
              <a:tabLst>
                <a:tab pos="822325" algn="l"/>
                <a:tab pos="1647825" algn="l"/>
                <a:tab pos="2473325" algn="l"/>
                <a:tab pos="3298825" algn="l"/>
                <a:tab pos="4124325" algn="l"/>
                <a:tab pos="4949825" algn="l"/>
                <a:tab pos="5775325" algn="l"/>
                <a:tab pos="6600825" algn="l"/>
                <a:tab pos="7426325" algn="l"/>
                <a:tab pos="8251825" algn="l"/>
                <a:tab pos="9077325" algn="l"/>
                <a:tab pos="9902825" algn="l"/>
                <a:tab pos="10728325" algn="l"/>
                <a:tab pos="10780713" algn="l"/>
              </a:tabLst>
            </a:pPr>
            <a:r>
              <a:rPr lang="ru-RU" sz="3500" b="0">
                <a:solidFill>
                  <a:srgbClr val="002060"/>
                </a:solidFill>
                <a:latin typeface="Century" pitchFamily="18" charset="0"/>
              </a:rPr>
              <a:t> результаты диагностики профессиональных компетенций;</a:t>
            </a:r>
          </a:p>
          <a:p>
            <a:pPr algn="just" eaLnBrk="1" hangingPunct="1">
              <a:spcAft>
                <a:spcPts val="1200"/>
              </a:spcAft>
              <a:buClr>
                <a:srgbClr val="002060"/>
              </a:buClr>
              <a:buFont typeface="Wingdings" pitchFamily="2" charset="2"/>
              <a:buChar char=""/>
              <a:tabLst>
                <a:tab pos="822325" algn="l"/>
                <a:tab pos="1647825" algn="l"/>
                <a:tab pos="2473325" algn="l"/>
                <a:tab pos="3298825" algn="l"/>
                <a:tab pos="4124325" algn="l"/>
                <a:tab pos="4949825" algn="l"/>
                <a:tab pos="5775325" algn="l"/>
                <a:tab pos="6600825" algn="l"/>
                <a:tab pos="7426325" algn="l"/>
                <a:tab pos="8251825" algn="l"/>
                <a:tab pos="9077325" algn="l"/>
                <a:tab pos="9902825" algn="l"/>
                <a:tab pos="10728325" algn="l"/>
                <a:tab pos="10780713" algn="l"/>
              </a:tabLst>
            </a:pPr>
            <a:r>
              <a:rPr lang="ru-RU" sz="3500" b="0">
                <a:solidFill>
                  <a:srgbClr val="002060"/>
                </a:solidFill>
                <a:latin typeface="Century" pitchFamily="18" charset="0"/>
              </a:rPr>
              <a:t> результаты диагностики образовательных результатов обучающихся.</a:t>
            </a:r>
          </a:p>
        </p:txBody>
      </p:sp>
      <p:sp>
        <p:nvSpPr>
          <p:cNvPr id="166926" name="Rectangle 13"/>
          <p:cNvSpPr>
            <a:spLocks noChangeArrowheads="1"/>
          </p:cNvSpPr>
          <p:nvPr/>
        </p:nvSpPr>
        <p:spPr bwMode="auto">
          <a:xfrm>
            <a:off x="590588" y="10631488"/>
            <a:ext cx="10135260" cy="1693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ClrTx/>
              <a:buFontTx/>
              <a:buNone/>
              <a:tabLst>
                <a:tab pos="0" algn="l"/>
                <a:tab pos="822325" algn="l"/>
                <a:tab pos="1647825" algn="l"/>
                <a:tab pos="2473325" algn="l"/>
                <a:tab pos="3298825" algn="l"/>
                <a:tab pos="4124325" algn="l"/>
                <a:tab pos="4949825" algn="l"/>
                <a:tab pos="5775325" algn="l"/>
                <a:tab pos="6600825" algn="l"/>
                <a:tab pos="7426325" algn="l"/>
                <a:tab pos="8251825" algn="l"/>
                <a:tab pos="9077325" algn="l"/>
                <a:tab pos="9902825" algn="l"/>
                <a:tab pos="10728325" algn="l"/>
                <a:tab pos="10780713" algn="l"/>
              </a:tabLst>
            </a:pPr>
            <a:r>
              <a:rPr lang="ru-RU" sz="3500" b="0">
                <a:solidFill>
                  <a:srgbClr val="FF6600"/>
                </a:solidFill>
                <a:latin typeface="Century" pitchFamily="18" charset="0"/>
              </a:rPr>
              <a:t>педагогические работники с </a:t>
            </a:r>
            <a:r>
              <a:rPr lang="ru-RU" sz="3500">
                <a:solidFill>
                  <a:srgbClr val="FF6600"/>
                </a:solidFill>
                <a:latin typeface="Century" pitchFamily="18" charset="0"/>
              </a:rPr>
              <a:t>высоким</a:t>
            </a:r>
            <a:br>
              <a:rPr lang="ru-RU" sz="3500">
                <a:solidFill>
                  <a:srgbClr val="FF6600"/>
                </a:solidFill>
                <a:latin typeface="Century" pitchFamily="18" charset="0"/>
              </a:rPr>
            </a:br>
            <a:r>
              <a:rPr lang="ru-RU" sz="3500" b="0">
                <a:solidFill>
                  <a:srgbClr val="FF6600"/>
                </a:solidFill>
                <a:latin typeface="Century" pitchFamily="18" charset="0"/>
              </a:rPr>
              <a:t>и </a:t>
            </a:r>
            <a:r>
              <a:rPr lang="ru-RU" sz="3500">
                <a:solidFill>
                  <a:srgbClr val="FF6600"/>
                </a:solidFill>
                <a:latin typeface="Century" pitchFamily="18" charset="0"/>
              </a:rPr>
              <a:t>средним уровнями </a:t>
            </a:r>
            <a:r>
              <a:rPr lang="ru-RU" sz="3500" b="0">
                <a:solidFill>
                  <a:srgbClr val="FF6600"/>
                </a:solidFill>
                <a:latin typeface="Century" pitchFamily="18" charset="0"/>
              </a:rPr>
              <a:t>профессиональных дефицитов</a:t>
            </a:r>
          </a:p>
        </p:txBody>
      </p:sp>
      <p:sp>
        <p:nvSpPr>
          <p:cNvPr id="166927" name="Rectangle 14"/>
          <p:cNvSpPr>
            <a:spLocks noChangeArrowheads="1"/>
          </p:cNvSpPr>
          <p:nvPr/>
        </p:nvSpPr>
        <p:spPr bwMode="auto">
          <a:xfrm>
            <a:off x="13564483" y="7572376"/>
            <a:ext cx="10135260" cy="2379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 eaLnBrk="1" hangingPunct="1">
              <a:spcAft>
                <a:spcPts val="1200"/>
              </a:spcAft>
              <a:buClr>
                <a:srgbClr val="002060"/>
              </a:buClr>
              <a:buFont typeface="Wingdings" pitchFamily="2" charset="2"/>
              <a:buChar char=""/>
              <a:tabLst>
                <a:tab pos="822325" algn="l"/>
                <a:tab pos="1647825" algn="l"/>
                <a:tab pos="2473325" algn="l"/>
                <a:tab pos="3298825" algn="l"/>
                <a:tab pos="4124325" algn="l"/>
                <a:tab pos="4949825" algn="l"/>
                <a:tab pos="5775325" algn="l"/>
                <a:tab pos="6600825" algn="l"/>
                <a:tab pos="7426325" algn="l"/>
                <a:tab pos="8251825" algn="l"/>
                <a:tab pos="9077325" algn="l"/>
                <a:tab pos="9902825" algn="l"/>
                <a:tab pos="10728325" algn="l"/>
                <a:tab pos="10780713" algn="l"/>
              </a:tabLst>
            </a:pPr>
            <a:r>
              <a:rPr lang="ru-RU" sz="3500" b="0">
                <a:solidFill>
                  <a:srgbClr val="002060"/>
                </a:solidFill>
                <a:latin typeface="Century" pitchFamily="18" charset="0"/>
              </a:rPr>
              <a:t> стратегические направления государственной образовательной политики;</a:t>
            </a:r>
          </a:p>
          <a:p>
            <a:pPr algn="just" eaLnBrk="1" hangingPunct="1">
              <a:spcAft>
                <a:spcPts val="1200"/>
              </a:spcAft>
              <a:buClr>
                <a:srgbClr val="002060"/>
              </a:buClr>
              <a:buFont typeface="Wingdings" pitchFamily="2" charset="2"/>
              <a:buChar char=""/>
              <a:tabLst>
                <a:tab pos="822325" algn="l"/>
                <a:tab pos="1647825" algn="l"/>
                <a:tab pos="2473325" algn="l"/>
                <a:tab pos="3298825" algn="l"/>
                <a:tab pos="4124325" algn="l"/>
                <a:tab pos="4949825" algn="l"/>
                <a:tab pos="5775325" algn="l"/>
                <a:tab pos="6600825" algn="l"/>
                <a:tab pos="7426325" algn="l"/>
                <a:tab pos="8251825" algn="l"/>
                <a:tab pos="9077325" algn="l"/>
                <a:tab pos="9902825" algn="l"/>
                <a:tab pos="10728325" algn="l"/>
                <a:tab pos="10780713" algn="l"/>
              </a:tabLst>
            </a:pPr>
            <a:r>
              <a:rPr lang="ru-RU" sz="3500" b="0">
                <a:solidFill>
                  <a:srgbClr val="002060"/>
                </a:solidFill>
                <a:latin typeface="Century" pitchFamily="18" charset="0"/>
              </a:rPr>
              <a:t> результаты диагностики профессиональных компетенций.</a:t>
            </a:r>
          </a:p>
        </p:txBody>
      </p:sp>
      <p:sp>
        <p:nvSpPr>
          <p:cNvPr id="166928" name="Rectangle 15"/>
          <p:cNvSpPr>
            <a:spLocks noChangeArrowheads="1"/>
          </p:cNvSpPr>
          <p:nvPr/>
        </p:nvSpPr>
        <p:spPr bwMode="auto">
          <a:xfrm>
            <a:off x="13545431" y="10631488"/>
            <a:ext cx="10135260" cy="1693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ClrTx/>
              <a:buFontTx/>
              <a:buNone/>
              <a:tabLst>
                <a:tab pos="0" algn="l"/>
                <a:tab pos="822325" algn="l"/>
                <a:tab pos="1647825" algn="l"/>
                <a:tab pos="2473325" algn="l"/>
                <a:tab pos="3298825" algn="l"/>
                <a:tab pos="4124325" algn="l"/>
                <a:tab pos="4949825" algn="l"/>
                <a:tab pos="5775325" algn="l"/>
                <a:tab pos="6600825" algn="l"/>
                <a:tab pos="7426325" algn="l"/>
                <a:tab pos="8251825" algn="l"/>
                <a:tab pos="9077325" algn="l"/>
                <a:tab pos="9902825" algn="l"/>
                <a:tab pos="10728325" algn="l"/>
                <a:tab pos="10780713" algn="l"/>
              </a:tabLst>
            </a:pPr>
            <a:r>
              <a:rPr lang="ru-RU" sz="3500" b="0">
                <a:solidFill>
                  <a:srgbClr val="FF6600"/>
                </a:solidFill>
                <a:latin typeface="Century" pitchFamily="18" charset="0"/>
              </a:rPr>
              <a:t>педагогические работники с </a:t>
            </a:r>
            <a:r>
              <a:rPr lang="ru-RU" sz="3500">
                <a:solidFill>
                  <a:srgbClr val="FF6600"/>
                </a:solidFill>
                <a:latin typeface="Century" pitchFamily="18" charset="0"/>
              </a:rPr>
              <a:t>минимальным</a:t>
            </a:r>
            <a:br>
              <a:rPr lang="ru-RU" sz="3500">
                <a:solidFill>
                  <a:srgbClr val="FF6600"/>
                </a:solidFill>
                <a:latin typeface="Century" pitchFamily="18" charset="0"/>
              </a:rPr>
            </a:br>
            <a:r>
              <a:rPr lang="ru-RU" sz="3500">
                <a:solidFill>
                  <a:srgbClr val="FF6600"/>
                </a:solidFill>
                <a:latin typeface="Century" pitchFamily="18" charset="0"/>
              </a:rPr>
              <a:t>уровнем</a:t>
            </a:r>
            <a:r>
              <a:rPr lang="ru-RU" sz="3500" b="0">
                <a:solidFill>
                  <a:srgbClr val="FF6600"/>
                </a:solidFill>
                <a:latin typeface="Century" pitchFamily="18" charset="0"/>
              </a:rPr>
              <a:t> профессиональных дефицитов или их </a:t>
            </a:r>
            <a:r>
              <a:rPr lang="ru-RU" sz="3500">
                <a:solidFill>
                  <a:srgbClr val="FF6600"/>
                </a:solidFill>
                <a:latin typeface="Century" pitchFamily="18" charset="0"/>
              </a:rPr>
              <a:t>отсутствием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7938" name="AutoShape 1"/>
          <p:cNvCxnSpPr>
            <a:cxnSpLocks noChangeShapeType="1"/>
            <a:stCxn id="167947" idx="1"/>
          </p:cNvCxnSpPr>
          <p:nvPr/>
        </p:nvCxnSpPr>
        <p:spPr bwMode="auto">
          <a:xfrm flipH="1">
            <a:off x="4989838" y="4268789"/>
            <a:ext cx="2343303" cy="4460875"/>
          </a:xfrm>
          <a:prstGeom prst="bentConnector3">
            <a:avLst>
              <a:gd name="adj1" fmla="val 55458"/>
            </a:avLst>
          </a:prstGeom>
          <a:noFill/>
          <a:ln w="6480">
            <a:solidFill>
              <a:srgbClr val="002060"/>
            </a:solidFill>
            <a:miter lim="800000"/>
            <a:headEnd/>
            <a:tailEnd/>
          </a:ln>
        </p:spPr>
      </p:cxnSp>
      <p:cxnSp>
        <p:nvCxnSpPr>
          <p:cNvPr id="167939" name="AutoShape 2"/>
          <p:cNvCxnSpPr>
            <a:cxnSpLocks noChangeShapeType="1"/>
            <a:stCxn id="167947" idx="3"/>
            <a:endCxn id="167949" idx="0"/>
          </p:cNvCxnSpPr>
          <p:nvPr/>
        </p:nvCxnSpPr>
        <p:spPr bwMode="auto">
          <a:xfrm>
            <a:off x="17052448" y="4268788"/>
            <a:ext cx="1811455" cy="4445000"/>
          </a:xfrm>
          <a:prstGeom prst="bentConnector2">
            <a:avLst/>
          </a:prstGeom>
          <a:noFill/>
          <a:ln w="6480">
            <a:solidFill>
              <a:srgbClr val="002060"/>
            </a:solidFill>
            <a:miter lim="800000"/>
            <a:headEnd/>
            <a:tailEnd/>
          </a:ln>
        </p:spPr>
      </p:cxnSp>
      <p:sp>
        <p:nvSpPr>
          <p:cNvPr id="167940" name="AutoShape 3"/>
          <p:cNvSpPr>
            <a:spLocks noChangeArrowheads="1"/>
          </p:cNvSpPr>
          <p:nvPr/>
        </p:nvSpPr>
        <p:spPr bwMode="auto">
          <a:xfrm>
            <a:off x="750937" y="6224588"/>
            <a:ext cx="22409020" cy="213995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794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75" y="198438"/>
            <a:ext cx="2449671" cy="2030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794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92956" y="285750"/>
            <a:ext cx="2255984" cy="1887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7943" name="Rectangle 6"/>
          <p:cNvSpPr>
            <a:spLocks noChangeArrowheads="1"/>
          </p:cNvSpPr>
          <p:nvPr/>
        </p:nvSpPr>
        <p:spPr bwMode="auto">
          <a:xfrm>
            <a:off x="198451" y="-228600"/>
            <a:ext cx="30482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7944" name="Rectangle 7"/>
          <p:cNvSpPr>
            <a:spLocks noChangeArrowheads="1"/>
          </p:cNvSpPr>
          <p:nvPr/>
        </p:nvSpPr>
        <p:spPr bwMode="auto">
          <a:xfrm>
            <a:off x="198451" y="-228600"/>
            <a:ext cx="30482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7945" name="Rectangle 8"/>
          <p:cNvSpPr>
            <a:spLocks noChangeArrowheads="1"/>
          </p:cNvSpPr>
          <p:nvPr/>
        </p:nvSpPr>
        <p:spPr bwMode="auto">
          <a:xfrm>
            <a:off x="198451" y="-228600"/>
            <a:ext cx="30482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7946" name="Text Box 9"/>
          <p:cNvSpPr txBox="1">
            <a:spLocks noChangeArrowheads="1"/>
          </p:cNvSpPr>
          <p:nvPr/>
        </p:nvSpPr>
        <p:spPr bwMode="auto">
          <a:xfrm>
            <a:off x="3424461" y="300038"/>
            <a:ext cx="20573751" cy="2030412"/>
          </a:xfrm>
          <a:prstGeom prst="rect">
            <a:avLst/>
          </a:prstGeom>
          <a:noFill/>
          <a:ln w="9360">
            <a:solidFill>
              <a:srgbClr val="3465A4"/>
            </a:solidFill>
            <a:round/>
            <a:headEnd/>
            <a:tailEnd/>
          </a:ln>
        </p:spPr>
        <p:txBody>
          <a:bodyPr lIns="50760" tIns="50760" rIns="50760" bIns="50760" anchor="ctr"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  <a:buClrTx/>
              <a:buFontTx/>
              <a:buNone/>
              <a:tabLst>
                <a:tab pos="0" algn="l"/>
                <a:tab pos="1828800" algn="l"/>
                <a:tab pos="3657600" algn="l"/>
                <a:tab pos="5486400" algn="l"/>
                <a:tab pos="7315200" algn="l"/>
                <a:tab pos="9144000" algn="l"/>
                <a:tab pos="9432925" algn="l"/>
                <a:tab pos="9882188" algn="l"/>
                <a:tab pos="10331450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  <a:tab pos="18867438" algn="l"/>
                <a:tab pos="19316700" algn="l"/>
                <a:tab pos="19765963" algn="l"/>
                <a:tab pos="20215225" algn="l"/>
                <a:tab pos="20216813" algn="l"/>
              </a:tabLst>
            </a:pPr>
            <a:endParaRPr lang="ru-RU" sz="3600">
              <a:solidFill>
                <a:srgbClr val="00B2CC"/>
              </a:solidFill>
              <a:latin typeface="Century" pitchFamily="18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Tx/>
              <a:buFontTx/>
              <a:buNone/>
              <a:tabLst>
                <a:tab pos="0" algn="l"/>
                <a:tab pos="1828800" algn="l"/>
                <a:tab pos="3657600" algn="l"/>
                <a:tab pos="5486400" algn="l"/>
                <a:tab pos="7315200" algn="l"/>
                <a:tab pos="9144000" algn="l"/>
                <a:tab pos="9432925" algn="l"/>
                <a:tab pos="9882188" algn="l"/>
                <a:tab pos="10331450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  <a:tab pos="18867438" algn="l"/>
                <a:tab pos="19316700" algn="l"/>
                <a:tab pos="19765963" algn="l"/>
                <a:tab pos="20215225" algn="l"/>
                <a:tab pos="20216813" algn="l"/>
              </a:tabLst>
            </a:pPr>
            <a:endParaRPr lang="ru-RU" sz="4000">
              <a:solidFill>
                <a:srgbClr val="00B0F0"/>
              </a:solidFill>
              <a:latin typeface="Century" pitchFamily="18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Tx/>
              <a:buFontTx/>
              <a:buNone/>
              <a:tabLst>
                <a:tab pos="0" algn="l"/>
                <a:tab pos="1828800" algn="l"/>
                <a:tab pos="3657600" algn="l"/>
                <a:tab pos="5486400" algn="l"/>
                <a:tab pos="7315200" algn="l"/>
                <a:tab pos="9144000" algn="l"/>
                <a:tab pos="9432925" algn="l"/>
                <a:tab pos="9882188" algn="l"/>
                <a:tab pos="10331450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  <a:tab pos="18867438" algn="l"/>
                <a:tab pos="19316700" algn="l"/>
                <a:tab pos="19765963" algn="l"/>
                <a:tab pos="20215225" algn="l"/>
                <a:tab pos="20216813" algn="l"/>
              </a:tabLst>
            </a:pPr>
            <a:r>
              <a:rPr lang="ru-RU" sz="4000">
                <a:solidFill>
                  <a:srgbClr val="FF6600"/>
                </a:solidFill>
                <a:latin typeface="Century" pitchFamily="18" charset="0"/>
                <a:cs typeface="Calibri" pitchFamily="34" charset="0"/>
              </a:rPr>
              <a:t>ФЕДЕРАЛЬНЫЙ РЕЕСТР ПЕДАГОГИЧЕСКИХ ПРОГРАММ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Tx/>
              <a:buFontTx/>
              <a:buNone/>
              <a:tabLst>
                <a:tab pos="0" algn="l"/>
                <a:tab pos="1828800" algn="l"/>
                <a:tab pos="3657600" algn="l"/>
                <a:tab pos="5486400" algn="l"/>
                <a:tab pos="7315200" algn="l"/>
                <a:tab pos="9144000" algn="l"/>
                <a:tab pos="9432925" algn="l"/>
                <a:tab pos="9882188" algn="l"/>
                <a:tab pos="10331450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  <a:tab pos="18867438" algn="l"/>
                <a:tab pos="19316700" algn="l"/>
                <a:tab pos="19765963" algn="l"/>
                <a:tab pos="20215225" algn="l"/>
                <a:tab pos="20216813" algn="l"/>
              </a:tabLst>
            </a:pPr>
            <a:r>
              <a:rPr lang="ru-RU" sz="4000">
                <a:solidFill>
                  <a:srgbClr val="FF6600"/>
                </a:solidFill>
                <a:latin typeface="Century" pitchFamily="18" charset="0"/>
                <a:cs typeface="Calibri" pitchFamily="34" charset="0"/>
              </a:rPr>
              <a:t>Программы ЦНППМПР в ФР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Tx/>
              <a:buFontTx/>
              <a:buNone/>
              <a:tabLst>
                <a:tab pos="0" algn="l"/>
                <a:tab pos="1828800" algn="l"/>
                <a:tab pos="3657600" algn="l"/>
                <a:tab pos="5486400" algn="l"/>
                <a:tab pos="7315200" algn="l"/>
                <a:tab pos="9144000" algn="l"/>
                <a:tab pos="9432925" algn="l"/>
                <a:tab pos="9882188" algn="l"/>
                <a:tab pos="10331450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  <a:tab pos="18867438" algn="l"/>
                <a:tab pos="19316700" algn="l"/>
                <a:tab pos="19765963" algn="l"/>
                <a:tab pos="20215225" algn="l"/>
                <a:tab pos="20216813" algn="l"/>
              </a:tabLst>
            </a:pPr>
            <a:endParaRPr lang="ru-RU" sz="4000">
              <a:solidFill>
                <a:srgbClr val="595959"/>
              </a:solidFill>
              <a:latin typeface="Century" pitchFamily="18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Tx/>
              <a:buFontTx/>
              <a:buNone/>
              <a:tabLst>
                <a:tab pos="0" algn="l"/>
                <a:tab pos="1828800" algn="l"/>
                <a:tab pos="3657600" algn="l"/>
                <a:tab pos="5486400" algn="l"/>
                <a:tab pos="7315200" algn="l"/>
                <a:tab pos="9144000" algn="l"/>
                <a:tab pos="9432925" algn="l"/>
                <a:tab pos="9882188" algn="l"/>
                <a:tab pos="10331450" algn="l"/>
                <a:tab pos="10780713" algn="l"/>
                <a:tab pos="11229975" algn="l"/>
                <a:tab pos="11679238" algn="l"/>
                <a:tab pos="12128500" algn="l"/>
                <a:tab pos="12577763" algn="l"/>
                <a:tab pos="13027025" algn="l"/>
                <a:tab pos="13476288" algn="l"/>
                <a:tab pos="13925550" algn="l"/>
                <a:tab pos="14374813" algn="l"/>
                <a:tab pos="14824075" algn="l"/>
                <a:tab pos="15273338" algn="l"/>
                <a:tab pos="15722600" algn="l"/>
                <a:tab pos="16171863" algn="l"/>
                <a:tab pos="16621125" algn="l"/>
                <a:tab pos="17070388" algn="l"/>
                <a:tab pos="17519650" algn="l"/>
                <a:tab pos="17968913" algn="l"/>
                <a:tab pos="18418175" algn="l"/>
                <a:tab pos="18867438" algn="l"/>
                <a:tab pos="19316700" algn="l"/>
                <a:tab pos="19765963" algn="l"/>
                <a:tab pos="20215225" algn="l"/>
                <a:tab pos="20216813" algn="l"/>
              </a:tabLst>
            </a:pPr>
            <a:endParaRPr lang="ru-RU" sz="4000">
              <a:solidFill>
                <a:srgbClr val="595959"/>
              </a:solidFill>
              <a:latin typeface="Century" pitchFamily="18" charset="0"/>
              <a:cs typeface="Calibri" pitchFamily="34" charset="0"/>
            </a:endParaRPr>
          </a:p>
        </p:txBody>
      </p:sp>
      <p:sp>
        <p:nvSpPr>
          <p:cNvPr id="167947" name="AutoShape 10"/>
          <p:cNvSpPr>
            <a:spLocks noChangeArrowheads="1"/>
          </p:cNvSpPr>
          <p:nvPr/>
        </p:nvSpPr>
        <p:spPr bwMode="auto">
          <a:xfrm>
            <a:off x="7331553" y="2552701"/>
            <a:ext cx="9720896" cy="3432175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57240">
            <a:solidFill>
              <a:srgbClr val="00206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822325" algn="l"/>
                <a:tab pos="1647825" algn="l"/>
                <a:tab pos="2473325" algn="l"/>
                <a:tab pos="3298825" algn="l"/>
                <a:tab pos="4124325" algn="l"/>
                <a:tab pos="4949825" algn="l"/>
                <a:tab pos="5775325" algn="l"/>
                <a:tab pos="6600825" algn="l"/>
                <a:tab pos="7426325" algn="l"/>
                <a:tab pos="8251825" algn="l"/>
                <a:tab pos="9077325" algn="l"/>
                <a:tab pos="9902825" algn="l"/>
                <a:tab pos="10728325" algn="l"/>
                <a:tab pos="10780713" algn="l"/>
              </a:tabLst>
            </a:pPr>
            <a:r>
              <a:rPr lang="ru-RU" sz="3600" b="0">
                <a:solidFill>
                  <a:srgbClr val="FFFFFF"/>
                </a:solidFill>
                <a:latin typeface="Century" pitchFamily="18" charset="0"/>
              </a:rPr>
              <a:t>ДПП Цифровая компетентность учителя в области применения ЦОР при организации образовательного процесса в условиях введения обновлённых ФГОС ООО, ФГОС СОО</a:t>
            </a:r>
          </a:p>
        </p:txBody>
      </p:sp>
      <p:sp>
        <p:nvSpPr>
          <p:cNvPr id="167948" name="AutoShape 11"/>
          <p:cNvSpPr>
            <a:spLocks noChangeArrowheads="1"/>
          </p:cNvSpPr>
          <p:nvPr/>
        </p:nvSpPr>
        <p:spPr bwMode="auto">
          <a:xfrm>
            <a:off x="750938" y="8713789"/>
            <a:ext cx="8657200" cy="4205287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7949" name="AutoShape 12"/>
          <p:cNvSpPr>
            <a:spLocks noChangeArrowheads="1"/>
          </p:cNvSpPr>
          <p:nvPr/>
        </p:nvSpPr>
        <p:spPr bwMode="auto">
          <a:xfrm>
            <a:off x="14567848" y="8713789"/>
            <a:ext cx="8592109" cy="4205287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7950" name="Rectangle 13"/>
          <p:cNvSpPr>
            <a:spLocks noChangeArrowheads="1"/>
          </p:cNvSpPr>
          <p:nvPr/>
        </p:nvSpPr>
        <p:spPr bwMode="auto">
          <a:xfrm>
            <a:off x="590588" y="10631488"/>
            <a:ext cx="10135260" cy="1693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7951" name="Rectangle 14"/>
          <p:cNvSpPr>
            <a:spLocks noChangeArrowheads="1"/>
          </p:cNvSpPr>
          <p:nvPr/>
        </p:nvSpPr>
        <p:spPr bwMode="auto">
          <a:xfrm>
            <a:off x="6917188" y="6391276"/>
            <a:ext cx="10135260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7952" name="Rectangle 15"/>
          <p:cNvSpPr>
            <a:spLocks noChangeArrowheads="1"/>
          </p:cNvSpPr>
          <p:nvPr/>
        </p:nvSpPr>
        <p:spPr bwMode="auto">
          <a:xfrm>
            <a:off x="13545431" y="10631488"/>
            <a:ext cx="10135260" cy="1693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7953" name="Text Box 16"/>
          <p:cNvSpPr txBox="1">
            <a:spLocks noChangeArrowheads="1"/>
          </p:cNvSpPr>
          <p:nvPr/>
        </p:nvSpPr>
        <p:spPr bwMode="auto">
          <a:xfrm>
            <a:off x="1533626" y="6369051"/>
            <a:ext cx="21316750" cy="228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</a:pPr>
            <a:r>
              <a:rPr lang="ru-RU" sz="3600" b="0">
                <a:solidFill>
                  <a:srgbClr val="002060"/>
                </a:solidFill>
                <a:latin typeface="Century" pitchFamily="18" charset="0"/>
              </a:rPr>
              <a:t>Цель реализации программы – совершенствование профессиональных компетенций учителей-предметников в области применения ЦОР при организации образовательного процесса в условиях введения обновлённых ФГОС ООО, ФГОС СОО.</a:t>
            </a:r>
          </a:p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</a:pPr>
            <a:endParaRPr lang="ru-RU" sz="3600" b="0">
              <a:solidFill>
                <a:srgbClr val="002060"/>
              </a:solidFill>
              <a:latin typeface="Century" pitchFamily="18" charset="0"/>
            </a:endParaRPr>
          </a:p>
        </p:txBody>
      </p:sp>
      <p:sp>
        <p:nvSpPr>
          <p:cNvPr id="167954" name="Text Box 17"/>
          <p:cNvSpPr txBox="1">
            <a:spLocks noChangeArrowheads="1"/>
          </p:cNvSpPr>
          <p:nvPr/>
        </p:nvSpPr>
        <p:spPr bwMode="auto">
          <a:xfrm>
            <a:off x="890647" y="8809039"/>
            <a:ext cx="8377782" cy="3972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0">
                <a:solidFill>
                  <a:srgbClr val="FF9966"/>
                </a:solidFill>
                <a:latin typeface="Century" pitchFamily="18" charset="0"/>
              </a:rPr>
              <a:t>ЗНАТЬ</a:t>
            </a:r>
          </a:p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0">
                <a:solidFill>
                  <a:srgbClr val="002060"/>
                </a:solidFill>
                <a:latin typeface="Century" pitchFamily="18" charset="0"/>
              </a:rPr>
              <a:t>Виды ЦОР и возможности их применения для создания образовательного контента. Методику применения ЦОР на уроке в условиях обновлённых ФГОС ООО, ФГОС СОО. </a:t>
            </a:r>
          </a:p>
        </p:txBody>
      </p:sp>
      <p:sp>
        <p:nvSpPr>
          <p:cNvPr id="167955" name="Text Box 18"/>
          <p:cNvSpPr txBox="1">
            <a:spLocks noChangeArrowheads="1"/>
          </p:cNvSpPr>
          <p:nvPr/>
        </p:nvSpPr>
        <p:spPr bwMode="auto">
          <a:xfrm>
            <a:off x="14783762" y="8831263"/>
            <a:ext cx="8376195" cy="36031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0">
                <a:solidFill>
                  <a:srgbClr val="FF9966"/>
                </a:solidFill>
                <a:latin typeface="Century" pitchFamily="18" charset="0"/>
              </a:rPr>
              <a:t>УМЕТЬ</a:t>
            </a:r>
          </a:p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0">
                <a:solidFill>
                  <a:srgbClr val="002060"/>
                </a:solidFill>
                <a:latin typeface="Century" pitchFamily="18" charset="0"/>
              </a:rPr>
              <a:t>Применять ЦОР для создания образовательного контента в условиях обновлённых ФГОС ООО, ФГОС СОО. Использовать методику применения ЦОР на разных этапах урока в условиях обновлённых ФГОС ООО, ФГОС СОО.</a:t>
            </a:r>
            <a:r>
              <a:rPr lang="ru-RU" sz="2000" b="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8962" name="AutoShape 1"/>
          <p:cNvCxnSpPr>
            <a:cxnSpLocks noChangeShapeType="1"/>
          </p:cNvCxnSpPr>
          <p:nvPr/>
        </p:nvCxnSpPr>
        <p:spPr bwMode="auto">
          <a:xfrm rot="5400000">
            <a:off x="4988350" y="2944791"/>
            <a:ext cx="3079750" cy="698545"/>
          </a:xfrm>
          <a:prstGeom prst="bentConnector3">
            <a:avLst>
              <a:gd name="adj1" fmla="val -338"/>
            </a:avLst>
          </a:prstGeom>
          <a:noFill/>
          <a:ln w="6480">
            <a:solidFill>
              <a:srgbClr val="002060"/>
            </a:solidFill>
            <a:miter lim="800000"/>
            <a:headEnd/>
            <a:tailEnd/>
          </a:ln>
        </p:spPr>
      </p:cxnSp>
      <p:cxnSp>
        <p:nvCxnSpPr>
          <p:cNvPr id="168963" name="AutoShape 2"/>
          <p:cNvCxnSpPr>
            <a:cxnSpLocks noChangeShapeType="1"/>
            <a:stCxn id="168969" idx="3"/>
          </p:cNvCxnSpPr>
          <p:nvPr/>
        </p:nvCxnSpPr>
        <p:spPr bwMode="auto">
          <a:xfrm>
            <a:off x="17538255" y="1809751"/>
            <a:ext cx="723947" cy="2995613"/>
          </a:xfrm>
          <a:prstGeom prst="bentConnector3">
            <a:avLst>
              <a:gd name="adj1" fmla="val 67676"/>
            </a:avLst>
          </a:prstGeom>
          <a:noFill/>
          <a:ln w="6480">
            <a:solidFill>
              <a:srgbClr val="002060"/>
            </a:solidFill>
            <a:miter lim="800000"/>
            <a:headEnd/>
            <a:tailEnd/>
          </a:ln>
        </p:spPr>
      </p:cxnSp>
      <p:pic>
        <p:nvPicPr>
          <p:cNvPr id="1689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75" y="198438"/>
            <a:ext cx="2449671" cy="2030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896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92956" y="285750"/>
            <a:ext cx="2255984" cy="1887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8966" name="Rectangle 5"/>
          <p:cNvSpPr>
            <a:spLocks noChangeArrowheads="1"/>
          </p:cNvSpPr>
          <p:nvPr/>
        </p:nvSpPr>
        <p:spPr bwMode="auto">
          <a:xfrm>
            <a:off x="198451" y="-228600"/>
            <a:ext cx="30482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8967" name="Rectangle 6"/>
          <p:cNvSpPr>
            <a:spLocks noChangeArrowheads="1"/>
          </p:cNvSpPr>
          <p:nvPr/>
        </p:nvSpPr>
        <p:spPr bwMode="auto">
          <a:xfrm>
            <a:off x="198451" y="-228600"/>
            <a:ext cx="30482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8968" name="Rectangle 7"/>
          <p:cNvSpPr>
            <a:spLocks noChangeArrowheads="1"/>
          </p:cNvSpPr>
          <p:nvPr/>
        </p:nvSpPr>
        <p:spPr bwMode="auto">
          <a:xfrm>
            <a:off x="198451" y="-228600"/>
            <a:ext cx="30482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8969" name="AutoShape 8"/>
          <p:cNvSpPr>
            <a:spLocks noChangeArrowheads="1"/>
          </p:cNvSpPr>
          <p:nvPr/>
        </p:nvSpPr>
        <p:spPr bwMode="auto">
          <a:xfrm>
            <a:off x="6907663" y="392114"/>
            <a:ext cx="10630592" cy="2833687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57240">
            <a:solidFill>
              <a:srgbClr val="00206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822325" algn="l"/>
                <a:tab pos="1647825" algn="l"/>
                <a:tab pos="2473325" algn="l"/>
                <a:tab pos="3298825" algn="l"/>
                <a:tab pos="4124325" algn="l"/>
                <a:tab pos="4949825" algn="l"/>
                <a:tab pos="5775325" algn="l"/>
                <a:tab pos="6600825" algn="l"/>
                <a:tab pos="7426325" algn="l"/>
                <a:tab pos="8251825" algn="l"/>
                <a:tab pos="9077325" algn="l"/>
                <a:tab pos="9902825" algn="l"/>
                <a:tab pos="10728325" algn="l"/>
                <a:tab pos="10780713" algn="l"/>
              </a:tabLst>
            </a:pPr>
            <a:r>
              <a:rPr lang="ru-RU" sz="3600" b="0">
                <a:solidFill>
                  <a:srgbClr val="FFFFFF"/>
                </a:solidFill>
                <a:latin typeface="Century" pitchFamily="18" charset="0"/>
              </a:rPr>
              <a:t>ДПП Цифровая компетентность учителя в области применения ЦОР при организации образовательного процесса в условиях введения обновлённых ФГОС ООО, ФГОС СОО</a:t>
            </a:r>
          </a:p>
        </p:txBody>
      </p:sp>
      <p:sp>
        <p:nvSpPr>
          <p:cNvPr id="168970" name="AutoShape 9"/>
          <p:cNvSpPr>
            <a:spLocks noChangeArrowheads="1"/>
          </p:cNvSpPr>
          <p:nvPr/>
        </p:nvSpPr>
        <p:spPr bwMode="auto">
          <a:xfrm>
            <a:off x="820792" y="4824413"/>
            <a:ext cx="10962400" cy="2030412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8971" name="AutoShape 10"/>
          <p:cNvSpPr>
            <a:spLocks noChangeArrowheads="1"/>
          </p:cNvSpPr>
          <p:nvPr/>
        </p:nvSpPr>
        <p:spPr bwMode="auto">
          <a:xfrm>
            <a:off x="12095950" y="4787901"/>
            <a:ext cx="11938777" cy="2028825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8972" name="Rectangle 11"/>
          <p:cNvSpPr>
            <a:spLocks noChangeArrowheads="1"/>
          </p:cNvSpPr>
          <p:nvPr/>
        </p:nvSpPr>
        <p:spPr bwMode="auto">
          <a:xfrm>
            <a:off x="590588" y="10631488"/>
            <a:ext cx="10135260" cy="1693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8973" name="Rectangle 12"/>
          <p:cNvSpPr>
            <a:spLocks noChangeArrowheads="1"/>
          </p:cNvSpPr>
          <p:nvPr/>
        </p:nvSpPr>
        <p:spPr bwMode="auto">
          <a:xfrm>
            <a:off x="13545431" y="10631488"/>
            <a:ext cx="10135260" cy="1693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8974" name="Text Box 13"/>
          <p:cNvSpPr txBox="1">
            <a:spLocks noChangeArrowheads="1"/>
          </p:cNvSpPr>
          <p:nvPr/>
        </p:nvSpPr>
        <p:spPr bwMode="auto">
          <a:xfrm>
            <a:off x="1133549" y="4833938"/>
            <a:ext cx="10646468" cy="173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</a:pPr>
            <a:r>
              <a:rPr lang="ru-RU" sz="3600" b="0">
                <a:solidFill>
                  <a:srgbClr val="FF9966"/>
                </a:solidFill>
                <a:latin typeface="Century" pitchFamily="18" charset="0"/>
              </a:rPr>
              <a:t>МОДУЛЬ 1.</a:t>
            </a:r>
          </a:p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</a:pPr>
            <a:r>
              <a:rPr lang="ru-RU" sz="3600" b="0">
                <a:solidFill>
                  <a:srgbClr val="002060"/>
                </a:solidFill>
                <a:latin typeface="Century" pitchFamily="18" charset="0"/>
              </a:rPr>
              <a:t>Виды ЦОР и возможности их применения для создания образовательного контента.</a:t>
            </a:r>
          </a:p>
        </p:txBody>
      </p:sp>
      <p:sp>
        <p:nvSpPr>
          <p:cNvPr id="168975" name="Text Box 14"/>
          <p:cNvSpPr txBox="1">
            <a:spLocks noChangeArrowheads="1"/>
          </p:cNvSpPr>
          <p:nvPr/>
        </p:nvSpPr>
        <p:spPr bwMode="auto">
          <a:xfrm>
            <a:off x="12324565" y="4803775"/>
            <a:ext cx="11594267" cy="173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r>
              <a:rPr lang="ru-RU" sz="3600" b="0">
                <a:solidFill>
                  <a:srgbClr val="FF9966"/>
                </a:solidFill>
                <a:latin typeface="Century" pitchFamily="18" charset="0"/>
              </a:rPr>
              <a:t>МОДУЛЬ 2.</a:t>
            </a:r>
          </a:p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r>
              <a:rPr lang="ru-RU" sz="3600" b="0">
                <a:solidFill>
                  <a:srgbClr val="002060"/>
                </a:solidFill>
                <a:latin typeface="Century" pitchFamily="18" charset="0"/>
              </a:rPr>
              <a:t>Методика применения ЦОР на уроке в</a:t>
            </a:r>
          </a:p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r>
              <a:rPr lang="ru-RU" sz="3600" b="0">
                <a:solidFill>
                  <a:srgbClr val="002060"/>
                </a:solidFill>
                <a:latin typeface="Century" pitchFamily="18" charset="0"/>
              </a:rPr>
              <a:t>условиях обновлённых ФГОС ООО, ФГОС СОО.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00114" y="7181851"/>
            <a:ext cx="23317131" cy="4710113"/>
            <a:chOff x="378" y="4524"/>
            <a:chExt cx="14687" cy="2967"/>
          </a:xfrm>
        </p:grpSpPr>
        <p:sp>
          <p:nvSpPr>
            <p:cNvPr id="168979" name="AutoShape 16"/>
            <p:cNvSpPr>
              <a:spLocks noChangeArrowheads="1"/>
            </p:cNvSpPr>
            <p:nvPr/>
          </p:nvSpPr>
          <p:spPr bwMode="auto">
            <a:xfrm>
              <a:off x="4018" y="4533"/>
              <a:ext cx="3530" cy="1332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 eaLnBrk="1" hangingPunct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b="0">
                  <a:solidFill>
                    <a:srgbClr val="002060"/>
                  </a:solidFill>
                  <a:latin typeface="Century" pitchFamily="18" charset="0"/>
                </a:rPr>
                <a:t>Возможности облачных сервисов и приложений для создания образовательного контента.</a:t>
              </a:r>
            </a:p>
          </p:txBody>
        </p:sp>
        <p:sp>
          <p:nvSpPr>
            <p:cNvPr id="168980" name="AutoShape 17"/>
            <p:cNvSpPr>
              <a:spLocks noChangeArrowheads="1"/>
            </p:cNvSpPr>
            <p:nvPr/>
          </p:nvSpPr>
          <p:spPr bwMode="auto">
            <a:xfrm>
              <a:off x="392" y="6152"/>
              <a:ext cx="3525" cy="1339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 eaLnBrk="1" hangingPunct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b="0">
                  <a:solidFill>
                    <a:srgbClr val="002060"/>
                  </a:solidFill>
                  <a:latin typeface="Century" pitchFamily="18" charset="0"/>
                </a:rPr>
                <a:t>Возможности сервисов визуализации для создания образовательного контента.</a:t>
              </a:r>
            </a:p>
          </p:txBody>
        </p:sp>
        <p:sp>
          <p:nvSpPr>
            <p:cNvPr id="168981" name="AutoShape 18"/>
            <p:cNvSpPr>
              <a:spLocks noChangeArrowheads="1"/>
            </p:cNvSpPr>
            <p:nvPr/>
          </p:nvSpPr>
          <p:spPr bwMode="auto">
            <a:xfrm>
              <a:off x="4020" y="6152"/>
              <a:ext cx="3525" cy="1339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 eaLnBrk="1" hangingPunct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b="0">
                  <a:solidFill>
                    <a:srgbClr val="002060"/>
                  </a:solidFill>
                  <a:latin typeface="Century" pitchFamily="18" charset="0"/>
                </a:rPr>
                <a:t>Возможности сервисов</a:t>
              </a:r>
            </a:p>
            <a:p>
              <a:pPr algn="ctr" eaLnBrk="1" hangingPunct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b="0">
                  <a:solidFill>
                    <a:srgbClr val="002060"/>
                  </a:solidFill>
                  <a:latin typeface="Century" pitchFamily="18" charset="0"/>
                </a:rPr>
                <a:t>для подготовки</a:t>
              </a:r>
            </a:p>
            <a:p>
              <a:pPr algn="ctr" eaLnBrk="1" hangingPunct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b="0">
                  <a:solidFill>
                    <a:srgbClr val="002060"/>
                  </a:solidFill>
                  <a:latin typeface="Century" pitchFamily="18" charset="0"/>
                </a:rPr>
                <a:t>интерактивных</a:t>
              </a:r>
            </a:p>
            <a:p>
              <a:pPr algn="ctr" eaLnBrk="1" hangingPunct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b="0">
                  <a:solidFill>
                    <a:srgbClr val="002060"/>
                  </a:solidFill>
                  <a:latin typeface="Century" pitchFamily="18" charset="0"/>
                </a:rPr>
                <a:t>заданий.</a:t>
              </a:r>
            </a:p>
            <a:p>
              <a:pPr algn="ctr" eaLnBrk="1" hangingPunct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b="0">
                  <a:solidFill>
                    <a:srgbClr val="002060"/>
                  </a:solidFill>
                  <a:latin typeface="Century" pitchFamily="18" charset="0"/>
                </a:rPr>
                <a:t>.</a:t>
              </a:r>
            </a:p>
          </p:txBody>
        </p:sp>
        <p:sp>
          <p:nvSpPr>
            <p:cNvPr id="168982" name="AutoShape 19"/>
            <p:cNvSpPr>
              <a:spLocks noChangeArrowheads="1"/>
            </p:cNvSpPr>
            <p:nvPr/>
          </p:nvSpPr>
          <p:spPr bwMode="auto">
            <a:xfrm>
              <a:off x="378" y="4546"/>
              <a:ext cx="3525" cy="1339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 eaLnBrk="1" hangingPunct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b="0">
                  <a:solidFill>
                    <a:srgbClr val="002060"/>
                  </a:solidFill>
                  <a:latin typeface="Century" pitchFamily="18" charset="0"/>
                </a:rPr>
                <a:t>Цифровизация</a:t>
              </a:r>
            </a:p>
            <a:p>
              <a:pPr algn="ctr" eaLnBrk="1" hangingPunct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b="0">
                  <a:solidFill>
                    <a:srgbClr val="002060"/>
                  </a:solidFill>
                  <a:latin typeface="Century" pitchFamily="18" charset="0"/>
                </a:rPr>
                <a:t>образования в</a:t>
              </a:r>
            </a:p>
            <a:p>
              <a:pPr algn="ctr" eaLnBrk="1" hangingPunct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b="0">
                  <a:solidFill>
                    <a:srgbClr val="002060"/>
                  </a:solidFill>
                  <a:latin typeface="Century" pitchFamily="18" charset="0"/>
                </a:rPr>
                <a:t>условиях обновлённых</a:t>
              </a:r>
            </a:p>
            <a:p>
              <a:pPr algn="ctr" eaLnBrk="1" hangingPunct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b="0">
                  <a:solidFill>
                    <a:srgbClr val="002060"/>
                  </a:solidFill>
                  <a:latin typeface="Century" pitchFamily="18" charset="0"/>
                </a:rPr>
                <a:t>ФГОС ООО, ФГОС СОО.</a:t>
              </a:r>
            </a:p>
          </p:txBody>
        </p:sp>
        <p:sp>
          <p:nvSpPr>
            <p:cNvPr id="168983" name="AutoShape 20"/>
            <p:cNvSpPr>
              <a:spLocks noChangeArrowheads="1"/>
            </p:cNvSpPr>
            <p:nvPr/>
          </p:nvSpPr>
          <p:spPr bwMode="auto">
            <a:xfrm>
              <a:off x="7840" y="4524"/>
              <a:ext cx="7225" cy="1339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 eaLnBrk="1" hangingPunct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  <a:tab pos="11231563" algn="l"/>
                </a:tabLst>
              </a:pPr>
              <a:endParaRPr lang="ru-RU" b="0">
                <a:solidFill>
                  <a:srgbClr val="002060"/>
                </a:solidFill>
                <a:latin typeface="Century" pitchFamily="18" charset="0"/>
              </a:endParaRPr>
            </a:p>
            <a:p>
              <a:pPr algn="ctr" eaLnBrk="1" hangingPunct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  <a:tab pos="11231563" algn="l"/>
                </a:tabLst>
              </a:pPr>
              <a:r>
                <a:rPr lang="ru-RU" sz="3600" b="0">
                  <a:solidFill>
                    <a:srgbClr val="002060"/>
                  </a:solidFill>
                  <a:latin typeface="Century" pitchFamily="18" charset="0"/>
                </a:rPr>
                <a:t>Методика применения ЦОР на разных этапах</a:t>
              </a:r>
            </a:p>
            <a:p>
              <a:pPr algn="ctr" eaLnBrk="1" hangingPunct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  <a:tab pos="11231563" algn="l"/>
                </a:tabLst>
              </a:pPr>
              <a:r>
                <a:rPr lang="ru-RU" sz="3600" b="0">
                  <a:solidFill>
                    <a:srgbClr val="002060"/>
                  </a:solidFill>
                  <a:latin typeface="Century" pitchFamily="18" charset="0"/>
                </a:rPr>
                <a:t>урока.</a:t>
              </a:r>
            </a:p>
          </p:txBody>
        </p:sp>
        <p:sp>
          <p:nvSpPr>
            <p:cNvPr id="168984" name="AutoShape 21"/>
            <p:cNvSpPr>
              <a:spLocks noChangeArrowheads="1"/>
            </p:cNvSpPr>
            <p:nvPr/>
          </p:nvSpPr>
          <p:spPr bwMode="auto">
            <a:xfrm>
              <a:off x="7851" y="6152"/>
              <a:ext cx="7214" cy="1339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 eaLnBrk="1" hangingPunct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  <a:tab pos="11231563" algn="l"/>
                </a:tabLst>
              </a:pPr>
              <a:r>
                <a:rPr lang="ru-RU" sz="3600" b="0">
                  <a:solidFill>
                    <a:srgbClr val="002060"/>
                  </a:solidFill>
                  <a:latin typeface="Century" pitchFamily="18" charset="0"/>
                </a:rPr>
                <a:t>Методические приёмы использования ЦОР</a:t>
              </a:r>
            </a:p>
            <a:p>
              <a:pPr algn="ctr" eaLnBrk="1" hangingPunct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  <a:tab pos="11231563" algn="l"/>
                </a:tabLst>
              </a:pPr>
              <a:r>
                <a:rPr lang="ru-RU" sz="3600" b="0">
                  <a:solidFill>
                    <a:srgbClr val="002060"/>
                  </a:solidFill>
                  <a:latin typeface="Century" pitchFamily="18" charset="0"/>
                </a:rPr>
                <a:t>при проектировании дистанционного урока.</a:t>
              </a:r>
            </a:p>
          </p:txBody>
        </p:sp>
      </p:grpSp>
      <p:sp>
        <p:nvSpPr>
          <p:cNvPr id="168977" name="AutoShape 22"/>
          <p:cNvSpPr>
            <a:spLocks noChangeArrowheads="1"/>
          </p:cNvSpPr>
          <p:nvPr/>
        </p:nvSpPr>
        <p:spPr bwMode="auto">
          <a:xfrm>
            <a:off x="5921761" y="3522663"/>
            <a:ext cx="12602395" cy="785812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</a:tabLst>
            </a:pPr>
            <a:r>
              <a:rPr lang="ru-RU" sz="4000" b="0">
                <a:solidFill>
                  <a:srgbClr val="002060"/>
                </a:solidFill>
                <a:latin typeface="Century" pitchFamily="18" charset="0"/>
              </a:rPr>
              <a:t>Входная диагностика</a:t>
            </a:r>
          </a:p>
        </p:txBody>
      </p:sp>
      <p:sp>
        <p:nvSpPr>
          <p:cNvPr id="168978" name="AutoShape 23"/>
          <p:cNvSpPr>
            <a:spLocks noChangeArrowheads="1"/>
          </p:cNvSpPr>
          <p:nvPr/>
        </p:nvSpPr>
        <p:spPr bwMode="auto">
          <a:xfrm>
            <a:off x="5921761" y="12058651"/>
            <a:ext cx="12602395" cy="1400175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00206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</a:tabLst>
            </a:pPr>
            <a:r>
              <a:rPr lang="ru-RU" sz="4000" b="0">
                <a:solidFill>
                  <a:srgbClr val="002060"/>
                </a:solidFill>
                <a:latin typeface="Century" pitchFamily="18" charset="0"/>
              </a:rPr>
              <a:t>Выходная диагностика</a:t>
            </a:r>
          </a:p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</a:tabLst>
            </a:pPr>
            <a:r>
              <a:rPr lang="ru-RU" sz="4000" b="0">
                <a:solidFill>
                  <a:srgbClr val="002060"/>
                </a:solidFill>
                <a:latin typeface="Century" pitchFamily="18" charset="0"/>
              </a:rPr>
              <a:t>Итоговая аттестация обучающихся</a:t>
            </a:r>
          </a:p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</a:tabLst>
            </a:pPr>
            <a:endParaRPr lang="ru-RU" sz="4000" b="0">
              <a:solidFill>
                <a:srgbClr val="002060"/>
              </a:solidFill>
              <a:latin typeface="Century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Bebas Neue Regular"/>
        <a:ea typeface="Bebas Neue Regular"/>
        <a:cs typeface="Bebas Neue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81466</TotalTime>
  <Words>892</Words>
  <Application>Microsoft Office PowerPoint</Application>
  <PresentationFormat>Произвольный</PresentationFormat>
  <Paragraphs>103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РЕАЛИЗАЦИИ НАЦИОНАЛЬНЫХ ПРОЕКТОВ В ПЕРМСКОМ КРАЕ В 2019 г.</dc:title>
  <dc:creator>Щербинина Ирина Михайловна</dc:creator>
  <cp:lastModifiedBy>Fisher-JAV</cp:lastModifiedBy>
  <cp:revision>2088</cp:revision>
  <cp:lastPrinted>2024-01-18T07:34:17Z</cp:lastPrinted>
  <dcterms:modified xsi:type="dcterms:W3CDTF">2024-02-07T05:17:18Z</dcterms:modified>
</cp:coreProperties>
</file>