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2"/>
  </p:handoutMasterIdLst>
  <p:sldIdLst>
    <p:sldId id="258" r:id="rId2"/>
    <p:sldId id="265" r:id="rId3"/>
    <p:sldId id="269" r:id="rId4"/>
    <p:sldId id="271" r:id="rId5"/>
    <p:sldId id="272" r:id="rId6"/>
    <p:sldId id="273" r:id="rId7"/>
    <p:sldId id="274" r:id="rId8"/>
    <p:sldId id="275" r:id="rId9"/>
    <p:sldId id="277" r:id="rId10"/>
    <p:sldId id="276" r:id="rId11"/>
  </p:sldIdLst>
  <p:sldSz cx="10691813" cy="7559675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B24"/>
    <a:srgbClr val="332448"/>
    <a:srgbClr val="BCBDBC"/>
    <a:srgbClr val="333E48"/>
    <a:srgbClr val="ED1C24"/>
    <a:srgbClr val="FFFFFF"/>
    <a:srgbClr val="FBF4F2"/>
    <a:srgbClr val="FBCDCE"/>
    <a:srgbClr val="CF371D"/>
    <a:srgbClr val="B31D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164" y="-8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07E40-5BC0-418E-9903-DA6B278CC33E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0DF4D-42D1-4D3E-9DD1-249E744C8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91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42E8-2432-49CF-81D2-7DCE50C3EFE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0E7A-0A41-43CC-B7D5-E53A091A2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20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42E8-2432-49CF-81D2-7DCE50C3EFE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0E7A-0A41-43CC-B7D5-E53A091A2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8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42E8-2432-49CF-81D2-7DCE50C3EFE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0E7A-0A41-43CC-B7D5-E53A091A2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99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42E8-2432-49CF-81D2-7DCE50C3EFE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0E7A-0A41-43CC-B7D5-E53A091A2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57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42E8-2432-49CF-81D2-7DCE50C3EFE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0E7A-0A41-43CC-B7D5-E53A091A2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31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42E8-2432-49CF-81D2-7DCE50C3EFE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0E7A-0A41-43CC-B7D5-E53A091A2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8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42E8-2432-49CF-81D2-7DCE50C3EFE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0E7A-0A41-43CC-B7D5-E53A091A2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95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42E8-2432-49CF-81D2-7DCE50C3EFE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0E7A-0A41-43CC-B7D5-E53A091A2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07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42E8-2432-49CF-81D2-7DCE50C3EFE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0E7A-0A41-43CC-B7D5-E53A091A2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76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42E8-2432-49CF-81D2-7DCE50C3EFE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0E7A-0A41-43CC-B7D5-E53A091A2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31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42E8-2432-49CF-81D2-7DCE50C3EFE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0E7A-0A41-43CC-B7D5-E53A091A2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07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42E8-2432-49CF-81D2-7DCE50C3EFE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20E7A-0A41-43CC-B7D5-E53A091A2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78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020" y="182880"/>
            <a:ext cx="7178593" cy="717859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" y="1123958"/>
            <a:ext cx="4538968" cy="170003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940" y="3442621"/>
            <a:ext cx="2932848" cy="707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6150" y="5331067"/>
            <a:ext cx="1632428" cy="16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4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7711" cy="7559675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299198" y="10479811"/>
            <a:ext cx="1974839" cy="614340"/>
          </a:xfrm>
          <a:prstGeom prst="rect">
            <a:avLst/>
          </a:prstGeom>
        </p:spPr>
        <p:txBody>
          <a:bodyPr vert="horz" lIns="129326" tIns="64663" rIns="129326" bIns="64663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97" dirty="0">
                <a:solidFill>
                  <a:schemeClr val="bg1"/>
                </a:solidFill>
                <a:latin typeface="Montserrat" panose="00000500000000000000" pitchFamily="50" charset="-52"/>
              </a:rPr>
              <a:t>Екатеринбург 2025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220" y="1418037"/>
            <a:ext cx="7408937" cy="277399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57984" y="512064"/>
            <a:ext cx="4352544" cy="128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7984" y="512064"/>
            <a:ext cx="2932848" cy="7078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0836" y="4450001"/>
            <a:ext cx="2851707" cy="28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8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0687711" cy="7559675"/>
            <a:chOff x="0" y="0"/>
            <a:chExt cx="10687711" cy="755967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87711" cy="7559675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968500" y="215900"/>
              <a:ext cx="8356600" cy="1647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4236" y="192352"/>
            <a:ext cx="1312170" cy="131217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465200" y="2595397"/>
            <a:ext cx="2146386" cy="1850333"/>
            <a:chOff x="2998460" y="1201550"/>
            <a:chExt cx="2365370" cy="2039112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n w="3175">
                    <a:noFill/>
                  </a:ln>
                  <a:solidFill>
                    <a:srgbClr val="332448"/>
                  </a:solidFill>
                </a:rPr>
                <a:t>Учебные предметы</a:t>
              </a:r>
              <a:endParaRPr lang="ru-RU" sz="1600" b="1" dirty="0">
                <a:ln w="3175">
                  <a:noFill/>
                </a:ln>
                <a:solidFill>
                  <a:srgbClr val="332448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151122" y="3526132"/>
            <a:ext cx="2146386" cy="1850333"/>
            <a:chOff x="2998460" y="1201550"/>
            <a:chExt cx="2365370" cy="2039112"/>
          </a:xfrm>
        </p:grpSpPr>
        <p:sp>
          <p:nvSpPr>
            <p:cNvPr id="36" name="Шестиугольник 35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Основы безопасно</a:t>
              </a:r>
              <a:endParaRPr lang="en-US" sz="1600" i="1" dirty="0" smtClean="0">
                <a:solidFill>
                  <a:srgbClr val="332448"/>
                </a:solidFill>
              </a:endParaRPr>
            </a:p>
            <a:p>
              <a:pPr algn="ctr"/>
              <a:r>
                <a:rPr lang="ru-RU" sz="1600" i="1" dirty="0" err="1" smtClean="0">
                  <a:solidFill>
                    <a:srgbClr val="332448"/>
                  </a:solidFill>
                </a:rPr>
                <a:t>сти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 жизнедеятельности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151123" y="1672516"/>
            <a:ext cx="2146386" cy="1850333"/>
            <a:chOff x="2998460" y="1201550"/>
            <a:chExt cx="2365370" cy="2039112"/>
          </a:xfrm>
        </p:grpSpPr>
        <p:sp>
          <p:nvSpPr>
            <p:cNvPr id="39" name="Шестиугольник 38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Технология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465200" y="746183"/>
            <a:ext cx="2146386" cy="1850333"/>
            <a:chOff x="2998460" y="1201550"/>
            <a:chExt cx="2365370" cy="2039112"/>
          </a:xfrm>
        </p:grpSpPr>
        <p:sp>
          <p:nvSpPr>
            <p:cNvPr id="42" name="Шестиугольник 41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err="1" smtClean="0">
                  <a:solidFill>
                    <a:srgbClr val="332448"/>
                  </a:solidFill>
                </a:rPr>
                <a:t>Информа</a:t>
              </a:r>
              <a:endParaRPr lang="en-US" sz="1600" i="1" dirty="0" smtClean="0">
                <a:solidFill>
                  <a:srgbClr val="332448"/>
                </a:solidFill>
              </a:endParaRPr>
            </a:p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тика</a:t>
              </a:r>
              <a:endParaRPr lang="ru-RU" i="1" dirty="0">
                <a:solidFill>
                  <a:srgbClr val="33244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90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0" y="0"/>
            <a:ext cx="10687711" cy="7559675"/>
            <a:chOff x="0" y="0"/>
            <a:chExt cx="10687711" cy="7559675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87711" cy="7559675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1968500" y="215900"/>
              <a:ext cx="8356600" cy="1647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376300" y="2862097"/>
            <a:ext cx="2146386" cy="1850333"/>
            <a:chOff x="2998460" y="1201550"/>
            <a:chExt cx="2365370" cy="2039112"/>
          </a:xfrm>
        </p:grpSpPr>
        <p:sp>
          <p:nvSpPr>
            <p:cNvPr id="15" name="Шестиугольник 14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16" name="Шестиугольник 15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n w="3175">
                    <a:noFill/>
                  </a:ln>
                  <a:solidFill>
                    <a:srgbClr val="332448"/>
                  </a:solidFill>
                </a:rPr>
                <a:t>Внеурочная деятельность</a:t>
              </a:r>
              <a:endParaRPr lang="ru-RU" sz="1600" b="1" dirty="0">
                <a:ln w="3175">
                  <a:noFill/>
                </a:ln>
                <a:solidFill>
                  <a:srgbClr val="332448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065453" y="82559"/>
            <a:ext cx="2146386" cy="1850333"/>
            <a:chOff x="2998459" y="1201550"/>
            <a:chExt cx="2365370" cy="2039112"/>
          </a:xfrm>
        </p:grpSpPr>
        <p:sp>
          <p:nvSpPr>
            <p:cNvPr id="18" name="Шестиугольник 17"/>
            <p:cNvSpPr/>
            <p:nvPr/>
          </p:nvSpPr>
          <p:spPr>
            <a:xfrm>
              <a:off x="2998459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19" name="Шестиугольник 18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Чертежная мастерская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62135" y="1936930"/>
            <a:ext cx="2146386" cy="1850333"/>
            <a:chOff x="2998460" y="1201550"/>
            <a:chExt cx="2365370" cy="2039112"/>
          </a:xfrm>
        </p:grpSpPr>
        <p:sp>
          <p:nvSpPr>
            <p:cNvPr id="21" name="Шестиугольник 20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Профильный лагерь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369846" y="1010898"/>
            <a:ext cx="2146386" cy="1850333"/>
            <a:chOff x="2998460" y="1201550"/>
            <a:chExt cx="2365370" cy="2039112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Информационный центр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058310" y="3787261"/>
            <a:ext cx="2146386" cy="1850333"/>
            <a:chOff x="2998460" y="1201550"/>
            <a:chExt cx="2365370" cy="2039112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Мастер печатных дел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372914" y="4711488"/>
            <a:ext cx="2146386" cy="1850333"/>
            <a:chOff x="2998460" y="1201550"/>
            <a:chExt cx="2365370" cy="2039112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Конструирование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690114" y="1934333"/>
            <a:ext cx="2146386" cy="1850333"/>
            <a:chOff x="2998460" y="1201550"/>
            <a:chExt cx="2365370" cy="2039112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>
                  <a:solidFill>
                    <a:srgbClr val="332448"/>
                  </a:solidFill>
                </a:rPr>
                <a:t>Моделирование на бумаге</a:t>
              </a:r>
              <a:endParaRPr lang="ru-RU" sz="14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689565" y="3779900"/>
            <a:ext cx="2146386" cy="1850333"/>
            <a:chOff x="2998460" y="1201550"/>
            <a:chExt cx="2365370" cy="2039112"/>
          </a:xfrm>
        </p:grpSpPr>
        <p:sp>
          <p:nvSpPr>
            <p:cNvPr id="36" name="Шестиугольник 35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err="1" smtClean="0">
                  <a:solidFill>
                    <a:srgbClr val="332448"/>
                  </a:solidFill>
                </a:rPr>
                <a:t>ПиктоМир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04566" y="4706002"/>
            <a:ext cx="2146386" cy="1850333"/>
            <a:chOff x="2998460" y="1201550"/>
            <a:chExt cx="2365370" cy="2039112"/>
          </a:xfrm>
        </p:grpSpPr>
        <p:sp>
          <p:nvSpPr>
            <p:cNvPr id="39" name="Шестиугольник 38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rgbClr val="332448"/>
                  </a:solidFill>
                </a:rPr>
                <a:t>Scratch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685880" y="5631892"/>
            <a:ext cx="2146386" cy="1850333"/>
            <a:chOff x="2998460" y="1201550"/>
            <a:chExt cx="2365370" cy="2039112"/>
          </a:xfrm>
        </p:grpSpPr>
        <p:sp>
          <p:nvSpPr>
            <p:cNvPr id="42" name="Шестиугольник 41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>
                  <a:solidFill>
                    <a:srgbClr val="332448"/>
                  </a:solidFill>
                </a:rPr>
                <a:t>Основы компьютерной грамотности</a:t>
              </a:r>
              <a:endParaRPr lang="ru-RU" sz="14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688366" y="83998"/>
            <a:ext cx="2146386" cy="1850333"/>
            <a:chOff x="2998460" y="1201550"/>
            <a:chExt cx="2365370" cy="2039112"/>
          </a:xfrm>
        </p:grpSpPr>
        <p:sp>
          <p:nvSpPr>
            <p:cNvPr id="45" name="Шестиугольник 44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6" name="Шестиугольник 45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3</a:t>
              </a:r>
              <a:r>
                <a:rPr lang="en-US" sz="1600" i="1" dirty="0" smtClean="0">
                  <a:solidFill>
                    <a:srgbClr val="332448"/>
                  </a:solidFill>
                </a:rPr>
                <a:t>D 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ручка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4236" y="192352"/>
            <a:ext cx="1312170" cy="1312170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7741492" y="2860302"/>
            <a:ext cx="2146386" cy="1850333"/>
            <a:chOff x="2998460" y="1201550"/>
            <a:chExt cx="2365370" cy="2039112"/>
          </a:xfrm>
        </p:grpSpPr>
        <p:sp>
          <p:nvSpPr>
            <p:cNvPr id="52" name="Шестиугольник 51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53" name="Шестиугольник 52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Специализированные классы 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00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0" y="0"/>
            <a:ext cx="10687711" cy="7559675"/>
            <a:chOff x="0" y="0"/>
            <a:chExt cx="10687711" cy="7559675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87711" cy="7559675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1968500" y="215900"/>
              <a:ext cx="8356600" cy="1647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376300" y="2849397"/>
            <a:ext cx="2146386" cy="1850333"/>
            <a:chOff x="2998460" y="1201550"/>
            <a:chExt cx="2365370" cy="2039112"/>
          </a:xfrm>
        </p:grpSpPr>
        <p:sp>
          <p:nvSpPr>
            <p:cNvPr id="15" name="Шестиугольник 14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16" name="Шестиугольник 15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n w="3175">
                    <a:noFill/>
                  </a:ln>
                  <a:solidFill>
                    <a:srgbClr val="332448"/>
                  </a:solidFill>
                </a:rPr>
                <a:t>Дополнительное образование </a:t>
              </a:r>
              <a:endParaRPr lang="ru-RU" sz="1600" b="1" dirty="0">
                <a:ln w="3175">
                  <a:noFill/>
                </a:ln>
                <a:solidFill>
                  <a:srgbClr val="332448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065453" y="69859"/>
            <a:ext cx="2146386" cy="1850333"/>
            <a:chOff x="2998459" y="1201550"/>
            <a:chExt cx="2365370" cy="2039112"/>
          </a:xfrm>
        </p:grpSpPr>
        <p:sp>
          <p:nvSpPr>
            <p:cNvPr id="18" name="Шестиугольник 17"/>
            <p:cNvSpPr/>
            <p:nvPr/>
          </p:nvSpPr>
          <p:spPr>
            <a:xfrm>
              <a:off x="2998459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19" name="Шестиугольник 18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Шашки</a:t>
              </a:r>
              <a:r>
                <a:rPr lang="en-US" sz="1600" i="1" dirty="0" smtClean="0">
                  <a:solidFill>
                    <a:srgbClr val="332448"/>
                  </a:solidFill>
                </a:rPr>
                <a:t>&amp;</a:t>
              </a:r>
              <a:endParaRPr lang="ru-RU" sz="1600" i="1" dirty="0" smtClean="0">
                <a:solidFill>
                  <a:srgbClr val="332448"/>
                </a:solidFill>
              </a:endParaRPr>
            </a:p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шахматы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62135" y="1924230"/>
            <a:ext cx="2146386" cy="1850333"/>
            <a:chOff x="2998460" y="1201550"/>
            <a:chExt cx="2365370" cy="2039112"/>
          </a:xfrm>
        </p:grpSpPr>
        <p:sp>
          <p:nvSpPr>
            <p:cNvPr id="21" name="Шестиугольник 20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Школьное радио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369846" y="998198"/>
            <a:ext cx="2146386" cy="1850333"/>
            <a:chOff x="2998460" y="1201550"/>
            <a:chExt cx="2365370" cy="2039112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Фотошкола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058310" y="3774561"/>
            <a:ext cx="2146386" cy="1850333"/>
            <a:chOff x="2998460" y="1201550"/>
            <a:chExt cx="2365370" cy="2039112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err="1" smtClean="0">
                  <a:solidFill>
                    <a:srgbClr val="332448"/>
                  </a:solidFill>
                </a:rPr>
                <a:t>Паперкрафт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372914" y="4698788"/>
            <a:ext cx="2146386" cy="1850333"/>
            <a:chOff x="2998460" y="1201550"/>
            <a:chExt cx="2365370" cy="2039112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Видеофильм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690114" y="1921633"/>
            <a:ext cx="2146386" cy="1850333"/>
            <a:chOff x="2998460" y="1201550"/>
            <a:chExt cx="2365370" cy="2039112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БПЛА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689565" y="3767200"/>
            <a:ext cx="2146386" cy="1850333"/>
            <a:chOff x="2998460" y="1201550"/>
            <a:chExt cx="2365370" cy="2039112"/>
          </a:xfrm>
        </p:grpSpPr>
        <p:sp>
          <p:nvSpPr>
            <p:cNvPr id="36" name="Шестиугольник 35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Вектор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04566" y="4693302"/>
            <a:ext cx="2146386" cy="1850333"/>
            <a:chOff x="2998460" y="1201550"/>
            <a:chExt cx="2365370" cy="2039112"/>
          </a:xfrm>
        </p:grpSpPr>
        <p:sp>
          <p:nvSpPr>
            <p:cNvPr id="39" name="Шестиугольник 38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rgbClr val="332448"/>
                  </a:solidFill>
                </a:rPr>
                <a:t>VIP</a:t>
              </a:r>
            </a:p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(</a:t>
              </a:r>
              <a:r>
                <a:rPr lang="en-US" sz="1600" i="1" dirty="0" err="1" smtClean="0">
                  <a:solidFill>
                    <a:srgbClr val="332448"/>
                  </a:solidFill>
                </a:rPr>
                <a:t>VR&amp;Python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)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685880" y="5619192"/>
            <a:ext cx="2146386" cy="1850333"/>
            <a:chOff x="2998460" y="1201550"/>
            <a:chExt cx="2365370" cy="2039112"/>
          </a:xfrm>
        </p:grpSpPr>
        <p:sp>
          <p:nvSpPr>
            <p:cNvPr id="42" name="Шестиугольник 41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i="1" dirty="0" smtClean="0">
                  <a:solidFill>
                    <a:srgbClr val="332448"/>
                  </a:solidFill>
                </a:rPr>
                <a:t>Робототехника</a:t>
              </a:r>
              <a:endParaRPr lang="ru-RU" sz="135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688366" y="71298"/>
            <a:ext cx="2146386" cy="1850333"/>
            <a:chOff x="2998460" y="1201550"/>
            <a:chExt cx="2365370" cy="2039112"/>
          </a:xfrm>
        </p:grpSpPr>
        <p:sp>
          <p:nvSpPr>
            <p:cNvPr id="45" name="Шестиугольник 44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6" name="Шестиугольник 45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>
                  <a:solidFill>
                    <a:srgbClr val="332448"/>
                  </a:solidFill>
                </a:rPr>
                <a:t>3</a:t>
              </a:r>
              <a:r>
                <a:rPr lang="en-US" sz="1400" i="1" dirty="0" smtClean="0">
                  <a:solidFill>
                    <a:srgbClr val="332448"/>
                  </a:solidFill>
                </a:rPr>
                <a:t>D </a:t>
              </a:r>
              <a:r>
                <a:rPr lang="ru-RU" sz="1400" i="1" dirty="0" smtClean="0">
                  <a:solidFill>
                    <a:srgbClr val="332448"/>
                  </a:solidFill>
                </a:rPr>
                <a:t>моделирование</a:t>
              </a:r>
              <a:endParaRPr lang="ru-RU" sz="1400" i="1" dirty="0">
                <a:solidFill>
                  <a:srgbClr val="332448"/>
                </a:solidFill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4236" y="192352"/>
            <a:ext cx="1312170" cy="1312170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6059209" y="5629656"/>
            <a:ext cx="2146386" cy="1850333"/>
            <a:chOff x="2998460" y="1201550"/>
            <a:chExt cx="2365370" cy="2039112"/>
          </a:xfrm>
        </p:grpSpPr>
        <p:sp>
          <p:nvSpPr>
            <p:cNvPr id="52" name="Шестиугольник 51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53" name="Шестиугольник 52"/>
            <p:cNvSpPr/>
            <p:nvPr/>
          </p:nvSpPr>
          <p:spPr>
            <a:xfrm>
              <a:off x="3036834" y="1234630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err="1" smtClean="0">
                  <a:solidFill>
                    <a:srgbClr val="332448"/>
                  </a:solidFill>
                </a:rPr>
                <a:t>Автогородок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745210" y="4703406"/>
            <a:ext cx="2146386" cy="1850333"/>
            <a:chOff x="2998460" y="1201550"/>
            <a:chExt cx="2365370" cy="2039112"/>
          </a:xfrm>
        </p:grpSpPr>
        <p:sp>
          <p:nvSpPr>
            <p:cNvPr id="55" name="Шестиугольник 54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56" name="Шестиугольник 55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Дизайн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335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0" y="-17977"/>
            <a:ext cx="10687711" cy="7559675"/>
            <a:chOff x="0" y="0"/>
            <a:chExt cx="10687711" cy="7559675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87711" cy="7559675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1968500" y="215900"/>
              <a:ext cx="8356600" cy="1647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376300" y="2684297"/>
            <a:ext cx="2146386" cy="1850333"/>
            <a:chOff x="2998460" y="1201550"/>
            <a:chExt cx="2365370" cy="2039112"/>
          </a:xfrm>
        </p:grpSpPr>
        <p:sp>
          <p:nvSpPr>
            <p:cNvPr id="15" name="Шестиугольник 14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16" name="Шестиугольник 15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n w="3175">
                    <a:noFill/>
                  </a:ln>
                  <a:solidFill>
                    <a:srgbClr val="332448"/>
                  </a:solidFill>
                </a:rPr>
                <a:t>Сетевое взаимодействие </a:t>
              </a:r>
              <a:endParaRPr lang="ru-RU" sz="1600" b="1" dirty="0">
                <a:ln w="3175">
                  <a:noFill/>
                </a:ln>
                <a:solidFill>
                  <a:srgbClr val="332448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62135" y="1759130"/>
            <a:ext cx="2146386" cy="1850333"/>
            <a:chOff x="2998460" y="1201550"/>
            <a:chExt cx="2365370" cy="2039112"/>
          </a:xfrm>
        </p:grpSpPr>
        <p:sp>
          <p:nvSpPr>
            <p:cNvPr id="21" name="Шестиугольник 20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solidFill>
                    <a:srgbClr val="332448"/>
                  </a:solidFill>
                </a:rPr>
                <a:t>МАОУ 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«Лобановская </a:t>
              </a:r>
              <a:r>
                <a:rPr lang="ru-RU" sz="1600" i="1" dirty="0">
                  <a:solidFill>
                    <a:srgbClr val="332448"/>
                  </a:solidFill>
                </a:rPr>
                <a:t>СШ»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369846" y="833098"/>
            <a:ext cx="2146386" cy="1850333"/>
            <a:chOff x="2998460" y="1201550"/>
            <a:chExt cx="2365370" cy="2039112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МАОУ «</a:t>
              </a:r>
              <a:r>
                <a:rPr lang="ru-RU" sz="1600" i="1" dirty="0" err="1" smtClean="0">
                  <a:solidFill>
                    <a:srgbClr val="332448"/>
                  </a:solidFill>
                </a:rPr>
                <a:t>Култаевская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 СШ»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058310" y="3609461"/>
            <a:ext cx="2146386" cy="1850333"/>
            <a:chOff x="2998460" y="1201550"/>
            <a:chExt cx="2365370" cy="2039112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solidFill>
                    <a:srgbClr val="332448"/>
                  </a:solidFill>
                </a:rPr>
                <a:t>МАОУ 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«</a:t>
              </a:r>
              <a:r>
                <a:rPr lang="ru-RU" sz="1600" i="1" dirty="0" err="1" smtClean="0">
                  <a:solidFill>
                    <a:srgbClr val="332448"/>
                  </a:solidFill>
                </a:rPr>
                <a:t>Мулянская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 </a:t>
              </a:r>
              <a:r>
                <a:rPr lang="ru-RU" sz="1600" i="1" dirty="0">
                  <a:solidFill>
                    <a:srgbClr val="332448"/>
                  </a:solidFill>
                </a:rPr>
                <a:t>СШ»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372914" y="4533688"/>
            <a:ext cx="2146386" cy="1850333"/>
            <a:chOff x="2998460" y="1201550"/>
            <a:chExt cx="2365370" cy="2039112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i="1" dirty="0">
                  <a:solidFill>
                    <a:srgbClr val="332448"/>
                  </a:solidFill>
                </a:rPr>
                <a:t>МАОУ </a:t>
              </a:r>
              <a:r>
                <a:rPr lang="ru-RU" sz="1500" i="1" dirty="0" smtClean="0">
                  <a:solidFill>
                    <a:srgbClr val="332448"/>
                  </a:solidFill>
                </a:rPr>
                <a:t>«</a:t>
              </a:r>
              <a:r>
                <a:rPr lang="ru-RU" sz="1500" i="1" dirty="0" err="1" smtClean="0">
                  <a:solidFill>
                    <a:srgbClr val="332448"/>
                  </a:solidFill>
                </a:rPr>
                <a:t>Конзаводская</a:t>
              </a:r>
              <a:r>
                <a:rPr lang="ru-RU" sz="1500" i="1" dirty="0" smtClean="0">
                  <a:solidFill>
                    <a:srgbClr val="332448"/>
                  </a:solidFill>
                </a:rPr>
                <a:t> </a:t>
              </a:r>
              <a:r>
                <a:rPr lang="ru-RU" sz="1500" i="1" dirty="0">
                  <a:solidFill>
                    <a:srgbClr val="332448"/>
                  </a:solidFill>
                </a:rPr>
                <a:t>СШ»</a:t>
              </a:r>
            </a:p>
            <a:p>
              <a:pPr algn="ctr"/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690114" y="1756533"/>
            <a:ext cx="2146386" cy="1850333"/>
            <a:chOff x="2998460" y="1201550"/>
            <a:chExt cx="2365370" cy="2039112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solidFill>
                    <a:srgbClr val="332448"/>
                  </a:solidFill>
                </a:rPr>
                <a:t>МАОУ 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«</a:t>
              </a:r>
              <a:r>
                <a:rPr lang="ru-RU" sz="1600" i="1" dirty="0" err="1" smtClean="0">
                  <a:solidFill>
                    <a:srgbClr val="332448"/>
                  </a:solidFill>
                </a:rPr>
                <a:t>Юговская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 </a:t>
              </a:r>
              <a:r>
                <a:rPr lang="ru-RU" sz="1600" i="1" dirty="0">
                  <a:solidFill>
                    <a:srgbClr val="332448"/>
                  </a:solidFill>
                </a:rPr>
                <a:t>СШ»</a:t>
              </a: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4236" y="192352"/>
            <a:ext cx="1312170" cy="1312170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2687079" y="3608520"/>
            <a:ext cx="2146386" cy="1850333"/>
            <a:chOff x="2998460" y="1201550"/>
            <a:chExt cx="2365370" cy="2039112"/>
          </a:xfrm>
        </p:grpSpPr>
        <p:sp>
          <p:nvSpPr>
            <p:cNvPr id="36" name="Шестиугольник 35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solidFill>
                    <a:srgbClr val="332448"/>
                  </a:solidFill>
                </a:rPr>
                <a:t>Детский загородный лагерь "Огонек-ПМ"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85911" y="5456470"/>
            <a:ext cx="2146386" cy="1850333"/>
            <a:chOff x="2998460" y="1201550"/>
            <a:chExt cx="2365370" cy="2039112"/>
          </a:xfrm>
        </p:grpSpPr>
        <p:sp>
          <p:nvSpPr>
            <p:cNvPr id="39" name="Шестиугольник 38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solidFill>
                    <a:srgbClr val="332448"/>
                  </a:solidFill>
                </a:rPr>
                <a:t>Филиал МАОУ "</a:t>
              </a:r>
              <a:r>
                <a:rPr lang="ru-RU" sz="1400" i="1" dirty="0" err="1">
                  <a:solidFill>
                    <a:srgbClr val="332448"/>
                  </a:solidFill>
                </a:rPr>
                <a:t>Фроловская</a:t>
              </a:r>
              <a:r>
                <a:rPr lang="ru-RU" sz="1400" i="1" dirty="0">
                  <a:solidFill>
                    <a:srgbClr val="332448"/>
                  </a:solidFill>
                </a:rPr>
                <a:t> </a:t>
              </a:r>
              <a:r>
                <a:rPr lang="ru-RU" sz="1400" i="1" dirty="0" smtClean="0">
                  <a:solidFill>
                    <a:srgbClr val="332448"/>
                  </a:solidFill>
                </a:rPr>
                <a:t>СШ "Навигатор</a:t>
              </a:r>
              <a:r>
                <a:rPr lang="ru-RU" sz="1400" i="1" dirty="0">
                  <a:solidFill>
                    <a:srgbClr val="332448"/>
                  </a:solidFill>
                </a:rPr>
                <a:t>" в деревне </a:t>
              </a:r>
              <a:r>
                <a:rPr lang="ru-RU" sz="1400" i="1" dirty="0" err="1">
                  <a:solidFill>
                    <a:srgbClr val="332448"/>
                  </a:solidFill>
                </a:rPr>
                <a:t>Жебреи</a:t>
              </a:r>
              <a:endParaRPr lang="ru-RU" sz="14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062135" y="5456470"/>
            <a:ext cx="2146386" cy="1850333"/>
            <a:chOff x="2998460" y="1201550"/>
            <a:chExt cx="2365370" cy="2039112"/>
          </a:xfrm>
        </p:grpSpPr>
        <p:sp>
          <p:nvSpPr>
            <p:cNvPr id="42" name="Шестиугольник 41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solidFill>
                    <a:srgbClr val="332448"/>
                  </a:solidFill>
                </a:rPr>
                <a:t>МАОУ 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«</a:t>
              </a:r>
              <a:r>
                <a:rPr lang="ru-RU" sz="1600" i="1" dirty="0" err="1" smtClean="0">
                  <a:solidFill>
                    <a:srgbClr val="332448"/>
                  </a:solidFill>
                </a:rPr>
                <a:t>Сылвенская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 </a:t>
              </a:r>
              <a:r>
                <a:rPr lang="ru-RU" sz="1600" i="1" dirty="0">
                  <a:solidFill>
                    <a:srgbClr val="332448"/>
                  </a:solidFill>
                </a:rPr>
                <a:t>СШ»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008664" y="4525820"/>
            <a:ext cx="2146386" cy="1850333"/>
            <a:chOff x="2998460" y="1201550"/>
            <a:chExt cx="2365370" cy="2039112"/>
          </a:xfrm>
        </p:grpSpPr>
        <p:sp>
          <p:nvSpPr>
            <p:cNvPr id="45" name="Шестиугольник 44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6" name="Шестиугольник 45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solidFill>
                    <a:srgbClr val="332448"/>
                  </a:solidFill>
                </a:rPr>
                <a:t>МАОУ 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«</a:t>
              </a:r>
              <a:r>
                <a:rPr lang="ru-RU" sz="1600" i="1" dirty="0" err="1" smtClean="0">
                  <a:solidFill>
                    <a:srgbClr val="332448"/>
                  </a:solidFill>
                </a:rPr>
                <a:t>Бершетская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 </a:t>
              </a:r>
              <a:r>
                <a:rPr lang="ru-RU" sz="1600" i="1" dirty="0">
                  <a:solidFill>
                    <a:srgbClr val="332448"/>
                  </a:solidFill>
                </a:rPr>
                <a:t>СШ»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293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0" y="0"/>
            <a:ext cx="10687711" cy="7559675"/>
            <a:chOff x="0" y="0"/>
            <a:chExt cx="10687711" cy="7559675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87711" cy="7559675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1968500" y="215900"/>
              <a:ext cx="8356600" cy="1647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376300" y="2849397"/>
            <a:ext cx="2146386" cy="1850333"/>
            <a:chOff x="2998460" y="1201550"/>
            <a:chExt cx="2365370" cy="2039112"/>
          </a:xfrm>
        </p:grpSpPr>
        <p:sp>
          <p:nvSpPr>
            <p:cNvPr id="15" name="Шестиугольник 14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16" name="Шестиугольник 15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n w="3175">
                    <a:noFill/>
                  </a:ln>
                  <a:solidFill>
                    <a:srgbClr val="332448"/>
                  </a:solidFill>
                </a:rPr>
                <a:t>Социальные партнеры </a:t>
              </a:r>
              <a:endParaRPr lang="ru-RU" sz="1600" b="1" dirty="0">
                <a:ln w="3175">
                  <a:noFill/>
                </a:ln>
                <a:solidFill>
                  <a:srgbClr val="332448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62135" y="1924230"/>
            <a:ext cx="2146386" cy="1850333"/>
            <a:chOff x="2998460" y="1201550"/>
            <a:chExt cx="2365370" cy="2039112"/>
          </a:xfrm>
        </p:grpSpPr>
        <p:sp>
          <p:nvSpPr>
            <p:cNvPr id="21" name="Шестиугольник 20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solidFill>
                    <a:srgbClr val="332448"/>
                  </a:solidFill>
                </a:rPr>
                <a:t>ИТ-университет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369846" y="998198"/>
            <a:ext cx="2146386" cy="1850333"/>
            <a:chOff x="2998460" y="1201550"/>
            <a:chExt cx="2365370" cy="2039112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err="1">
                  <a:solidFill>
                    <a:srgbClr val="332448"/>
                  </a:solidFill>
                </a:rPr>
                <a:t>Кванториум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058310" y="3774561"/>
            <a:ext cx="2146386" cy="1850333"/>
            <a:chOff x="2998460" y="1201550"/>
            <a:chExt cx="2365370" cy="2039112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ДЮЦ </a:t>
              </a:r>
              <a:r>
                <a:rPr lang="ru-RU" sz="1600" i="1" dirty="0">
                  <a:solidFill>
                    <a:srgbClr val="332448"/>
                  </a:solidFill>
                </a:rPr>
                <a:t>«Импульс»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372914" y="4698788"/>
            <a:ext cx="2146386" cy="1850333"/>
            <a:chOff x="2998460" y="1201550"/>
            <a:chExt cx="2365370" cy="2039112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Академия первых</a:t>
              </a:r>
              <a:endParaRPr lang="ru-RU" sz="1600" i="1" dirty="0">
                <a:solidFill>
                  <a:srgbClr val="332448"/>
                </a:solidFill>
              </a:endParaRPr>
            </a:p>
            <a:p>
              <a:pPr algn="ctr"/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690114" y="1921633"/>
            <a:ext cx="2146386" cy="1850333"/>
            <a:chOff x="2998460" y="1201550"/>
            <a:chExt cx="2365370" cy="2039112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rgbClr val="332448"/>
                  </a:solidFill>
                </a:rPr>
                <a:t>IT-</a:t>
              </a:r>
              <a:r>
                <a:rPr lang="ru-RU" sz="1600" i="1" dirty="0">
                  <a:solidFill>
                    <a:srgbClr val="332448"/>
                  </a:solidFill>
                </a:rPr>
                <a:t>КУБ</a:t>
              </a: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4236" y="192352"/>
            <a:ext cx="1312170" cy="1312170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56723" y="5630053"/>
            <a:ext cx="2146386" cy="1850333"/>
            <a:chOff x="2998460" y="1201550"/>
            <a:chExt cx="2365370" cy="2039112"/>
          </a:xfrm>
        </p:grpSpPr>
        <p:sp>
          <p:nvSpPr>
            <p:cNvPr id="39" name="Шестиугольник 38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solidFill>
                    <a:srgbClr val="332448"/>
                  </a:solidFill>
                </a:rPr>
                <a:t>Педагогический технопарк "</a:t>
              </a:r>
              <a:r>
                <a:rPr lang="ru-RU" sz="1400" i="1" dirty="0" err="1">
                  <a:solidFill>
                    <a:srgbClr val="332448"/>
                  </a:solidFill>
                </a:rPr>
                <a:t>Кванториум</a:t>
              </a:r>
              <a:r>
                <a:rPr lang="ru-RU" sz="1400" i="1" dirty="0">
                  <a:solidFill>
                    <a:srgbClr val="332448"/>
                  </a:solidFill>
                </a:rPr>
                <a:t>" им. В.С. Мерлина</a:t>
              </a:r>
            </a:p>
            <a:p>
              <a:pPr algn="ctr"/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691846" y="67836"/>
            <a:ext cx="2146386" cy="1850333"/>
            <a:chOff x="2998460" y="1201550"/>
            <a:chExt cx="2365370" cy="2039112"/>
          </a:xfrm>
        </p:grpSpPr>
        <p:sp>
          <p:nvSpPr>
            <p:cNvPr id="42" name="Шестиугольник 41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solidFill>
                    <a:srgbClr val="332448"/>
                  </a:solidFill>
                </a:rPr>
                <a:t>Центр повышения квалификации «Становление»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693395" y="3776981"/>
            <a:ext cx="2146386" cy="1850333"/>
            <a:chOff x="2998460" y="1201550"/>
            <a:chExt cx="2365370" cy="2039112"/>
          </a:xfrm>
        </p:grpSpPr>
        <p:sp>
          <p:nvSpPr>
            <p:cNvPr id="45" name="Шестиугольник 44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6" name="Шестиугольник 45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solidFill>
                    <a:srgbClr val="332448"/>
                  </a:solidFill>
                </a:rPr>
                <a:t>«Перемена-Пермь»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688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0" y="0"/>
            <a:ext cx="10687711" cy="7559675"/>
            <a:chOff x="0" y="0"/>
            <a:chExt cx="10687711" cy="7559675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87711" cy="7559675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1968500" y="215900"/>
              <a:ext cx="8356600" cy="1647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376300" y="2849397"/>
            <a:ext cx="2146386" cy="1850333"/>
            <a:chOff x="2998460" y="1201550"/>
            <a:chExt cx="2365370" cy="2039112"/>
          </a:xfrm>
        </p:grpSpPr>
        <p:sp>
          <p:nvSpPr>
            <p:cNvPr id="15" name="Шестиугольник 14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16" name="Шестиугольник 15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n w="3175">
                    <a:noFill/>
                  </a:ln>
                  <a:solidFill>
                    <a:srgbClr val="332448"/>
                  </a:solidFill>
                </a:rPr>
                <a:t>Высокие результаты  обучающихся </a:t>
              </a:r>
              <a:endParaRPr lang="ru-RU" sz="1600" b="1" dirty="0">
                <a:ln w="3175">
                  <a:noFill/>
                </a:ln>
                <a:solidFill>
                  <a:srgbClr val="332448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62135" y="1924230"/>
            <a:ext cx="2146386" cy="1850333"/>
            <a:chOff x="2998460" y="1201550"/>
            <a:chExt cx="2365370" cy="2039112"/>
          </a:xfrm>
        </p:grpSpPr>
        <p:sp>
          <p:nvSpPr>
            <p:cNvPr id="21" name="Шестиугольник 20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i="1" dirty="0" smtClean="0">
                  <a:solidFill>
                    <a:srgbClr val="332448"/>
                  </a:solidFill>
                </a:rPr>
                <a:t>Победа</a:t>
              </a:r>
              <a:r>
                <a:rPr lang="ru-RU" sz="1500" i="1" baseline="30000" dirty="0" smtClean="0">
                  <a:solidFill>
                    <a:schemeClr val="tx1"/>
                  </a:solidFill>
                </a:rPr>
                <a:t>2</a:t>
              </a:r>
              <a:r>
                <a:rPr lang="ru-RU" sz="1500" dirty="0" smtClean="0">
                  <a:solidFill>
                    <a:schemeClr val="tx1"/>
                  </a:solidFill>
                </a:rPr>
                <a:t> </a:t>
              </a:r>
              <a:r>
                <a:rPr lang="ru-RU" sz="1500" i="1" dirty="0" smtClean="0">
                  <a:solidFill>
                    <a:srgbClr val="332448"/>
                  </a:solidFill>
                </a:rPr>
                <a:t>во Всероссийском </a:t>
              </a:r>
              <a:r>
                <a:rPr lang="ru-RU" sz="1500" i="1" dirty="0">
                  <a:solidFill>
                    <a:srgbClr val="332448"/>
                  </a:solidFill>
                </a:rPr>
                <a:t>конкурсе видеофильмов "Диалог поколений"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369846" y="998198"/>
            <a:ext cx="2146386" cy="1850333"/>
            <a:chOff x="2998460" y="1201550"/>
            <a:chExt cx="2365370" cy="2039112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i="1" dirty="0" smtClean="0">
                  <a:solidFill>
                    <a:srgbClr val="332448"/>
                  </a:solidFill>
                </a:rPr>
                <a:t>Победа во </a:t>
              </a:r>
              <a:r>
                <a:rPr lang="ru-RU" sz="1500" i="1" dirty="0" err="1" smtClean="0">
                  <a:solidFill>
                    <a:srgbClr val="332448"/>
                  </a:solidFill>
                </a:rPr>
                <a:t>Всеросиийском</a:t>
              </a:r>
              <a:r>
                <a:rPr lang="ru-RU" sz="1500" i="1" dirty="0" smtClean="0">
                  <a:solidFill>
                    <a:srgbClr val="332448"/>
                  </a:solidFill>
                </a:rPr>
                <a:t> конкурсе «</a:t>
              </a:r>
              <a:r>
                <a:rPr lang="ru-RU" sz="1500" i="1" dirty="0" err="1" smtClean="0">
                  <a:solidFill>
                    <a:srgbClr val="332448"/>
                  </a:solidFill>
                </a:rPr>
                <a:t>АгроНТРИ</a:t>
              </a:r>
              <a:r>
                <a:rPr lang="ru-RU" sz="1500" i="1" dirty="0" smtClean="0">
                  <a:solidFill>
                    <a:srgbClr val="332448"/>
                  </a:solidFill>
                </a:rPr>
                <a:t>»</a:t>
              </a:r>
              <a:endParaRPr lang="ru-RU" sz="15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058310" y="3774561"/>
            <a:ext cx="2146386" cy="1850333"/>
            <a:chOff x="2998460" y="1201550"/>
            <a:chExt cx="2365370" cy="2039112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>
                  <a:solidFill>
                    <a:srgbClr val="332448"/>
                  </a:solidFill>
                </a:rPr>
                <a:t>Победа на IX </a:t>
              </a:r>
              <a:r>
                <a:rPr lang="ru-RU" sz="1400" i="1" dirty="0">
                  <a:solidFill>
                    <a:srgbClr val="332448"/>
                  </a:solidFill>
                </a:rPr>
                <a:t>Всероссийской Конференции «Юные Техники и Изобретатели!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372914" y="4698788"/>
            <a:ext cx="2146386" cy="1850333"/>
            <a:chOff x="2998460" y="1201550"/>
            <a:chExt cx="2365370" cy="2039112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>
                  <a:solidFill>
                    <a:srgbClr val="332448"/>
                  </a:solidFill>
                </a:rPr>
                <a:t>Победа в олимпиаде по </a:t>
              </a:r>
              <a:r>
                <a:rPr lang="ru-RU" sz="1400" i="1" dirty="0" err="1" smtClean="0">
                  <a:solidFill>
                    <a:srgbClr val="332448"/>
                  </a:solidFill>
                </a:rPr>
                <a:t>инфор</a:t>
              </a:r>
              <a:r>
                <a:rPr lang="ru-RU" sz="1400" i="1" dirty="0" smtClean="0">
                  <a:solidFill>
                    <a:srgbClr val="332448"/>
                  </a:solidFill>
                </a:rPr>
                <a:t>-ой безопасности на муниципальном уровне  </a:t>
              </a:r>
              <a:endParaRPr lang="ru-RU" sz="14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690114" y="1921633"/>
            <a:ext cx="2146386" cy="1850333"/>
            <a:chOff x="2998460" y="1201550"/>
            <a:chExt cx="2365370" cy="2039112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i="1" dirty="0" smtClean="0">
                  <a:solidFill>
                    <a:srgbClr val="332448"/>
                  </a:solidFill>
                </a:rPr>
                <a:t>Призовые места в краевых соревнованиях </a:t>
              </a:r>
              <a:r>
                <a:rPr lang="ru-RU" sz="1500" i="1" dirty="0">
                  <a:solidFill>
                    <a:srgbClr val="332448"/>
                  </a:solidFill>
                </a:rPr>
                <a:t>по шахматам</a:t>
              </a: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4236" y="192352"/>
            <a:ext cx="1312170" cy="1312170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56723" y="5630053"/>
            <a:ext cx="2146386" cy="1850333"/>
            <a:chOff x="2998460" y="1201550"/>
            <a:chExt cx="2365370" cy="2039112"/>
          </a:xfrm>
        </p:grpSpPr>
        <p:sp>
          <p:nvSpPr>
            <p:cNvPr id="39" name="Шестиугольник 38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>
                  <a:solidFill>
                    <a:srgbClr val="332448"/>
                  </a:solidFill>
                </a:rPr>
                <a:t>Победитель онлайн –</a:t>
              </a:r>
              <a:r>
                <a:rPr lang="ru-RU" sz="1400" i="1" dirty="0" err="1" smtClean="0">
                  <a:solidFill>
                    <a:srgbClr val="332448"/>
                  </a:solidFill>
                </a:rPr>
                <a:t>хакатона</a:t>
              </a:r>
              <a:r>
                <a:rPr lang="ru-RU" sz="1400" i="1" dirty="0" smtClean="0">
                  <a:solidFill>
                    <a:srgbClr val="332448"/>
                  </a:solidFill>
                </a:rPr>
                <a:t> по </a:t>
              </a:r>
              <a:r>
                <a:rPr lang="ru-RU" sz="1400" i="1" dirty="0" err="1" smtClean="0">
                  <a:solidFill>
                    <a:srgbClr val="332448"/>
                  </a:solidFill>
                </a:rPr>
                <a:t>программированиию</a:t>
              </a:r>
              <a:r>
                <a:rPr lang="en-US" sz="1400" i="1" dirty="0" smtClean="0">
                  <a:solidFill>
                    <a:srgbClr val="332448"/>
                  </a:solidFill>
                </a:rPr>
                <a:t> </a:t>
              </a:r>
              <a:r>
                <a:rPr lang="ru-RU" sz="1400" i="1" dirty="0" smtClean="0">
                  <a:solidFill>
                    <a:srgbClr val="332448"/>
                  </a:solidFill>
                </a:rPr>
                <a:t>(</a:t>
              </a:r>
              <a:r>
                <a:rPr lang="en-US" sz="1400" i="1" dirty="0" smtClean="0">
                  <a:solidFill>
                    <a:srgbClr val="332448"/>
                  </a:solidFill>
                </a:rPr>
                <a:t>Scratch) </a:t>
              </a:r>
              <a:r>
                <a:rPr lang="ru-RU" sz="1400" i="1" dirty="0" smtClean="0">
                  <a:solidFill>
                    <a:srgbClr val="332448"/>
                  </a:solidFill>
                </a:rPr>
                <a:t> </a:t>
              </a:r>
              <a:r>
                <a:rPr lang="ru-RU" sz="1400" i="1" dirty="0">
                  <a:solidFill>
                    <a:srgbClr val="332448"/>
                  </a:solidFill>
                </a:rPr>
                <a:t>«</a:t>
              </a:r>
              <a:r>
                <a:rPr lang="en-US" sz="1400" i="1" dirty="0">
                  <a:solidFill>
                    <a:srgbClr val="332448"/>
                  </a:solidFill>
                </a:rPr>
                <a:t>The cosmic code»</a:t>
              </a:r>
              <a:endParaRPr lang="ru-RU" sz="1400" i="1" dirty="0">
                <a:solidFill>
                  <a:srgbClr val="332448"/>
                </a:solidFill>
              </a:endParaRPr>
            </a:p>
            <a:p>
              <a:pPr algn="ctr"/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690114" y="5625510"/>
            <a:ext cx="2146386" cy="1850333"/>
            <a:chOff x="2998460" y="1201550"/>
            <a:chExt cx="2365370" cy="2039112"/>
          </a:xfrm>
        </p:grpSpPr>
        <p:sp>
          <p:nvSpPr>
            <p:cNvPr id="42" name="Шестиугольник 41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i="1" dirty="0">
                  <a:solidFill>
                    <a:srgbClr val="332448"/>
                  </a:solidFill>
                </a:rPr>
                <a:t>Победа</a:t>
              </a:r>
              <a:r>
                <a:rPr lang="ru-RU" sz="1400" i="1" baseline="30000" dirty="0">
                  <a:solidFill>
                    <a:schemeClr val="tx1"/>
                  </a:solidFill>
                </a:rPr>
                <a:t>3</a:t>
              </a:r>
              <a:r>
                <a:rPr lang="ru-RU" sz="1500" i="1" dirty="0">
                  <a:solidFill>
                    <a:srgbClr val="332448"/>
                  </a:solidFill>
                </a:rPr>
                <a:t> на региональном этапе олимпиады по технологии 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693395" y="3776981"/>
            <a:ext cx="2146386" cy="1850333"/>
            <a:chOff x="2998460" y="1201550"/>
            <a:chExt cx="2365370" cy="2039112"/>
          </a:xfrm>
        </p:grpSpPr>
        <p:sp>
          <p:nvSpPr>
            <p:cNvPr id="45" name="Шестиугольник 44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6" name="Шестиугольник 45"/>
            <p:cNvSpPr/>
            <p:nvPr/>
          </p:nvSpPr>
          <p:spPr>
            <a:xfrm>
              <a:off x="3036834" y="1234631"/>
              <a:ext cx="2288621" cy="1972948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i="1" dirty="0">
                  <a:solidFill>
                    <a:srgbClr val="332448"/>
                  </a:solidFill>
                </a:rPr>
                <a:t>П</a:t>
              </a:r>
              <a:r>
                <a:rPr lang="ru-RU" sz="1500" i="1" dirty="0" smtClean="0">
                  <a:solidFill>
                    <a:srgbClr val="332448"/>
                  </a:solidFill>
                </a:rPr>
                <a:t>ризовые места в конкурсе «БЦИ» </a:t>
              </a:r>
              <a:endParaRPr lang="ru-RU" sz="15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736242" y="4714511"/>
            <a:ext cx="2146386" cy="1850333"/>
            <a:chOff x="2998460" y="1201550"/>
            <a:chExt cx="2365370" cy="2039112"/>
          </a:xfrm>
        </p:grpSpPr>
        <p:sp>
          <p:nvSpPr>
            <p:cNvPr id="36" name="Шестиугольник 35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>
                  <a:solidFill>
                    <a:srgbClr val="332448"/>
                  </a:solidFill>
                </a:rPr>
                <a:t>Победитель онлайн –</a:t>
              </a:r>
              <a:r>
                <a:rPr lang="ru-RU" sz="1400" i="1" dirty="0" err="1" smtClean="0">
                  <a:solidFill>
                    <a:srgbClr val="332448"/>
                  </a:solidFill>
                </a:rPr>
                <a:t>хакатона</a:t>
              </a:r>
              <a:r>
                <a:rPr lang="ru-RU" sz="1400" i="1" dirty="0" smtClean="0">
                  <a:solidFill>
                    <a:srgbClr val="332448"/>
                  </a:solidFill>
                </a:rPr>
                <a:t> по </a:t>
              </a:r>
              <a:r>
                <a:rPr lang="ru-RU" sz="1400" i="1" dirty="0" err="1" smtClean="0">
                  <a:solidFill>
                    <a:srgbClr val="332448"/>
                  </a:solidFill>
                </a:rPr>
                <a:t>программированиию</a:t>
              </a:r>
              <a:r>
                <a:rPr lang="en-US" sz="1400" i="1" dirty="0" smtClean="0">
                  <a:solidFill>
                    <a:srgbClr val="332448"/>
                  </a:solidFill>
                </a:rPr>
                <a:t> </a:t>
              </a:r>
              <a:r>
                <a:rPr lang="ru-RU" sz="1400" i="1" dirty="0" smtClean="0">
                  <a:solidFill>
                    <a:srgbClr val="332448"/>
                  </a:solidFill>
                </a:rPr>
                <a:t>(</a:t>
              </a:r>
              <a:r>
                <a:rPr lang="en-US" sz="1400" i="1" dirty="0" smtClean="0">
                  <a:solidFill>
                    <a:srgbClr val="332448"/>
                  </a:solidFill>
                </a:rPr>
                <a:t>Scratch) </a:t>
              </a:r>
              <a:r>
                <a:rPr lang="ru-RU" sz="1400" i="1" dirty="0" smtClean="0">
                  <a:solidFill>
                    <a:srgbClr val="332448"/>
                  </a:solidFill>
                </a:rPr>
                <a:t> </a:t>
              </a:r>
              <a:r>
                <a:rPr lang="ru-RU" sz="1400" i="1" dirty="0">
                  <a:solidFill>
                    <a:srgbClr val="332448"/>
                  </a:solidFill>
                </a:rPr>
                <a:t>«</a:t>
              </a:r>
              <a:r>
                <a:rPr lang="en-US" sz="1400" i="1" dirty="0">
                  <a:solidFill>
                    <a:srgbClr val="332448"/>
                  </a:solidFill>
                </a:rPr>
                <a:t>The cosmic code</a:t>
              </a:r>
              <a:r>
                <a:rPr lang="en-US" sz="1400" i="1" dirty="0" smtClean="0">
                  <a:solidFill>
                    <a:srgbClr val="332448"/>
                  </a:solidFill>
                </a:rPr>
                <a:t>»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707526" y="93564"/>
            <a:ext cx="2146386" cy="1850333"/>
            <a:chOff x="2998460" y="1201550"/>
            <a:chExt cx="2365370" cy="2039112"/>
          </a:xfrm>
        </p:grpSpPr>
        <p:sp>
          <p:nvSpPr>
            <p:cNvPr id="52" name="Шестиугольник 51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53" name="Шестиугольник 52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i="1" dirty="0" smtClean="0">
                  <a:solidFill>
                    <a:srgbClr val="332448"/>
                  </a:solidFill>
                </a:rPr>
                <a:t>Участие </a:t>
              </a:r>
              <a:r>
                <a:rPr lang="ru-RU" sz="1200" i="1" dirty="0">
                  <a:solidFill>
                    <a:srgbClr val="332448"/>
                  </a:solidFill>
                </a:rPr>
                <a:t>на Открытых военно-спортивных соревнованиях "Зарница" среди детей работников УФСИН России по г. Москве</a:t>
              </a:r>
              <a:endParaRPr lang="ru-RU" sz="14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004718" y="4695328"/>
            <a:ext cx="2146386" cy="1850333"/>
            <a:chOff x="2998460" y="1201550"/>
            <a:chExt cx="2365370" cy="2039112"/>
          </a:xfrm>
        </p:grpSpPr>
        <p:sp>
          <p:nvSpPr>
            <p:cNvPr id="55" name="Шестиугольник 54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56" name="Шестиугольник 55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solidFill>
                    <a:srgbClr val="332448"/>
                  </a:solidFill>
                </a:rPr>
                <a:t>Победа 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в </a:t>
              </a:r>
              <a:r>
                <a:rPr lang="ru-RU" sz="1600" i="1" dirty="0">
                  <a:solidFill>
                    <a:srgbClr val="332448"/>
                  </a:solidFill>
                </a:rPr>
                <a:t>краевой олимпиаде 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«Созвездие»</a:t>
              </a:r>
              <a:endParaRPr lang="ru-RU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6065960" y="83521"/>
            <a:ext cx="2146386" cy="1850333"/>
            <a:chOff x="2998460" y="1201550"/>
            <a:chExt cx="2365370" cy="2039112"/>
          </a:xfrm>
        </p:grpSpPr>
        <p:sp>
          <p:nvSpPr>
            <p:cNvPr id="58" name="Шестиугольник 57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59" name="Шестиугольник 58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i="1" dirty="0" smtClean="0">
                  <a:solidFill>
                    <a:srgbClr val="332448"/>
                  </a:solidFill>
                </a:rPr>
                <a:t>Победа в конкурсе </a:t>
              </a:r>
              <a:r>
                <a:rPr lang="ru-RU" sz="1300" i="1" dirty="0">
                  <a:solidFill>
                    <a:srgbClr val="332448"/>
                  </a:solidFill>
                </a:rPr>
                <a:t>юных техников, исследователей, изобретателей «Кот(д) да Винчи»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023502" y="997402"/>
            <a:ext cx="2146386" cy="1850333"/>
            <a:chOff x="2998460" y="1201550"/>
            <a:chExt cx="2365370" cy="2039112"/>
          </a:xfrm>
        </p:grpSpPr>
        <p:sp>
          <p:nvSpPr>
            <p:cNvPr id="61" name="Шестиугольник 60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62" name="Шестиугольник 61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Победа в региональном </a:t>
              </a:r>
              <a:r>
                <a:rPr lang="ru-RU" sz="1600" i="1" dirty="0">
                  <a:solidFill>
                    <a:srgbClr val="332448"/>
                  </a:solidFill>
                </a:rPr>
                <a:t>конкурсе "Гении </a:t>
              </a:r>
              <a:r>
                <a:rPr lang="ru-RU" sz="1600" i="1" dirty="0" err="1">
                  <a:solidFill>
                    <a:srgbClr val="332448"/>
                  </a:solidFill>
                </a:rPr>
                <a:t>Прикамья</a:t>
              </a:r>
              <a:r>
                <a:rPr lang="ru-RU" sz="1600" i="1" dirty="0">
                  <a:solidFill>
                    <a:srgbClr val="332448"/>
                  </a:solidFill>
                </a:rPr>
                <a:t> - 2023"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902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0" y="0"/>
            <a:ext cx="10687711" cy="7559675"/>
            <a:chOff x="0" y="0"/>
            <a:chExt cx="10687711" cy="7559675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87711" cy="7559675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1968500" y="215900"/>
              <a:ext cx="8356600" cy="1647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376300" y="2849397"/>
            <a:ext cx="2146386" cy="1850333"/>
            <a:chOff x="2998460" y="1201550"/>
            <a:chExt cx="2365370" cy="2039112"/>
          </a:xfrm>
        </p:grpSpPr>
        <p:sp>
          <p:nvSpPr>
            <p:cNvPr id="15" name="Шестиугольник 14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16" name="Шестиугольник 15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n w="3175">
                    <a:noFill/>
                  </a:ln>
                  <a:solidFill>
                    <a:srgbClr val="332448"/>
                  </a:solidFill>
                </a:rPr>
                <a:t>Высокие результаты  </a:t>
              </a:r>
              <a:r>
                <a:rPr lang="ru-RU" sz="1600" b="1" dirty="0" smtClean="0">
                  <a:ln w="3175">
                    <a:noFill/>
                  </a:ln>
                  <a:solidFill>
                    <a:srgbClr val="332448"/>
                  </a:solidFill>
                </a:rPr>
                <a:t>педагогов </a:t>
              </a:r>
              <a:endParaRPr lang="ru-RU" sz="1600" b="1" dirty="0">
                <a:ln w="3175">
                  <a:noFill/>
                </a:ln>
                <a:solidFill>
                  <a:srgbClr val="332448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62135" y="1924230"/>
            <a:ext cx="2146386" cy="1850333"/>
            <a:chOff x="2998460" y="1201550"/>
            <a:chExt cx="2365370" cy="2039112"/>
          </a:xfrm>
        </p:grpSpPr>
        <p:sp>
          <p:nvSpPr>
            <p:cNvPr id="21" name="Шестиугольник 20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solidFill>
                    <a:srgbClr val="332448"/>
                  </a:solidFill>
                </a:rPr>
                <a:t>Победа и призовые места в конкурсе «БЦИ»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369846" y="998198"/>
            <a:ext cx="2146386" cy="1850333"/>
            <a:chOff x="2998460" y="1201550"/>
            <a:chExt cx="2365370" cy="2039112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i="1" dirty="0" smtClean="0">
                  <a:solidFill>
                    <a:srgbClr val="332448"/>
                  </a:solidFill>
                </a:rPr>
                <a:t>Победа </a:t>
              </a:r>
              <a:r>
                <a:rPr lang="ru-RU" sz="1500" i="1" dirty="0">
                  <a:solidFill>
                    <a:srgbClr val="332448"/>
                  </a:solidFill>
                </a:rPr>
                <a:t>в краевом конкурсе видеороликов </a:t>
              </a:r>
              <a:r>
                <a:rPr lang="ru-RU" sz="1400" i="1" dirty="0">
                  <a:solidFill>
                    <a:srgbClr val="332448"/>
                  </a:solidFill>
                </a:rPr>
                <a:t>"Оборудование в практике-</a:t>
              </a:r>
              <a:r>
                <a:rPr lang="ru-RU" sz="1400" i="1" dirty="0" err="1">
                  <a:solidFill>
                    <a:srgbClr val="332448"/>
                  </a:solidFill>
                </a:rPr>
                <a:t>пРОСТо</a:t>
              </a:r>
              <a:r>
                <a:rPr lang="ru-RU" sz="1400" i="1" dirty="0">
                  <a:solidFill>
                    <a:srgbClr val="332448"/>
                  </a:solidFill>
                </a:rPr>
                <a:t>"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058310" y="3774561"/>
            <a:ext cx="2146386" cy="1850333"/>
            <a:chOff x="2998460" y="1201550"/>
            <a:chExt cx="2365370" cy="2039112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solidFill>
                    <a:srgbClr val="332448"/>
                  </a:solidFill>
                </a:rPr>
                <a:t>Победители конкурса 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«Золотое/Зеленое яблоко»</a:t>
              </a:r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372914" y="4698788"/>
            <a:ext cx="2146386" cy="1850333"/>
            <a:chOff x="2998460" y="1201550"/>
            <a:chExt cx="2365370" cy="2039112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Победители конкурса "ЭПОС</a:t>
              </a:r>
              <a:r>
                <a:rPr lang="ru-RU" sz="1600" i="1" dirty="0">
                  <a:solidFill>
                    <a:srgbClr val="332448"/>
                  </a:solidFill>
                </a:rPr>
                <a:t>. Учитель. Урок"</a:t>
              </a:r>
              <a:endParaRPr lang="ru-RU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690114" y="1921633"/>
            <a:ext cx="2146386" cy="1850333"/>
            <a:chOff x="2998460" y="1201550"/>
            <a:chExt cx="2365370" cy="2039112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i="1" dirty="0" err="1" smtClean="0">
                  <a:solidFill>
                    <a:srgbClr val="332448"/>
                  </a:solidFill>
                </a:rPr>
                <a:t>Стажировочная</a:t>
              </a:r>
              <a:r>
                <a:rPr lang="ru-RU" sz="1300" i="1" dirty="0" smtClean="0">
                  <a:solidFill>
                    <a:srgbClr val="332448"/>
                  </a:solidFill>
                </a:rPr>
                <a:t> площадка для студентов педагогического университета и колледжа</a:t>
              </a:r>
              <a:endParaRPr lang="ru-RU" sz="1300" i="1" dirty="0">
                <a:solidFill>
                  <a:srgbClr val="332448"/>
                </a:solidFill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4236" y="192352"/>
            <a:ext cx="1312170" cy="1312170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56723" y="5630053"/>
            <a:ext cx="2146386" cy="1850333"/>
            <a:chOff x="2998460" y="1201550"/>
            <a:chExt cx="2365370" cy="2039112"/>
          </a:xfrm>
        </p:grpSpPr>
        <p:sp>
          <p:nvSpPr>
            <p:cNvPr id="39" name="Шестиугольник 38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Призеры конкурса «Учитель года»</a:t>
              </a:r>
              <a:endParaRPr lang="ru-RU" sz="1400" i="1" dirty="0">
                <a:solidFill>
                  <a:srgbClr val="332448"/>
                </a:solidFill>
              </a:endParaRPr>
            </a:p>
            <a:p>
              <a:pPr algn="ctr"/>
              <a:endParaRPr lang="ru-RU" sz="16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691846" y="67836"/>
            <a:ext cx="2146386" cy="1850333"/>
            <a:chOff x="2998460" y="1201550"/>
            <a:chExt cx="2365370" cy="2039112"/>
          </a:xfrm>
        </p:grpSpPr>
        <p:sp>
          <p:nvSpPr>
            <p:cNvPr id="42" name="Шестиугольник 41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>
                  <a:solidFill>
                    <a:srgbClr val="332448"/>
                  </a:solidFill>
                </a:rPr>
                <a:t>Победители ПНПО</a:t>
              </a:r>
              <a:endParaRPr lang="ru-RU" sz="14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693395" y="3776981"/>
            <a:ext cx="2146386" cy="1850333"/>
            <a:chOff x="2998460" y="1201550"/>
            <a:chExt cx="2365370" cy="2039112"/>
          </a:xfrm>
        </p:grpSpPr>
        <p:sp>
          <p:nvSpPr>
            <p:cNvPr id="45" name="Шестиугольник 44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46" name="Шестиугольник 45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>
                  <a:solidFill>
                    <a:srgbClr val="332448"/>
                  </a:solidFill>
                </a:rPr>
                <a:t>Трансляция опыта на краевых семинарах и </a:t>
              </a:r>
              <a:r>
                <a:rPr lang="ru-RU" sz="1400" i="1" dirty="0" err="1" smtClean="0">
                  <a:solidFill>
                    <a:srgbClr val="332448"/>
                  </a:solidFill>
                </a:rPr>
                <a:t>вебинарах</a:t>
              </a:r>
              <a:r>
                <a:rPr lang="ru-RU" sz="1400" i="1" dirty="0" smtClean="0">
                  <a:solidFill>
                    <a:srgbClr val="332448"/>
                  </a:solidFill>
                </a:rPr>
                <a:t>  </a:t>
              </a:r>
              <a:endParaRPr lang="ru-RU" sz="1400" i="1" dirty="0">
                <a:solidFill>
                  <a:srgbClr val="332448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015388" y="4698788"/>
            <a:ext cx="2146386" cy="1850333"/>
            <a:chOff x="2998460" y="1201550"/>
            <a:chExt cx="2365370" cy="2039112"/>
          </a:xfrm>
        </p:grpSpPr>
        <p:sp>
          <p:nvSpPr>
            <p:cNvPr id="36" name="Шестиугольник 35"/>
            <p:cNvSpPr/>
            <p:nvPr/>
          </p:nvSpPr>
          <p:spPr>
            <a:xfrm>
              <a:off x="2998460" y="1201550"/>
              <a:ext cx="2365370" cy="2039112"/>
            </a:xfrm>
            <a:prstGeom prst="hexagon">
              <a:avLst/>
            </a:prstGeom>
            <a:solidFill>
              <a:srgbClr val="ED1C24"/>
            </a:solidFill>
            <a:ln w="12700">
              <a:solidFill>
                <a:srgbClr val="333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332448"/>
                  </a:solidFill>
                </a:ln>
                <a:solidFill>
                  <a:srgbClr val="ED1C24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3036834" y="1234631"/>
              <a:ext cx="2288621" cy="1972949"/>
            </a:xfrm>
            <a:prstGeom prst="hexagon">
              <a:avLst/>
            </a:prstGeom>
            <a:solidFill>
              <a:srgbClr val="BCBDBC"/>
            </a:solidFill>
            <a:ln w="3810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332448"/>
                  </a:solidFill>
                </a:rPr>
                <a:t>Трансляция опыта </a:t>
              </a:r>
              <a:r>
                <a:rPr lang="ru-RU" sz="1600" i="1" dirty="0">
                  <a:solidFill>
                    <a:srgbClr val="332448"/>
                  </a:solidFill>
                </a:rPr>
                <a:t>на </a:t>
              </a:r>
              <a:r>
                <a:rPr lang="ru-RU" sz="1600" i="1" dirty="0" smtClean="0">
                  <a:solidFill>
                    <a:srgbClr val="332448"/>
                  </a:solidFill>
                </a:rPr>
                <a:t>форуме </a:t>
              </a:r>
              <a:r>
                <a:rPr lang="ru-RU" sz="1600" i="1" dirty="0">
                  <a:solidFill>
                    <a:srgbClr val="332448"/>
                  </a:solidFill>
                </a:rPr>
                <a:t>цифровых технологий "Все в DIGITAL"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860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0" y="0"/>
            <a:ext cx="10687711" cy="7559675"/>
            <a:chOff x="0" y="0"/>
            <a:chExt cx="10687711" cy="7559675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87711" cy="7559675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1968500" y="215900"/>
              <a:ext cx="8356600" cy="1647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4236" y="192352"/>
            <a:ext cx="1312170" cy="131217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5501301"/>
              </p:ext>
            </p:extLst>
          </p:nvPr>
        </p:nvGraphicFramePr>
        <p:xfrm>
          <a:off x="1892807" y="1005838"/>
          <a:ext cx="7120122" cy="5724144"/>
        </p:xfrm>
        <a:graphic>
          <a:graphicData uri="http://schemas.openxmlformats.org/drawingml/2006/table">
            <a:tbl>
              <a:tblPr firstRow="1" bandRow="1">
                <a:solidFill>
                  <a:srgbClr val="FBCDCE"/>
                </a:solidFill>
                <a:tableStyleId>{21E4AEA4-8DFA-4A89-87EB-49C32662AFE0}</a:tableStyleId>
              </a:tblPr>
              <a:tblGrid>
                <a:gridCol w="3560061">
                  <a:extLst>
                    <a:ext uri="{9D8B030D-6E8A-4147-A177-3AD203B41FA5}">
                      <a16:colId xmlns:a16="http://schemas.microsoft.com/office/drawing/2014/main" xmlns="" val="542330270"/>
                    </a:ext>
                  </a:extLst>
                </a:gridCol>
                <a:gridCol w="3560061">
                  <a:extLst>
                    <a:ext uri="{9D8B030D-6E8A-4147-A177-3AD203B41FA5}">
                      <a16:colId xmlns:a16="http://schemas.microsoft.com/office/drawing/2014/main" xmlns="" val="1566397148"/>
                    </a:ext>
                  </a:extLst>
                </a:gridCol>
              </a:tblGrid>
              <a:tr h="14310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группа </a:t>
                      </a:r>
                      <a:endParaRPr lang="ru-RU" dirty="0"/>
                    </a:p>
                  </a:txBody>
                  <a:tcPr anchor="ctr">
                    <a:solidFill>
                      <a:srgbClr val="ED1B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группа </a:t>
                      </a:r>
                      <a:endParaRPr lang="ru-RU" dirty="0"/>
                    </a:p>
                  </a:txBody>
                  <a:tcPr anchor="ctr">
                    <a:solidFill>
                      <a:srgbClr val="ED1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820627"/>
                  </a:ext>
                </a:extLst>
              </a:tr>
              <a:tr h="1431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3D </a:t>
                      </a:r>
                      <a:r>
                        <a:rPr lang="ru-RU" dirty="0" smtClean="0"/>
                        <a:t>ручка,</a:t>
                      </a:r>
                      <a:r>
                        <a:rPr lang="ru-RU" baseline="0" dirty="0" smtClean="0"/>
                        <a:t> 302 </a:t>
                      </a:r>
                      <a:r>
                        <a:rPr lang="ru-RU" baseline="0" dirty="0" err="1" smtClean="0"/>
                        <a:t>каб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Робототехника, 321 </a:t>
                      </a:r>
                      <a:r>
                        <a:rPr lang="ru-RU" dirty="0" err="1" smtClean="0"/>
                        <a:t>каб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9989010"/>
                  </a:ext>
                </a:extLst>
              </a:tr>
              <a:tr h="1431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3D </a:t>
                      </a:r>
                      <a:r>
                        <a:rPr lang="ru-RU" dirty="0" smtClean="0"/>
                        <a:t>моделирование, 302 </a:t>
                      </a:r>
                      <a:r>
                        <a:rPr lang="ru-RU" dirty="0" err="1" smtClean="0"/>
                        <a:t>каб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84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Альтернативные развязки в кино, 321 </a:t>
                      </a:r>
                      <a:r>
                        <a:rPr lang="ru-RU" sz="1984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lang="ru-RU" sz="1984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43332119"/>
                  </a:ext>
                </a:extLst>
              </a:tr>
              <a:tr h="1431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VIP(</a:t>
                      </a:r>
                      <a:r>
                        <a:rPr lang="en-US" dirty="0" err="1" smtClean="0"/>
                        <a:t>Varwin&amp;Programming</a:t>
                      </a:r>
                      <a:r>
                        <a:rPr lang="en-US" dirty="0" smtClean="0"/>
                        <a:t>)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201 </a:t>
                      </a:r>
                      <a:r>
                        <a:rPr lang="ru-RU" baseline="0" dirty="0" err="1" smtClean="0"/>
                        <a:t>каб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84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Естественно-научные лаборатории (химия),            114 </a:t>
                      </a:r>
                      <a:r>
                        <a:rPr lang="ru-RU" sz="1984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lang="ru-RU" sz="1984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6232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9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</TotalTime>
  <Words>394</Words>
  <Application>Microsoft Office PowerPoint</Application>
  <PresentationFormat>Произвольный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</dc:title>
  <dc:creator>Gennadii</dc:creator>
  <cp:lastModifiedBy>Fisher-JAV</cp:lastModifiedBy>
  <cp:revision>68</cp:revision>
  <cp:lastPrinted>2024-02-14T10:10:07Z</cp:lastPrinted>
  <dcterms:created xsi:type="dcterms:W3CDTF">2021-01-11T08:08:12Z</dcterms:created>
  <dcterms:modified xsi:type="dcterms:W3CDTF">2024-02-16T08:11:26Z</dcterms:modified>
</cp:coreProperties>
</file>