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1" r:id="rId1"/>
  </p:sldMasterIdLst>
  <p:notesMasterIdLst>
    <p:notesMasterId r:id="rId19"/>
  </p:notesMasterIdLst>
  <p:sldIdLst>
    <p:sldId id="602" r:id="rId2"/>
    <p:sldId id="298" r:id="rId3"/>
    <p:sldId id="603" r:id="rId4"/>
    <p:sldId id="604" r:id="rId5"/>
    <p:sldId id="605" r:id="rId6"/>
    <p:sldId id="607" r:id="rId7"/>
    <p:sldId id="608" r:id="rId8"/>
    <p:sldId id="609" r:id="rId9"/>
    <p:sldId id="610" r:id="rId10"/>
    <p:sldId id="612" r:id="rId11"/>
    <p:sldId id="613" r:id="rId12"/>
    <p:sldId id="614" r:id="rId13"/>
    <p:sldId id="616" r:id="rId14"/>
    <p:sldId id="617" r:id="rId15"/>
    <p:sldId id="615" r:id="rId16"/>
    <p:sldId id="619" r:id="rId17"/>
    <p:sldId id="618" r:id="rId18"/>
  </p:sldIdLst>
  <p:sldSz cx="24384000" cy="13716000"/>
  <p:notesSz cx="6858000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икита Силин" initials="НС" lastIdx="1" clrIdx="0"/>
  <p:cmAuthor id="2" name="Силин Никита Андреевич" initials="СНА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00"/>
    <a:srgbClr val="66CCFF"/>
    <a:srgbClr val="FF9900"/>
    <a:srgbClr val="EFFAFF"/>
    <a:srgbClr val="DDF0FF"/>
    <a:srgbClr val="EBF6FF"/>
    <a:srgbClr val="EBEDFF"/>
    <a:srgbClr val="E5E8FF"/>
    <a:srgbClr val="CCECFF"/>
    <a:srgbClr val="00B2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3A424A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 autoAdjust="0"/>
    <p:restoredTop sz="99634" autoAdjust="0"/>
  </p:normalViewPr>
  <p:slideViewPr>
    <p:cSldViewPr snapToGrid="0">
      <p:cViewPr varScale="1">
        <p:scale>
          <a:sx n="58" d="100"/>
          <a:sy n="58" d="100"/>
        </p:scale>
        <p:origin x="-210" y="-78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</p:spPr>
        <p:txBody>
          <a:bodyPr lIns="90287" tIns="45147" rIns="90287" bIns="45147"/>
          <a:lstStyle/>
          <a:p>
            <a:endParaRPr dirty="0"/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lIns="90287" tIns="45147" rIns="90287" bIns="45147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299008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9575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1732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301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2589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94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011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94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94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2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269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2613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759310" y="712413"/>
            <a:ext cx="20828001" cy="1007738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solidFill>
                  <a:srgbClr val="3F3D3C"/>
                </a:solidFill>
                <a:latin typeface="+mn-lt"/>
                <a:ea typeface="+mn-ea"/>
                <a:cs typeface="+mn-cs"/>
                <a:sym typeface="Bebas Neue Regular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1" name="Линия"/>
          <p:cNvSpPr/>
          <p:nvPr/>
        </p:nvSpPr>
        <p:spPr>
          <a:xfrm>
            <a:off x="437279" y="2368910"/>
            <a:ext cx="23509440" cy="1"/>
          </a:xfrm>
          <a:prstGeom prst="line">
            <a:avLst/>
          </a:prstGeom>
          <a:ln w="381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 dirty="0"/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23715564" y="13093155"/>
            <a:ext cx="482806" cy="482601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D6D5D5"/>
                </a:solidFill>
                <a:latin typeface="SF UI Text Semibold"/>
                <a:ea typeface="SF UI Text Semibold"/>
                <a:cs typeface="SF UI Text Semibold"/>
                <a:sym typeface="SF UI Text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30426107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56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275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149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748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02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699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97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 hangingPunct="1"/>
            <a:fld id="{6393BCA4-4374-4A85-ADB0-6BBECDEA23FF}" type="slidenum">
              <a:rPr lang="ru-RU" b="0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828800" hangingPunct="1"/>
              <a:t>‹#›</a:t>
            </a:fld>
            <a:endParaRPr lang="ru-RU" b="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246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ava-cub@iro.perm.ru" TargetMode="External"/><Relationship Id="rId5" Type="http://schemas.openxmlformats.org/officeDocument/2006/relationships/hyperlink" Target="https://cub.iro.perm.ru/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9607E6-9FA9-4E4C-91B3-6A12729A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altLang="ru-RU" sz="3200" b="1" cap="none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elvetica Neue"/>
                <a:cs typeface="Helvetica Neue"/>
              </a:rPr>
              <a:t/>
            </a:r>
            <a:br>
              <a:rPr lang="ru-RU" altLang="ru-RU" sz="3200" b="1" cap="none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elvetica Neue"/>
                <a:cs typeface="Helvetica Neue"/>
              </a:rPr>
            </a:br>
            <a:endParaRPr lang="ru-RU" sz="3200" b="1" cap="none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Helvetica Neue"/>
              <a:cs typeface="Helvetica Neue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9FD248B-3894-4552-B34A-E461562B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3CCA26-26FE-4E8F-8DE7-17D0DA691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27" y="199188"/>
            <a:ext cx="2448442" cy="2029972"/>
          </a:xfrm>
          <a:prstGeom prst="rect">
            <a:avLst/>
          </a:prstGeom>
        </p:spPr>
      </p:pic>
      <p:pic>
        <p:nvPicPr>
          <p:cNvPr id="5" name="Picture 2" descr="C:\Users\Chernicyna-NA\Desktop\САЙТ ЦЕНТР\лого больш.png">
            <a:extLst>
              <a:ext uri="{FF2B5EF4-FFF2-40B4-BE49-F238E27FC236}">
                <a16:creationId xmlns="" xmlns:a16="http://schemas.microsoft.com/office/drawing/2014/main" id="{A1F60316-1E44-48C6-BF3B-6AC0D913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1435" y="286004"/>
            <a:ext cx="2256490" cy="1886501"/>
          </a:xfrm>
          <a:prstGeom prst="rect">
            <a:avLst/>
          </a:prstGeom>
          <a:noFill/>
        </p:spPr>
      </p:pic>
      <p:pic>
        <p:nvPicPr>
          <p:cNvPr id="8" name="Рисунок 7" descr="7577886969696457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0313" y="740504"/>
            <a:ext cx="11822361" cy="123713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488998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9576" y="914400"/>
            <a:ext cx="11165151" cy="320040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Методы и приемы </a:t>
            </a: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рефлексии и </a:t>
            </a:r>
            <a:r>
              <a:rPr lang="ru-RU" sz="60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6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400" dirty="0" smtClean="0">
                <a:latin typeface="Century" pitchFamily="18" charset="0"/>
              </a:rPr>
              <a:t>Низкий – </a:t>
            </a:r>
            <a:r>
              <a:rPr lang="ru-RU" sz="4400" dirty="0" err="1" smtClean="0">
                <a:latin typeface="Century" pitchFamily="18" charset="0"/>
              </a:rPr>
              <a:t>низкий</a:t>
            </a:r>
            <a:r>
              <a:rPr lang="ru-RU" sz="4400" dirty="0" smtClean="0">
                <a:latin typeface="Century" pitchFamily="18" charset="0"/>
              </a:rPr>
              <a:t> </a:t>
            </a:r>
          </a:p>
          <a:p>
            <a:r>
              <a:rPr lang="ru-RU" sz="4400" dirty="0" smtClean="0">
                <a:latin typeface="Century" pitchFamily="18" charset="0"/>
              </a:rPr>
              <a:t>Оценить, какие есть препятствия в работе, не позволяющие работать эффективно. </a:t>
            </a:r>
          </a:p>
          <a:p>
            <a:r>
              <a:rPr lang="ru-RU" sz="4400" dirty="0" smtClean="0">
                <a:latin typeface="Century" pitchFamily="18" charset="0"/>
              </a:rPr>
              <a:t>Анкета «Изучение затруднений педагогов на начальном этапе профессиональной карьеры», Анкета изучения затруднений педагога в организации современного качественного образования (сборник)</a:t>
            </a:r>
            <a:endParaRPr lang="ru-RU" sz="4400" dirty="0">
              <a:latin typeface="Century" pitchFamily="18" charset="0"/>
            </a:endParaRPr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10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44727" y="914400"/>
            <a:ext cx="1847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294" y="1946031"/>
            <a:ext cx="10567632" cy="10567632"/>
          </a:xfrm>
        </p:spPr>
      </p:pic>
    </p:spTree>
    <p:extLst>
      <p:ext uri="{BB962C8B-B14F-4D97-AF65-F5344CB8AC3E}">
        <p14:creationId xmlns="" xmlns:p14="http://schemas.microsoft.com/office/powerpoint/2010/main" val="608670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9576" y="914400"/>
            <a:ext cx="11165151" cy="320040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Методы и приемы </a:t>
            </a: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рефлексии и </a:t>
            </a:r>
            <a:r>
              <a:rPr lang="ru-RU" sz="60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6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Century" pitchFamily="18" charset="0"/>
              </a:rPr>
              <a:t>Низкий – </a:t>
            </a:r>
            <a:r>
              <a:rPr lang="ru-RU" sz="4400" dirty="0" err="1" smtClean="0">
                <a:latin typeface="Century" pitchFamily="18" charset="0"/>
              </a:rPr>
              <a:t>низкий</a:t>
            </a:r>
            <a:r>
              <a:rPr lang="ru-RU" sz="4400" dirty="0" smtClean="0">
                <a:latin typeface="Century" pitchFamily="18" charset="0"/>
              </a:rPr>
              <a:t> </a:t>
            </a:r>
          </a:p>
          <a:p>
            <a:endParaRPr lang="ru-RU" sz="4400" dirty="0" smtClean="0">
              <a:latin typeface="Century" pitchFamily="18" charset="0"/>
            </a:endParaRPr>
          </a:p>
          <a:p>
            <a:r>
              <a:rPr lang="ru-RU" sz="4400" dirty="0" smtClean="0">
                <a:latin typeface="Century" pitchFamily="18" charset="0"/>
              </a:rPr>
              <a:t>Потенциал – средний, результативность – низкий – упор на наставничество </a:t>
            </a:r>
          </a:p>
          <a:p>
            <a:endParaRPr lang="ru-RU" sz="4400" dirty="0" smtClean="0">
              <a:latin typeface="Century" pitchFamily="18" charset="0"/>
            </a:endParaRPr>
          </a:p>
          <a:p>
            <a:r>
              <a:rPr lang="ru-RU" sz="4400" dirty="0" smtClean="0">
                <a:latin typeface="Century" pitchFamily="18" charset="0"/>
              </a:rPr>
              <a:t>Потенциал низкий, результативность – средний – упор на самостоятельное изучение</a:t>
            </a:r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11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44727" y="914400"/>
            <a:ext cx="1847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294" y="1946031"/>
            <a:ext cx="10567632" cy="10567632"/>
          </a:xfrm>
        </p:spPr>
      </p:pic>
    </p:spTree>
    <p:extLst>
      <p:ext uri="{BB962C8B-B14F-4D97-AF65-F5344CB8AC3E}">
        <p14:creationId xmlns="" xmlns:p14="http://schemas.microsoft.com/office/powerpoint/2010/main" val="608670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12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20790435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+mj-lt"/>
              <a:buAutoNum type="arabicPeriod"/>
            </a:pP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«Экспресс-анализ технологических аспектов личностно ориентированного урока»;</a:t>
            </a:r>
          </a:p>
          <a:p>
            <a:pPr marL="1143000" indent="-1143000" algn="just">
              <a:buFont typeface="+mj-lt"/>
              <a:buAutoNum type="arabicPeriod"/>
            </a:pP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«Схема психолого-дидактического анализа урока»;</a:t>
            </a:r>
          </a:p>
          <a:p>
            <a:pPr marL="1143000" indent="-1143000" algn="just">
              <a:buFont typeface="+mj-lt"/>
              <a:buAutoNum type="arabicPeriod"/>
            </a:pP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«Комплексный анализ проблемно-развивающего урока»;</a:t>
            </a:r>
          </a:p>
          <a:p>
            <a:pPr marL="1143000" indent="-1143000" algn="just">
              <a:buFont typeface="+mj-lt"/>
              <a:buAutoNum type="arabicPeriod"/>
            </a:pP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«Схема анализа деятельности учителя, направленной на развитие личности учащихся»;</a:t>
            </a:r>
          </a:p>
          <a:p>
            <a:pPr marL="1143000" indent="-1143000" algn="just">
              <a:buFont typeface="+mj-lt"/>
              <a:buAutoNum type="arabicPeriod"/>
            </a:pP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«Критерии </a:t>
            </a:r>
            <a:r>
              <a:rPr lang="ru-RU" sz="6000" b="0" dirty="0" err="1" smtClean="0">
                <a:solidFill>
                  <a:srgbClr val="002060"/>
                </a:solidFill>
                <a:latin typeface="Century" pitchFamily="18" charset="0"/>
              </a:rPr>
              <a:t>сформированности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 компонентов учебной деятельности» (сборник).</a:t>
            </a:r>
            <a:endParaRPr lang="ru-RU" sz="6000" b="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7514" y="0"/>
            <a:ext cx="135996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Средства поддержки </a:t>
            </a:r>
            <a:r>
              <a:rPr lang="ru-RU" sz="4800" dirty="0" err="1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субъектности</a:t>
            </a:r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 воспитанников, анализ педагогической ситуации</a:t>
            </a:r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Приемы </a:t>
            </a:r>
            <a:r>
              <a:rPr lang="ru-RU" sz="6600" dirty="0" err="1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1679576" y="4114799"/>
            <a:ext cx="8901337" cy="8327571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cap="small" dirty="0" smtClean="0">
                <a:solidFill>
                  <a:srgbClr val="002060"/>
                </a:solidFill>
                <a:latin typeface="Century" pitchFamily="18" charset="0"/>
              </a:rPr>
              <a:t>модель лестницы </a:t>
            </a:r>
            <a:r>
              <a:rPr lang="ru-RU" b="1" u="sng" cap="small" dirty="0" err="1" smtClean="0">
                <a:solidFill>
                  <a:srgbClr val="002060"/>
                </a:solidFill>
                <a:latin typeface="Century" pitchFamily="18" charset="0"/>
              </a:rPr>
              <a:t>арджириса</a:t>
            </a:r>
            <a:r>
              <a:rPr lang="ru-RU" b="1" u="sng" cap="small" dirty="0" smtClean="0">
                <a:solidFill>
                  <a:srgbClr val="002060"/>
                </a:solidFill>
                <a:latin typeface="Century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Наблюдение данных: один из членов вашей команды, Елена, не принимает активного участия в заседании группы.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Отбор данных: Вполне возможно, что Елена очень внимательно выслушивала выступления других, но сама на этот раз ничего не сказала.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Дополнительное значение: Елена говорит только тогда, когда считает, что может повлиять на других членов команды.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Предположения: Может быть, в данном случае Елене интересны только те ситуации, в которых хвалят именно ее.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Выводы: Елена – не командный игрок.</a:t>
            </a:r>
            <a:br>
              <a:rPr lang="ru-RU" dirty="0" smtClean="0">
                <a:solidFill>
                  <a:srgbClr val="002060"/>
                </a:solidFill>
                <a:latin typeface="Century" pitchFamily="18" charset="0"/>
              </a:rPr>
            </a:br>
            <a:endParaRPr lang="ru-RU" dirty="0" smtClean="0">
              <a:solidFill>
                <a:srgbClr val="002060"/>
              </a:solidFill>
              <a:latin typeface="Century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Убеждения: Елена не может быть членом команды.</a:t>
            </a:r>
            <a:br>
              <a:rPr lang="ru-RU" dirty="0" smtClean="0">
                <a:solidFill>
                  <a:srgbClr val="002060"/>
                </a:solidFill>
                <a:latin typeface="Century" pitchFamily="18" charset="0"/>
              </a:rPr>
            </a:br>
            <a:endParaRPr lang="ru-RU" dirty="0" smtClean="0">
              <a:solidFill>
                <a:srgbClr val="002060"/>
              </a:solidFill>
              <a:latin typeface="Century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Действия: вы перестаете рассчитывать на то, что Елена будет вносить свой вклад в результаты команды, и, возможно, не станете в будущем приглашать ее на заседания.</a:t>
            </a:r>
            <a:endParaRPr lang="ru-RU" cap="small" dirty="0" smtClean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13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Содержимое 11" descr="11135183718_i_008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2556671" y="2385808"/>
            <a:ext cx="9111342" cy="9766217"/>
          </a:xfrm>
        </p:spPr>
      </p:pic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Приемы </a:t>
            </a:r>
            <a:r>
              <a:rPr lang="ru-RU" sz="6600" dirty="0" err="1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1679576" y="4114799"/>
            <a:ext cx="8901337" cy="8327571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err="1" smtClean="0">
                <a:solidFill>
                  <a:srgbClr val="002060"/>
                </a:solidFill>
                <a:latin typeface="Century" pitchFamily="18" charset="0"/>
              </a:rPr>
              <a:t>Опросник</a:t>
            </a:r>
            <a:r>
              <a:rPr lang="ru-RU" b="1" u="sng" dirty="0" smtClean="0">
                <a:solidFill>
                  <a:srgbClr val="002060"/>
                </a:solidFill>
                <a:latin typeface="Century" pitchFamily="18" charset="0"/>
              </a:rPr>
              <a:t> по модели лестницы </a:t>
            </a:r>
            <a:r>
              <a:rPr lang="ru-RU" b="1" u="sng" dirty="0" err="1" smtClean="0">
                <a:solidFill>
                  <a:srgbClr val="002060"/>
                </a:solidFill>
                <a:latin typeface="Century" pitchFamily="18" charset="0"/>
              </a:rPr>
              <a:t>Арджириса</a:t>
            </a:r>
            <a:endParaRPr lang="ru-RU" b="1" u="sng" dirty="0" smtClean="0">
              <a:solidFill>
                <a:srgbClr val="002060"/>
              </a:solidFill>
              <a:latin typeface="Century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Почему я выбрал такой образ действий? Есть ли другие действия, которые следует рассмотреть?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Какие убеждения привели меня к такому действию? Это обоснованно?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Почему я сделал такой вывод? Вывод верный? 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Что я предполагаю и почему? Верны ли мои предположения? 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Верно ли я интерпретировал значение известных мне данных?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Какие данные я выбрал и почему? Тщательно ли я выбирал данные? 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Какие реальные факты использовать? Какие еще факты следует учесть? 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cap="small" dirty="0" smtClean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14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Содержимое 11" descr="11135183718_i_008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2556671" y="2385808"/>
            <a:ext cx="9111342" cy="9766217"/>
          </a:xfrm>
        </p:spPr>
      </p:pic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Приемы </a:t>
            </a:r>
            <a:r>
              <a:rPr lang="ru-RU" sz="6600" dirty="0" err="1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dirty="0"/>
          </a:p>
        </p:txBody>
      </p:sp>
      <p:pic>
        <p:nvPicPr>
          <p:cNvPr id="16" name="Содержимое 15" descr="дневник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637265" y="2432956"/>
            <a:ext cx="11952082" cy="10254343"/>
          </a:xfrm>
        </p:spPr>
      </p:pic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5400" cap="small" dirty="0" smtClean="0">
                <a:solidFill>
                  <a:srgbClr val="002060"/>
                </a:solidFill>
                <a:latin typeface="Century" pitchFamily="18" charset="0"/>
              </a:rPr>
              <a:t>+ </a:t>
            </a:r>
            <a:r>
              <a:rPr lang="ru-RU" sz="5400" cap="small" dirty="0" err="1" smtClean="0">
                <a:solidFill>
                  <a:srgbClr val="002060"/>
                </a:solidFill>
                <a:latin typeface="Century" pitchFamily="18" charset="0"/>
              </a:rPr>
              <a:t>Ольденбургский</a:t>
            </a:r>
            <a:r>
              <a:rPr lang="ru-RU" sz="5400" cap="small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5400" cap="small" dirty="0" err="1" smtClean="0">
                <a:solidFill>
                  <a:srgbClr val="002060"/>
                </a:solidFill>
                <a:latin typeface="Century" pitchFamily="18" charset="0"/>
              </a:rPr>
              <a:t>опросник</a:t>
            </a:r>
            <a:r>
              <a:rPr lang="ru-RU" sz="5400" cap="small" dirty="0" smtClean="0">
                <a:solidFill>
                  <a:srgbClr val="002060"/>
                </a:solidFill>
                <a:latin typeface="Century" pitchFamily="18" charset="0"/>
              </a:rPr>
              <a:t> профессионального выгорания</a:t>
            </a:r>
          </a:p>
          <a:p>
            <a:endParaRPr lang="ru-RU" cap="small" dirty="0" smtClean="0"/>
          </a:p>
          <a:p>
            <a:endParaRPr lang="ru-RU" dirty="0"/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15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Ольденбургский опросник профессионального выгорания, OLBI_qrcode (1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20785" y="7124699"/>
            <a:ext cx="5236029" cy="52360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16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20790435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5400" b="0" dirty="0" smtClean="0">
                <a:solidFill>
                  <a:srgbClr val="002060"/>
                </a:solidFill>
                <a:latin typeface="Century" pitchFamily="18" charset="0"/>
              </a:rPr>
              <a:t>Рефлексия — это умение видеть все богатство содержания в ретроспекции (т. е. обращаясь назад: что я делал?) и немножко в </a:t>
            </a:r>
            <a:r>
              <a:rPr lang="ru-RU" sz="5400" b="0" dirty="0" err="1" smtClean="0">
                <a:solidFill>
                  <a:srgbClr val="002060"/>
                </a:solidFill>
                <a:latin typeface="Century" pitchFamily="18" charset="0"/>
              </a:rPr>
              <a:t>проспекции</a:t>
            </a:r>
            <a:r>
              <a:rPr lang="ru-RU" sz="5400" b="0" dirty="0" smtClean="0">
                <a:solidFill>
                  <a:srgbClr val="002060"/>
                </a:solidFill>
                <a:latin typeface="Century" pitchFamily="18" charset="0"/>
              </a:rPr>
              <a:t>.</a:t>
            </a:r>
            <a:br>
              <a:rPr lang="ru-RU" sz="5400" b="0" dirty="0" smtClean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sz="5400" b="0" dirty="0" smtClean="0">
                <a:solidFill>
                  <a:srgbClr val="002060"/>
                </a:solidFill>
                <a:latin typeface="Century" pitchFamily="18" charset="0"/>
              </a:rPr>
              <a:t>Так вот, тонким, чувствующим человеком мы обычно называем того, у кого развита эта рефлексивная компонента и кто умеет видеть себя со стороны, четко понимать и знать, что он делает.</a:t>
            </a:r>
          </a:p>
          <a:p>
            <a:pPr algn="r" fontAlgn="t"/>
            <a:r>
              <a:rPr lang="ru-RU" sz="5400" b="0" i="1" dirty="0" smtClean="0">
                <a:solidFill>
                  <a:srgbClr val="002060"/>
                </a:solidFill>
                <a:latin typeface="Century" pitchFamily="18" charset="0"/>
              </a:rPr>
              <a:t>Георгий Петрович Щедровицкий</a:t>
            </a:r>
          </a:p>
          <a:p>
            <a:pPr algn="just"/>
            <a:endParaRPr lang="ru-RU" sz="5400" b="0" dirty="0" smtClean="0">
              <a:solidFill>
                <a:srgbClr val="002060"/>
              </a:solidFill>
              <a:latin typeface="Century" pitchFamily="18" charset="0"/>
            </a:endParaRPr>
          </a:p>
          <a:p>
            <a:pPr algn="just"/>
            <a:r>
              <a:rPr lang="ru-RU" sz="5400" b="0" dirty="0" smtClean="0">
                <a:solidFill>
                  <a:srgbClr val="002060"/>
                </a:solidFill>
                <a:latin typeface="Century" pitchFamily="18" charset="0"/>
              </a:rPr>
              <a:t>Мы себя в рефлексии не оцениваем, а собираем.</a:t>
            </a:r>
          </a:p>
          <a:p>
            <a:pPr algn="r" fontAlgn="t"/>
            <a:r>
              <a:rPr lang="ru-RU" sz="5400" b="0" i="1" dirty="0" smtClean="0">
                <a:solidFill>
                  <a:srgbClr val="002060"/>
                </a:solidFill>
                <a:latin typeface="Century" pitchFamily="18" charset="0"/>
              </a:rPr>
              <a:t>Сергей Борисович Переслегин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7514" y="0"/>
            <a:ext cx="135996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Средства поддержки </a:t>
            </a:r>
            <a:r>
              <a:rPr lang="ru-RU" sz="4800" dirty="0" err="1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субъектности</a:t>
            </a:r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 воспитанников, анализ педагогической ситуации</a:t>
            </a:r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17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20790435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/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Разработать ИОМ для молодого педагога на следующий учебный год.</a:t>
            </a:r>
          </a:p>
          <a:p>
            <a:pPr marL="1143000" indent="-1143000" algn="just"/>
            <a:endParaRPr lang="ru-RU" sz="6000" b="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1143000" indent="-1143000" algn="just"/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Лучшие работы будут размещены на сайте </a:t>
            </a:r>
            <a:r>
              <a:rPr lang="en-US" sz="6000" b="0" dirty="0" smtClean="0">
                <a:solidFill>
                  <a:srgbClr val="002060"/>
                </a:solidFill>
                <a:latin typeface="Century" pitchFamily="18" charset="0"/>
                <a:hlinkClick r:id="rId5"/>
              </a:rPr>
              <a:t>https://cub.iro.perm.ru</a:t>
            </a:r>
            <a:r>
              <a:rPr lang="en-US" sz="6000" b="0" dirty="0" smtClean="0">
                <a:solidFill>
                  <a:srgbClr val="002060"/>
                </a:solidFill>
                <a:latin typeface="Century" pitchFamily="18" charset="0"/>
                <a:hlinkClick r:id="rId5"/>
              </a:rPr>
              <a:t>/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, а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 авторам лучших работ будут </a:t>
            </a:r>
            <a:r>
              <a:rPr lang="ru-RU" sz="6000" b="0" smtClean="0">
                <a:solidFill>
                  <a:srgbClr val="002060"/>
                </a:solidFill>
                <a:latin typeface="Century" pitchFamily="18" charset="0"/>
              </a:rPr>
              <a:t>вручены сертификаты. </a:t>
            </a:r>
            <a:endParaRPr lang="ru-RU" sz="6000" b="0" dirty="0" smtClean="0">
              <a:solidFill>
                <a:srgbClr val="002060"/>
              </a:solidFill>
              <a:latin typeface="Century" pitchFamily="18" charset="0"/>
            </a:endParaRPr>
          </a:p>
          <a:p>
            <a:pPr marL="1143000" indent="-1143000" algn="just"/>
            <a:endParaRPr lang="ru-RU" sz="6000" b="0" dirty="0" smtClean="0">
              <a:solidFill>
                <a:srgbClr val="002060"/>
              </a:solidFill>
              <a:latin typeface="Century" pitchFamily="18" charset="0"/>
            </a:endParaRPr>
          </a:p>
          <a:p>
            <a:pPr marL="1143000" indent="-1143000" algn="just"/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Высылать работы до 1.09.2024 на почту </a:t>
            </a:r>
            <a:r>
              <a:rPr lang="en-US" sz="6000" b="0" dirty="0" smtClean="0">
                <a:solidFill>
                  <a:srgbClr val="002060"/>
                </a:solidFill>
                <a:latin typeface="Century" pitchFamily="18" charset="0"/>
                <a:hlinkClick r:id="rId6"/>
              </a:rPr>
              <a:t>ava-cub@iro.perm.ru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</a:rPr>
              <a:t> .</a:t>
            </a:r>
          </a:p>
          <a:p>
            <a:pPr marL="1143000" indent="-1143000" algn="just"/>
            <a:endParaRPr lang="ru-RU" sz="6000" b="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1143000" indent="-1143000" algn="just"/>
            <a:endParaRPr lang="ru-RU" sz="6000" b="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7514" y="1485900"/>
            <a:ext cx="135996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Индивидуальное задание</a:t>
            </a:r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75F2749-6A59-48F1-825C-835AC5F77B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1700" y="10523621"/>
            <a:ext cx="22580600" cy="25542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8316" y="3452009"/>
            <a:ext cx="2189398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Тема </a:t>
            </a:r>
            <a:r>
              <a:rPr lang="ru-RU" sz="5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вебинара</a:t>
            </a:r>
            <a:r>
              <a:rPr lang="ru-RU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«Разговор с самим собой: рефлексия и </a:t>
            </a:r>
            <a:r>
              <a:rPr lang="ru-RU" sz="5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саморефлексия</a:t>
            </a:r>
            <a:r>
              <a:rPr lang="ru-RU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в деятельности педагога</a:t>
            </a:r>
            <a:r>
              <a:rPr lang="ru-RU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»</a:t>
            </a:r>
          </a:p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Центр непрерывного повышения профессионального мастерства ГАУ ДПО «ИРО ПК»</a:t>
            </a:r>
          </a:p>
          <a:p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Вербицкая Анна Андреевна, методист организационно-методического отдела ЦНППМПР</a:t>
            </a:r>
          </a:p>
          <a:p>
            <a:endParaRPr lang="ru-RU" sz="24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6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36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287FDE6-95B7-4368-B454-EDD09FD9E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629" y="537059"/>
            <a:ext cx="2071161" cy="1717174"/>
          </a:xfrm>
          <a:prstGeom prst="rect">
            <a:avLst/>
          </a:prstGeom>
        </p:spPr>
      </p:pic>
      <p:pic>
        <p:nvPicPr>
          <p:cNvPr id="1026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53705" y="629709"/>
            <a:ext cx="2256490" cy="1886501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14" y="537059"/>
            <a:ext cx="1105271" cy="195214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2" descr="C:\Users\Chernicyna-NA\Desktop\САЙТ ЦЕНТР\подвал\logo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204274" y="623491"/>
            <a:ext cx="2439170" cy="1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714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3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19888200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</a:pPr>
            <a:r>
              <a:rPr lang="ru-RU" sz="72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Понятия рефлексии и </a:t>
            </a:r>
            <a:r>
              <a:rPr lang="ru-RU" sz="72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720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914400" indent="-914400">
              <a:buAutoNum type="arabicPeriod"/>
            </a:pPr>
            <a:endParaRPr lang="ru-RU" sz="720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914400" indent="-914400">
              <a:buAutoNum type="arabicPeriod"/>
            </a:pPr>
            <a:r>
              <a:rPr lang="ru-RU" sz="720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М</a:t>
            </a:r>
            <a:r>
              <a:rPr lang="ru-RU" sz="72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етоды и приемы рефлексии и </a:t>
            </a:r>
            <a:r>
              <a:rPr lang="ru-RU" sz="72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720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914400" indent="-914400">
              <a:buAutoNum type="arabicPeriod"/>
            </a:pPr>
            <a:endParaRPr lang="ru-RU" sz="720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914400" indent="-914400">
              <a:buAutoNum type="arabicPeriod"/>
            </a:pPr>
            <a:r>
              <a:rPr lang="ru-RU" sz="7200" u="sng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Индивидуальное задание</a:t>
            </a:r>
          </a:p>
          <a:p>
            <a:pPr marL="914400" indent="-914400">
              <a:buAutoNum type="arabicPeriod"/>
            </a:pPr>
            <a:endParaRPr lang="ru-RU" sz="480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endParaRPr lang="ru-RU" sz="2800" u="sng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30390" y="961947"/>
            <a:ext cx="8201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600" dirty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Обсуждаемые вопросы </a:t>
            </a:r>
          </a:p>
        </p:txBody>
      </p:sp>
    </p:spTree>
    <p:extLst>
      <p:ext uri="{BB962C8B-B14F-4D97-AF65-F5344CB8AC3E}">
        <p14:creationId xmlns="" xmlns:p14="http://schemas.microsoft.com/office/powerpoint/2010/main" val="71752808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4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19888200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Рефлексия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 – анализ и осознание собственной жизнедеятельности </a:t>
            </a:r>
            <a:r>
              <a:rPr lang="ru-RU" sz="6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и 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поступков.</a:t>
            </a:r>
          </a:p>
          <a:p>
            <a:pPr algn="just"/>
            <a:endParaRPr lang="ru-RU" sz="6600" b="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r>
              <a:rPr lang="ru-RU" sz="4400" b="0" i="1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Это обращение к происходящему </a:t>
            </a:r>
            <a:r>
              <a:rPr lang="ru-RU" sz="4400" b="0" i="1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вокруг, </a:t>
            </a:r>
            <a:r>
              <a:rPr lang="ru-RU" sz="4400" b="0" i="1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чужим чувствам, эмоциям, желаниям, поведению. </a:t>
            </a:r>
          </a:p>
          <a:p>
            <a:pPr algn="just"/>
            <a:endParaRPr lang="ru-RU" sz="4800" b="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algn="just"/>
            <a:r>
              <a:rPr lang="ru-RU" sz="60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Саморефлексия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 – анализ своего </a:t>
            </a:r>
            <a:r>
              <a:rPr lang="ru-RU" sz="6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поведения и внутреннего мира, который проводится с целью разрешения внутренних проблем и </a:t>
            </a:r>
            <a:r>
              <a:rPr lang="ru-RU" sz="6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саморазвития.</a:t>
            </a:r>
          </a:p>
          <a:p>
            <a:pPr algn="just"/>
            <a:endParaRPr lang="ru-RU" sz="4800" b="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r>
              <a:rPr lang="ru-RU" sz="4400" b="0" i="1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Это обращение к своим чувствам, эмоциям, желаниям, поведени</a:t>
            </a:r>
            <a:r>
              <a:rPr lang="ru-RU" sz="4400" b="0" i="1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ю</a:t>
            </a:r>
            <a:r>
              <a:rPr lang="ru-RU" sz="4400" b="0" i="1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. </a:t>
            </a:r>
            <a:endParaRPr lang="ru-RU" sz="4400" b="0" i="1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64792" y="961947"/>
            <a:ext cx="133324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6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Понятия рефлексии и </a:t>
            </a:r>
            <a:r>
              <a:rPr lang="ru-RU" sz="5600" dirty="0" err="1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56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395977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5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198882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Педагогическая 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рефлексия </a:t>
            </a:r>
            <a:r>
              <a:rPr lang="ru-RU" sz="4000" u="sng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стимулирует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 исследовательский, творческий процесс, выводит педагога на новые задачи профессиональной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деятельности.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ефлексия 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выступает основным </a:t>
            </a:r>
            <a:r>
              <a:rPr lang="ru-RU" sz="4000" u="sng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средством поддержки </a:t>
            </a:r>
            <a:r>
              <a:rPr lang="ru-RU" sz="4000" u="sng" dirty="0" err="1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субъектности</a:t>
            </a:r>
            <a:r>
              <a:rPr lang="ru-RU" sz="4000" u="sng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 </a:t>
            </a:r>
            <a:r>
              <a:rPr lang="ru-RU" sz="4000" u="sng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воспитанников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:</a:t>
            </a:r>
          </a:p>
          <a:p>
            <a:pPr marL="571500" lvl="1" indent="-571500" algn="just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умение 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налаживать адекватную обратную связь в системе «педагог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–воспитанник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», выходить на взаимопонимание и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доверие;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умение 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проявлять и анализировать интересы и запросы детей, выходить на их индивидуальные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смыслы;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умение 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вооружить воспитанников методами рефлексии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собственной деятельности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, оценивать свои способности и успешность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собственной деятельности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, свои сильные и слабые стороны, проявлять свою позицию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3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. Рефлексия позволяет </a:t>
            </a:r>
            <a:r>
              <a:rPr lang="ru-RU" sz="40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лучше </a:t>
            </a:r>
            <a:r>
              <a:rPr lang="ru-RU" sz="4000" u="sng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обозначить педагогическую ситуацию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, </a:t>
            </a:r>
            <a:r>
              <a:rPr lang="ru-RU" sz="4000" u="sng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вывести ее на уровень анализа и преобразования</a:t>
            </a:r>
            <a:r>
              <a:rPr lang="ru-RU" sz="4000" b="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31308" y="1446023"/>
            <a:ext cx="131994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Зачем они нужны в деятельности педагога?</a:t>
            </a:r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82551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9576" y="914400"/>
            <a:ext cx="11165151" cy="320040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Методы и приемы </a:t>
            </a: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рефлексии и </a:t>
            </a:r>
            <a:r>
              <a:rPr lang="ru-RU" sz="60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6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2518" y="2316163"/>
            <a:ext cx="10695764" cy="1025010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u="sng" dirty="0">
                <a:solidFill>
                  <a:srgbClr val="002060"/>
                </a:solidFill>
                <a:latin typeface="Century" pitchFamily="18" charset="0"/>
              </a:rPr>
              <a:t>Матрица потенциала</a:t>
            </a:r>
            <a:r>
              <a:rPr lang="ru-RU" sz="3600" b="1" dirty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– инструмент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управления </a:t>
            </a:r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талантами.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В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основе инструмента лежит деление сотрудников на девять групп в </a:t>
            </a:r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зависимости от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их производительности и потенциала. </a:t>
            </a:r>
            <a:endParaRPr lang="ru-RU" sz="3600" dirty="0" smtClean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Оценивая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производительность сотрудников, менеджеры часто обращают </a:t>
            </a:r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внимание на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две вещи. Во-первых, насколько хорошо они работают сегодня, а </a:t>
            </a:r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во-вторых, насколько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хорошо они, вероятно, будут работать в будущем, то есть </a:t>
            </a:r>
            <a:r>
              <a:rPr lang="ru-RU" sz="3600" dirty="0" smtClean="0">
                <a:solidFill>
                  <a:srgbClr val="002060"/>
                </a:solidFill>
                <a:latin typeface="Century" pitchFamily="18" charset="0"/>
              </a:rPr>
              <a:t>их потенциал </a:t>
            </a:r>
            <a:r>
              <a:rPr lang="ru-RU" sz="3600" dirty="0">
                <a:solidFill>
                  <a:srgbClr val="002060"/>
                </a:solidFill>
                <a:latin typeface="Century" pitchFamily="18" charset="0"/>
              </a:rPr>
              <a:t>роста.</a:t>
            </a:r>
          </a:p>
          <a:p>
            <a:endParaRPr lang="ru-RU" dirty="0"/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6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44727" y="914400"/>
            <a:ext cx="1847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4857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9576" y="914400"/>
            <a:ext cx="11165151" cy="320040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Методы и приемы </a:t>
            </a: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рефлексии и </a:t>
            </a:r>
            <a:r>
              <a:rPr lang="ru-RU" sz="6000" dirty="0" err="1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саморефлексии</a:t>
            </a:r>
            <a:endParaRPr lang="ru-RU" sz="6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/>
              <a:t>Матрица потенциала</a:t>
            </a:r>
            <a:r>
              <a:rPr lang="ru-RU" sz="3600" b="1" dirty="0"/>
              <a:t> </a:t>
            </a:r>
            <a:r>
              <a:rPr lang="ru-RU" sz="3600" dirty="0" smtClean="0"/>
              <a:t>– инструмент </a:t>
            </a:r>
            <a:r>
              <a:rPr lang="ru-RU" sz="3600" dirty="0"/>
              <a:t>управления </a:t>
            </a:r>
            <a:r>
              <a:rPr lang="ru-RU" sz="3600" dirty="0" smtClean="0"/>
              <a:t>талантами. </a:t>
            </a:r>
          </a:p>
          <a:p>
            <a:r>
              <a:rPr lang="ru-RU" sz="3600" dirty="0" smtClean="0"/>
              <a:t>В </a:t>
            </a:r>
            <a:r>
              <a:rPr lang="ru-RU" sz="3600" dirty="0"/>
              <a:t>основе инструмента лежит деление сотрудников на девять групп в </a:t>
            </a:r>
            <a:r>
              <a:rPr lang="ru-RU" sz="3600" dirty="0" smtClean="0"/>
              <a:t>зависимости от </a:t>
            </a:r>
            <a:r>
              <a:rPr lang="ru-RU" sz="3600" dirty="0"/>
              <a:t>их производительности и потенциала. </a:t>
            </a:r>
            <a:endParaRPr lang="ru-RU" sz="3600" dirty="0" smtClean="0"/>
          </a:p>
          <a:p>
            <a:r>
              <a:rPr lang="ru-RU" sz="3600" dirty="0" smtClean="0"/>
              <a:t>Оценивая </a:t>
            </a:r>
            <a:r>
              <a:rPr lang="ru-RU" sz="3600" dirty="0"/>
              <a:t>производительность сотрудников, менеджеры часто обращают </a:t>
            </a:r>
            <a:r>
              <a:rPr lang="ru-RU" sz="3600" dirty="0" smtClean="0"/>
              <a:t>внимание на </a:t>
            </a:r>
            <a:r>
              <a:rPr lang="ru-RU" sz="3600" dirty="0"/>
              <a:t>две вещи. Во-первых, насколько хорошо они работают сегодня, а </a:t>
            </a:r>
            <a:r>
              <a:rPr lang="ru-RU" sz="3600" dirty="0" smtClean="0"/>
              <a:t>во-вторых, насколько </a:t>
            </a:r>
            <a:r>
              <a:rPr lang="ru-RU" sz="3600" dirty="0"/>
              <a:t>хорошо они, вероятно, будут работать в будущем, то есть </a:t>
            </a:r>
            <a:r>
              <a:rPr lang="ru-RU" sz="3600" dirty="0" smtClean="0"/>
              <a:t>их потенциал </a:t>
            </a:r>
            <a:r>
              <a:rPr lang="ru-RU" sz="3600" dirty="0"/>
              <a:t>роста.</a:t>
            </a:r>
          </a:p>
          <a:p>
            <a:endParaRPr lang="ru-RU" dirty="0"/>
          </a:p>
        </p:txBody>
      </p:sp>
      <p:sp>
        <p:nvSpPr>
          <p:cNvPr id="30722" name="Номер слайда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7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44727" y="914400"/>
            <a:ext cx="1847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294" y="1946031"/>
            <a:ext cx="10567632" cy="10567632"/>
          </a:xfrm>
        </p:spPr>
      </p:pic>
    </p:spTree>
    <p:extLst>
      <p:ext uri="{BB962C8B-B14F-4D97-AF65-F5344CB8AC3E}">
        <p14:creationId xmlns="" xmlns:p14="http://schemas.microsoft.com/office/powerpoint/2010/main" val="608670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8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15325411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4400" b="0" dirty="0" smtClean="0">
                <a:solidFill>
                  <a:srgbClr val="002060"/>
                </a:solidFill>
                <a:latin typeface="Century" pitchFamily="18" charset="0"/>
                <a:cs typeface="Times New Roman" pitchFamily="18" charset="0"/>
              </a:rPr>
              <a:t>Показатели эффективности деятельности педагогических работников (разработаны образовательными учреждениями) </a:t>
            </a:r>
          </a:p>
          <a:p>
            <a:pPr marL="742950" indent="-742950" algn="just">
              <a:buFont typeface="+mj-lt"/>
              <a:buAutoNum type="arabicPeriod"/>
            </a:pPr>
            <a:endParaRPr lang="ru-RU" sz="4400" b="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ru-RU" sz="4400" b="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ru-RU" sz="4400" b="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ru-RU" sz="4400" b="0" dirty="0" err="1" smtClean="0">
                <a:solidFill>
                  <a:srgbClr val="002060"/>
                </a:solidFill>
                <a:latin typeface="Century" pitchFamily="18" charset="0"/>
              </a:rPr>
              <a:t>Есенкова</a:t>
            </a:r>
            <a:r>
              <a:rPr lang="ru-RU" sz="4400" b="0" dirty="0" smtClean="0">
                <a:solidFill>
                  <a:srgbClr val="002060"/>
                </a:solidFill>
                <a:latin typeface="Century" pitchFamily="18" charset="0"/>
              </a:rPr>
              <a:t> Т. Ф., Шустова Л. П., Данилов С. В., Кузнецова Н. И. Средства формирования рефлексивной компетентности молодого педагога. Сборник дидактических материалов. Ульяновск, 2018:</a:t>
            </a:r>
          </a:p>
          <a:p>
            <a:pPr marL="742950" lvl="2" indent="-742950" algn="just">
              <a:buFont typeface="Arial" pitchFamily="34" charset="0"/>
              <a:buChar char="•"/>
            </a:pPr>
            <a:r>
              <a:rPr lang="ru-RU" sz="4400" b="0" dirty="0" smtClean="0">
                <a:solidFill>
                  <a:srgbClr val="002060"/>
                </a:solidFill>
                <a:latin typeface="Century" pitchFamily="18" charset="0"/>
              </a:rPr>
              <a:t>«Профессиональные умения педагога», «Методика ГОКК»</a:t>
            </a:r>
          </a:p>
          <a:p>
            <a:pPr marL="742950" indent="-742950" algn="just"/>
            <a:endParaRPr lang="ru-RU" sz="4000" b="0" dirty="0" smtClean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ru-RU" sz="4000" b="0" dirty="0">
              <a:solidFill>
                <a:srgbClr val="002060"/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94515" y="1446023"/>
            <a:ext cx="80730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Оценка результативности:</a:t>
            </a:r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Показатели эффективности деятельности педагогических работников (пример)_qrcod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870384" y="3717472"/>
            <a:ext cx="3124201" cy="3124201"/>
          </a:xfrm>
          <a:prstGeom prst="rect">
            <a:avLst/>
          </a:prstGeom>
        </p:spPr>
      </p:pic>
      <p:pic>
        <p:nvPicPr>
          <p:cNvPr id="11" name="Рисунок 10" descr="Средства формирования рефлексивной компетентности молодого педагога_qrcod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837727" y="8017328"/>
            <a:ext cx="3271158" cy="32711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20931188" y="13165139"/>
            <a:ext cx="404812" cy="539750"/>
          </a:xfrm>
          <a:prstGeom prst="rect">
            <a:avLst/>
          </a:prstGeom>
          <a:noFill/>
        </p:spPr>
        <p:txBody>
          <a:bodyPr/>
          <a:lstStyle/>
          <a:p>
            <a:pPr algn="ctr" hangingPunct="1"/>
            <a:fld id="{09FDE273-63E7-438F-940B-A0DEC2BA8535}" type="slidenum">
              <a:rPr lang="ru-RU" altLang="ru-RU" sz="2000" b="0">
                <a:solidFill>
                  <a:srgbClr val="898989"/>
                </a:solidFill>
                <a:latin typeface="Calibri" pitchFamily="34" charset="0"/>
              </a:rPr>
              <a:pPr algn="ctr" hangingPunct="1"/>
              <a:t>9</a:t>
            </a:fld>
            <a:endParaRPr lang="ru-RU" altLang="ru-RU" sz="20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0723" name="Рисунок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3055" y="198438"/>
            <a:ext cx="1837134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1672" y="285751"/>
            <a:ext cx="2421665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ИТОГИ РЕАЛИЗАЦИИ НАЦИОНАЛЬНЫХ ПРОЕКТОВ"/>
          <p:cNvSpPr txBox="1">
            <a:spLocks/>
          </p:cNvSpPr>
          <p:nvPr/>
        </p:nvSpPr>
        <p:spPr>
          <a:xfrm>
            <a:off x="5354241" y="141288"/>
            <a:ext cx="15429310" cy="203041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2672" tIns="42672" rIns="42672" bIns="42672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1828800" eaLnBrk="1" hangingPunct="1">
              <a:lnSpc>
                <a:spcPct val="90000"/>
              </a:lnSpc>
              <a:spcBef>
                <a:spcPct val="0"/>
              </a:spcBef>
              <a:defRPr sz="4000" kern="1200" cap="all">
                <a:solidFill>
                  <a:srgbClr val="3F3D3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>
              <a:spcAft>
                <a:spcPts val="1008"/>
              </a:spcAft>
              <a:defRPr/>
            </a:pPr>
            <a:endParaRPr lang="ru-RU" sz="8000" dirty="0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559152" y="11034464"/>
          <a:ext cx="14977664" cy="1280160"/>
        </p:xfrm>
        <a:graphic>
          <a:graphicData uri="http://schemas.openxmlformats.org/drawingml/2006/table">
            <a:tbl>
              <a:tblPr/>
              <a:tblGrid>
                <a:gridCol w="14977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80160"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200" dirty="0">
                        <a:solidFill>
                          <a:schemeClr val="accent2"/>
                        </a:solidFill>
                      </a:endParaRPr>
                    </a:p>
                  </a:txBody>
                  <a:tcPr marL="146050" marR="146050" marT="91440" marB="9144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1" y="87870"/>
            <a:ext cx="3693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fontAlgn="base" hangingPunct="1">
              <a:spcBef>
                <a:spcPct val="0"/>
              </a:spcBef>
              <a:spcAft>
                <a:spcPct val="0"/>
              </a:spcAft>
            </a:pPr>
            <a:endParaRPr lang="ru-RU" sz="3600" b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6932" y="3213338"/>
            <a:ext cx="18803397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Навыки и знания работника («Профессиональные умения педагога», «Методика ГОКК»);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KPI сотрудника в данный конкретный момент времени и в динамике (результативность);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Планы работника;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Мотивация (тест мотивационной структуры </a:t>
            </a:r>
            <a:r>
              <a:rPr lang="ru-RU" sz="6000" b="0" dirty="0" err="1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Герцберга</a:t>
            </a: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);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Интеллект, способности;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6000" b="0" dirty="0" smtClean="0">
                <a:solidFill>
                  <a:schemeClr val="accent5">
                    <a:lumMod val="50000"/>
                  </a:schemeClr>
                </a:solidFill>
                <a:latin typeface="Century" pitchFamily="18" charset="0"/>
              </a:rPr>
              <a:t>Личные качества. </a:t>
            </a:r>
          </a:p>
          <a:p>
            <a:pPr marL="742950" indent="-742950" algn="just">
              <a:buFont typeface="+mj-lt"/>
              <a:buAutoNum type="arabicPeriod"/>
            </a:pPr>
            <a:endParaRPr lang="ru-RU" sz="4000" b="0" dirty="0">
              <a:solidFill>
                <a:schemeClr val="accent5">
                  <a:lumMod val="50000"/>
                </a:schemeClr>
              </a:solidFill>
              <a:latin typeface="Century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84184" y="1446023"/>
            <a:ext cx="62937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Century" pitchFamily="18" charset="0"/>
                <a:cs typeface="Times New Roman" pitchFamily="18" charset="0"/>
              </a:rPr>
              <a:t>Оценка потенциала:</a:t>
            </a:r>
            <a:endParaRPr lang="ru-RU" sz="4800" dirty="0">
              <a:solidFill>
                <a:srgbClr val="C00000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Тест мотивационной структуры Герцберга_qrcod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960443" y="8719456"/>
            <a:ext cx="1796142" cy="17961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556254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Bebas Neue Regular"/>
        <a:ea typeface="Bebas Neue Regular"/>
        <a:cs typeface="Bebas Neue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32831</TotalTime>
  <Words>755</Words>
  <Application>Microsoft Office PowerPoint</Application>
  <PresentationFormat>Произвольный</PresentationFormat>
  <Paragraphs>114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</vt:lpstr>
      <vt:lpstr>Слайд 2</vt:lpstr>
      <vt:lpstr>Слайд 3</vt:lpstr>
      <vt:lpstr>Слайд 4</vt:lpstr>
      <vt:lpstr>Слайд 5</vt:lpstr>
      <vt:lpstr>Методы и приемы  рефлексии и саморефлексии</vt:lpstr>
      <vt:lpstr>Методы и приемы  рефлексии и саморефлексии</vt:lpstr>
      <vt:lpstr>Слайд 8</vt:lpstr>
      <vt:lpstr>Слайд 9</vt:lpstr>
      <vt:lpstr>Методы и приемы  рефлексии и саморефлексии</vt:lpstr>
      <vt:lpstr>Методы и приемы  рефлексии и саморефлексии</vt:lpstr>
      <vt:lpstr>Слайд 12</vt:lpstr>
      <vt:lpstr>Приемы саморефлексии</vt:lpstr>
      <vt:lpstr>Приемы саморефлексии</vt:lpstr>
      <vt:lpstr>Приемы саморефлексии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РЕАЛИЗАЦИИ НАЦИОНАЛЬНЫХ ПРОЕКТОВ В ПЕРМСКОМ КРАЕ В 2019 г.</dc:title>
  <dc:creator>Щербинина Ирина Михайловна</dc:creator>
  <cp:lastModifiedBy>Verbickaja-AA</cp:lastModifiedBy>
  <cp:revision>2035</cp:revision>
  <cp:lastPrinted>2022-05-11T13:25:39Z</cp:lastPrinted>
  <dcterms:modified xsi:type="dcterms:W3CDTF">2024-06-26T09:26:29Z</dcterms:modified>
</cp:coreProperties>
</file>