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5"/>
  </p:notesMasterIdLst>
  <p:sldIdLst>
    <p:sldId id="266" r:id="rId3"/>
    <p:sldId id="257" r:id="rId4"/>
    <p:sldId id="304" r:id="rId5"/>
    <p:sldId id="326" r:id="rId6"/>
    <p:sldId id="325" r:id="rId7"/>
    <p:sldId id="267" r:id="rId8"/>
    <p:sldId id="612" r:id="rId9"/>
    <p:sldId id="802" r:id="rId10"/>
    <p:sldId id="804" r:id="rId11"/>
    <p:sldId id="268" r:id="rId12"/>
    <p:sldId id="610" r:id="rId13"/>
    <p:sldId id="613" r:id="rId14"/>
    <p:sldId id="614" r:id="rId15"/>
    <p:sldId id="615" r:id="rId16"/>
    <p:sldId id="617" r:id="rId17"/>
    <p:sldId id="618" r:id="rId18"/>
    <p:sldId id="568" r:id="rId19"/>
    <p:sldId id="620" r:id="rId20"/>
    <p:sldId id="619" r:id="rId21"/>
    <p:sldId id="621" r:id="rId22"/>
    <p:sldId id="622" r:id="rId23"/>
    <p:sldId id="623" r:id="rId24"/>
    <p:sldId id="624" r:id="rId25"/>
    <p:sldId id="625" r:id="rId26"/>
    <p:sldId id="807" r:id="rId27"/>
    <p:sldId id="810" r:id="rId28"/>
    <p:sldId id="808" r:id="rId29"/>
    <p:sldId id="811" r:id="rId30"/>
    <p:sldId id="812" r:id="rId31"/>
    <p:sldId id="264" r:id="rId32"/>
    <p:sldId id="265" r:id="rId33"/>
    <p:sldId id="323" r:id="rId34"/>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506" userDrawn="1">
          <p15:clr>
            <a:srgbClr val="A4A3A4"/>
          </p15:clr>
        </p15:guide>
        <p15:guide id="2" orient="horz" pos="3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B6F"/>
    <a:srgbClr val="E1E1E2"/>
    <a:srgbClr val="FFFFFF"/>
    <a:srgbClr val="EAF2FB"/>
    <a:srgbClr val="D3E8FE"/>
    <a:srgbClr val="2362ED"/>
    <a:srgbClr val="F3F8FC"/>
    <a:srgbClr val="FFEBEC"/>
    <a:srgbClr val="EAFBF1"/>
    <a:srgbClr val="2A8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89EF96-8CEA-46FF-86C4-4CE0E7609802}">
  <a:tblStyle styleId="{BC89EF96-8CEA-46FF-86C4-4CE0E7609802}" styleName="Светлый стиль 3 — акцент 1">
    <a:wholeTbl>
      <a:tcTxStyle>
        <a:fontRef idx="minor">
          <a:srgbClr val="000000"/>
        </a:fontRef>
        <a:schemeClr val="tx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fill>
          <a:solidFill>
            <a:schemeClr val="accent1">
              <a:alpha val="20000"/>
            </a:schemeClr>
          </a:solidFill>
        </a:fill>
      </a:tcStyle>
    </a:band2V>
    <a:lastCol>
      <a:tcStyle>
        <a:tcBdr/>
      </a:tcStyle>
    </a:lastCol>
    <a:firstCol>
      <a:tcStyle>
        <a:tcBdr/>
      </a:tcStyle>
    </a:firstCol>
    <a:lastRow>
      <a:tcStyle>
        <a:tcBdr>
          <a:top>
            <a:ln w="50800">
              <a:solidFill>
                <a:schemeClr val="accent1"/>
              </a:solidFill>
            </a:ln>
          </a:top>
        </a:tcBdr>
        <a:fill>
          <a:noFill/>
        </a:fill>
      </a:tcStyle>
    </a:lastRow>
    <a:seCell>
      <a:tcStyle>
        <a:tcBdr/>
      </a:tcStyle>
    </a:seCell>
    <a:swCell>
      <a:tcStyle>
        <a:tcBdr/>
      </a:tcStyle>
    </a:swCell>
    <a:firstRow>
      <a:tcStyle>
        <a:tcBdr>
          <a:bottom>
            <a:ln w="25400">
              <a:solidFill>
                <a:schemeClr val="accent1"/>
              </a:solidFill>
            </a:ln>
          </a:bottom>
        </a:tcBdr>
        <a:fill>
          <a:noFill/>
        </a:fill>
      </a:tcStyle>
    </a:firstRow>
    <a:neCell>
      <a:tcStyle>
        <a:tcBdr/>
      </a:tcStyle>
    </a:neCell>
    <a:nwCell>
      <a:tcStyle>
        <a:tcBdr/>
      </a:tcStyle>
    </a:nwCel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65" autoAdjust="0"/>
  </p:normalViewPr>
  <p:slideViewPr>
    <p:cSldViewPr snapToGrid="0">
      <p:cViewPr>
        <p:scale>
          <a:sx n="125" d="100"/>
          <a:sy n="125" d="100"/>
        </p:scale>
        <p:origin x="-1872" y="72"/>
      </p:cViewPr>
      <p:guideLst>
        <p:guide pos="506"/>
        <p:guide orient="horz" pos="3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B5A29E0-B023-462D-A26C-48D3CE2B8966}" type="datetimeFigureOut">
              <a:rPr lang="ru-RU" smtClean="0"/>
              <a:t>09.08.2024</a:t>
            </a:fld>
            <a:endParaRPr lang="ru-RU"/>
          </a:p>
        </p:txBody>
      </p:sp>
      <p:sp>
        <p:nvSpPr>
          <p:cNvPr id="4" name="Образ слайда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2DE558A-C21E-4ED1-99CE-F76C454C9D27}" type="slidenum">
              <a:rPr lang="ru-RU" smtClean="0"/>
              <a:t>‹#›</a:t>
            </a:fld>
            <a:endParaRPr lang="ru-RU"/>
          </a:p>
        </p:txBody>
      </p:sp>
    </p:spTree>
    <p:extLst>
      <p:ext uri="{BB962C8B-B14F-4D97-AF65-F5344CB8AC3E}">
        <p14:creationId xmlns:p14="http://schemas.microsoft.com/office/powerpoint/2010/main" val="220196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Добрый день, коллеги! </a:t>
            </a:r>
            <a:r>
              <a:rPr lang="ru-RU" sz="1200" b="1" kern="1200" dirty="0">
                <a:solidFill>
                  <a:schemeClr val="tx1"/>
                </a:solidFill>
                <a:effectLst/>
                <a:latin typeface="+mn-lt"/>
                <a:ea typeface="+mn-ea"/>
                <a:cs typeface="+mn-cs"/>
              </a:rPr>
              <a:t>Меня зовут</a:t>
            </a:r>
            <a:r>
              <a:rPr lang="ru-RU" sz="1200" kern="1200" dirty="0">
                <a:solidFill>
                  <a:schemeClr val="tx1"/>
                </a:solidFill>
                <a:effectLst/>
                <a:latin typeface="+mn-lt"/>
                <a:ea typeface="+mn-ea"/>
                <a:cs typeface="+mn-cs"/>
              </a:rPr>
              <a:t> [], я [</a:t>
            </a:r>
            <a:r>
              <a:rPr lang="ru-RU" sz="1200" b="1" kern="1200" dirty="0">
                <a:solidFill>
                  <a:schemeClr val="tx1"/>
                </a:solidFill>
                <a:effectLst/>
                <a:latin typeface="+mn-lt"/>
                <a:ea typeface="+mn-ea"/>
                <a:cs typeface="+mn-cs"/>
              </a:rPr>
              <a:t>должность</a:t>
            </a:r>
            <a:r>
              <a:rPr lang="ru-RU" sz="1200" kern="1200" dirty="0">
                <a:solidFill>
                  <a:schemeClr val="tx1"/>
                </a:solidFill>
                <a:effectLst/>
                <a:latin typeface="+mn-lt"/>
                <a:ea typeface="+mn-ea"/>
                <a:cs typeface="+mn-cs"/>
              </a:rPr>
              <a:t>] компании Физикон и онлайн-сервиса «Облако знаний». Сегодня мы поговорим на тему</a:t>
            </a:r>
          </a:p>
        </p:txBody>
      </p:sp>
      <p:sp>
        <p:nvSpPr>
          <p:cNvPr id="4" name="Номер слайда 3"/>
          <p:cNvSpPr>
            <a:spLocks noGrp="1"/>
          </p:cNvSpPr>
          <p:nvPr>
            <p:ph type="sldNum" sz="quarter" idx="10"/>
          </p:nvPr>
        </p:nvSpPr>
        <p:spPr/>
        <p:txBody>
          <a:bodyPr/>
          <a:lstStyle/>
          <a:p>
            <a:fld id="{D2DE558A-C21E-4ED1-99CE-F76C454C9D27}" type="slidenum">
              <a:rPr lang="ru-RU" smtClean="0"/>
              <a:t>1</a:t>
            </a:fld>
            <a:endParaRPr lang="ru-RU"/>
          </a:p>
        </p:txBody>
      </p:sp>
    </p:spTree>
    <p:extLst>
      <p:ext uri="{BB962C8B-B14F-4D97-AF65-F5344CB8AC3E}">
        <p14:creationId xmlns:p14="http://schemas.microsoft.com/office/powerpoint/2010/main" val="2056002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Текущая система оценка является прямой, одномерной: мы проверяем только общую правильность / неправильность ответа и на ее основе формируем результат.</a:t>
            </a:r>
          </a:p>
          <a:p>
            <a:r>
              <a:rPr lang="ru-RU" sz="1200" kern="1200" dirty="0">
                <a:solidFill>
                  <a:schemeClr val="tx1"/>
                </a:solidFill>
                <a:effectLst/>
                <a:latin typeface="+mn-lt"/>
                <a:ea typeface="+mn-ea"/>
                <a:cs typeface="+mn-cs"/>
              </a:rPr>
              <a:t>Такая система стандартна и обладает собственными преимуществами. Как и любая система оценивания с помощью ЭОР она решает одну из основных проблем школьного образования, а именно – дает ученику мгновенную обратную связь. При этом нагрузка на учителя значительно снижается. Обеспечивается также и персонализация обучения.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Но такая система не в полной мере реализует требования  ФГОС и ФОП.  С ее помощью сложно определить, в чем именно заключается образовательный дефицит ребенка = в пробелах в </a:t>
            </a:r>
            <a:r>
              <a:rPr lang="ru-RU" sz="1200" kern="1200" dirty="0" err="1">
                <a:solidFill>
                  <a:schemeClr val="tx1"/>
                </a:solidFill>
                <a:effectLst/>
                <a:latin typeface="+mn-lt"/>
                <a:ea typeface="+mn-ea"/>
                <a:cs typeface="+mn-cs"/>
              </a:rPr>
              <a:t>знаии</a:t>
            </a:r>
            <a:r>
              <a:rPr lang="ru-RU" sz="1200" kern="1200" dirty="0">
                <a:solidFill>
                  <a:schemeClr val="tx1"/>
                </a:solidFill>
                <a:effectLst/>
                <a:latin typeface="+mn-lt"/>
                <a:ea typeface="+mn-ea"/>
                <a:cs typeface="+mn-cs"/>
              </a:rPr>
              <a:t> содержания темы или в несформированных навыках?</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Поэтому мы в облаке знаний решили сделать шаг вперед и модернизировать систему измерения образовательных достижений.  </a:t>
            </a:r>
          </a:p>
          <a:p>
            <a:endParaRPr lang="ru-RU" dirty="0"/>
          </a:p>
        </p:txBody>
      </p:sp>
      <p:sp>
        <p:nvSpPr>
          <p:cNvPr id="4" name="Номер слайда 3"/>
          <p:cNvSpPr>
            <a:spLocks noGrp="1"/>
          </p:cNvSpPr>
          <p:nvPr>
            <p:ph type="sldNum" sz="quarter" idx="10"/>
          </p:nvPr>
        </p:nvSpPr>
        <p:spPr/>
        <p:txBody>
          <a:bodyPr/>
          <a:lstStyle/>
          <a:p>
            <a:fld id="{D2DE558A-C21E-4ED1-99CE-F76C454C9D27}" type="slidenum">
              <a:rPr lang="ru-RU" smtClean="0"/>
              <a:t>10</a:t>
            </a:fld>
            <a:endParaRPr lang="ru-RU"/>
          </a:p>
        </p:txBody>
      </p:sp>
    </p:spTree>
    <p:extLst>
      <p:ext uri="{BB962C8B-B14F-4D97-AF65-F5344CB8AC3E}">
        <p14:creationId xmlns:p14="http://schemas.microsoft.com/office/powerpoint/2010/main" val="249295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 первую очередь мы решили сосредоточиться на предметных результатах, так как именно с ними работает учитель на каждом уроке по своему предмету.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Методисты «Облака знаний» тщательно проанализировали предметные результаты из ФРП по каждому предмету, сопоставили предметные результаты базового и углубленного уровней и пришли к выводу, что использовать данные результаты в построении количественной системы измерений без адаптации невозможно, ибо:</a:t>
            </a:r>
          </a:p>
          <a:p>
            <a:r>
              <a:rPr lang="ru-RU" sz="1200" kern="1200" dirty="0">
                <a:solidFill>
                  <a:schemeClr val="tx1"/>
                </a:solidFill>
                <a:effectLst/>
                <a:latin typeface="+mn-lt"/>
                <a:ea typeface="+mn-ea"/>
                <a:cs typeface="+mn-cs"/>
              </a:rPr>
              <a:t>Предметные результаты по разным предметам имеют разную структуру: где-то подробно перечисляются содержательные компоненты, а где-то даны общие слова; </a:t>
            </a:r>
          </a:p>
          <a:p>
            <a:r>
              <a:rPr lang="ru-RU" sz="1200" kern="1200" dirty="0">
                <a:solidFill>
                  <a:schemeClr val="tx1"/>
                </a:solidFill>
                <a:effectLst/>
                <a:latin typeface="+mn-lt"/>
                <a:ea typeface="+mn-ea"/>
                <a:cs typeface="+mn-cs"/>
              </a:rPr>
              <a:t>В ФРП по некоторым предметам результаты слишком обобщены, буквально цитируют ФГОС, что затрудняет детальную диагностику.</a:t>
            </a:r>
          </a:p>
          <a:p>
            <a:r>
              <a:rPr lang="ru-RU" sz="1200" kern="1200" dirty="0">
                <a:solidFill>
                  <a:schemeClr val="tx1"/>
                </a:solidFill>
                <a:effectLst/>
                <a:latin typeface="+mn-lt"/>
                <a:ea typeface="+mn-ea"/>
                <a:cs typeface="+mn-cs"/>
              </a:rPr>
              <a:t>В некоторых случаях через запятую в одном результате перечислено множество элементов, которых слабо связаны друг с другом (обществознание этим грешит, например).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Поэтому было принято решение разработать собственную систему измерения, которая бы детализировала требования ФРП по каждому предмету. </a:t>
            </a:r>
          </a:p>
          <a:p>
            <a:endParaRPr lang="ru-RU" dirty="0"/>
          </a:p>
        </p:txBody>
      </p:sp>
      <p:sp>
        <p:nvSpPr>
          <p:cNvPr id="4" name="Номер слайда 3"/>
          <p:cNvSpPr>
            <a:spLocks noGrp="1"/>
          </p:cNvSpPr>
          <p:nvPr>
            <p:ph type="sldNum" sz="quarter" idx="10"/>
          </p:nvPr>
        </p:nvSpPr>
        <p:spPr/>
        <p:txBody>
          <a:bodyPr/>
          <a:lstStyle/>
          <a:p>
            <a:fld id="{D2DE558A-C21E-4ED1-99CE-F76C454C9D27}" type="slidenum">
              <a:rPr lang="ru-RU" smtClean="0"/>
              <a:t>11</a:t>
            </a:fld>
            <a:endParaRPr lang="ru-RU"/>
          </a:p>
        </p:txBody>
      </p:sp>
    </p:spTree>
    <p:extLst>
      <p:ext uri="{BB962C8B-B14F-4D97-AF65-F5344CB8AC3E}">
        <p14:creationId xmlns:p14="http://schemas.microsoft.com/office/powerpoint/2010/main" val="3375520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Было решено построить двухмерную систему измерений, включающую в себя содержательный и деятельностный компоненты. </a:t>
            </a:r>
          </a:p>
          <a:p>
            <a:r>
              <a:rPr lang="ru-RU" sz="1200" kern="1200" dirty="0">
                <a:solidFill>
                  <a:schemeClr val="tx1"/>
                </a:solidFill>
                <a:effectLst/>
                <a:latin typeface="+mn-lt"/>
                <a:ea typeface="+mn-ea"/>
                <a:cs typeface="+mn-cs"/>
              </a:rPr>
              <a:t>Подобная система, основанная на обновленных ФГОС, используется в кодификаторах ОГЭ и ЕГЭ с 2024 года.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Условия  построения системы представлены на слайде. </a:t>
            </a:r>
            <a:endParaRPr lang="ru-RU" b="1" dirty="0"/>
          </a:p>
        </p:txBody>
      </p:sp>
      <p:sp>
        <p:nvSpPr>
          <p:cNvPr id="4" name="Номер слайда 3"/>
          <p:cNvSpPr>
            <a:spLocks noGrp="1"/>
          </p:cNvSpPr>
          <p:nvPr>
            <p:ph type="sldNum" sz="quarter" idx="10"/>
          </p:nvPr>
        </p:nvSpPr>
        <p:spPr/>
        <p:txBody>
          <a:bodyPr/>
          <a:lstStyle/>
          <a:p>
            <a:fld id="{D2DE558A-C21E-4ED1-99CE-F76C454C9D27}" type="slidenum">
              <a:rPr lang="ru-RU" smtClean="0"/>
              <a:t>12</a:t>
            </a:fld>
            <a:endParaRPr lang="ru-RU"/>
          </a:p>
        </p:txBody>
      </p:sp>
    </p:spTree>
    <p:extLst>
      <p:ext uri="{BB962C8B-B14F-4D97-AF65-F5344CB8AC3E}">
        <p14:creationId xmlns:p14="http://schemas.microsoft.com/office/powerpoint/2010/main" val="418747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Содержательный компонент ФРП выражен в рубрикаторе КЭС. КЭС = контролируемые элементы содержания, кирпичики содержания ФРП.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Данный рубрикатор разрабатывается на ступень образования. </a:t>
            </a:r>
          </a:p>
          <a:p>
            <a:r>
              <a:rPr lang="ru-RU" sz="1200" kern="1200" dirty="0">
                <a:solidFill>
                  <a:schemeClr val="tx1"/>
                </a:solidFill>
                <a:effectLst/>
                <a:latin typeface="+mn-lt"/>
                <a:ea typeface="+mn-ea"/>
                <a:cs typeface="+mn-cs"/>
              </a:rPr>
              <a:t>Имеет </a:t>
            </a:r>
            <a:r>
              <a:rPr lang="ru-RU" sz="1200" kern="1200" dirty="0" err="1">
                <a:solidFill>
                  <a:schemeClr val="tx1"/>
                </a:solidFill>
                <a:effectLst/>
                <a:latin typeface="+mn-lt"/>
                <a:ea typeface="+mn-ea"/>
                <a:cs typeface="+mn-cs"/>
              </a:rPr>
              <a:t>иерерахическую</a:t>
            </a:r>
            <a:r>
              <a:rPr lang="ru-RU" sz="1200" kern="1200" dirty="0">
                <a:solidFill>
                  <a:schemeClr val="tx1"/>
                </a:solidFill>
                <a:effectLst/>
                <a:latin typeface="+mn-lt"/>
                <a:ea typeface="+mn-ea"/>
                <a:cs typeface="+mn-cs"/>
              </a:rPr>
              <a:t> структуру: от предметной области до конкретного элемента содержания</a:t>
            </a:r>
          </a:p>
          <a:p>
            <a:r>
              <a:rPr lang="ru-RU" sz="1200" kern="1200" dirty="0">
                <a:solidFill>
                  <a:schemeClr val="tx1"/>
                </a:solidFill>
                <a:effectLst/>
                <a:latin typeface="+mn-lt"/>
                <a:ea typeface="+mn-ea"/>
                <a:cs typeface="+mn-cs"/>
              </a:rPr>
              <a:t>При классификации заданий допускается межпредметная привязка заданий к рубрикам рубрикатора. Например, одно и то же задание может проверять элементы содержания нескольких предметов (история / литература ; физика / математика и т.п.)</a:t>
            </a:r>
            <a:endParaRPr lang="ru-RU" b="1" dirty="0"/>
          </a:p>
        </p:txBody>
      </p:sp>
      <p:sp>
        <p:nvSpPr>
          <p:cNvPr id="4" name="Номер слайда 3"/>
          <p:cNvSpPr>
            <a:spLocks noGrp="1"/>
          </p:cNvSpPr>
          <p:nvPr>
            <p:ph type="sldNum" sz="quarter" idx="10"/>
          </p:nvPr>
        </p:nvSpPr>
        <p:spPr/>
        <p:txBody>
          <a:bodyPr/>
          <a:lstStyle/>
          <a:p>
            <a:fld id="{D2DE558A-C21E-4ED1-99CE-F76C454C9D27}" type="slidenum">
              <a:rPr lang="ru-RU" smtClean="0"/>
              <a:t>13</a:t>
            </a:fld>
            <a:endParaRPr lang="ru-RU"/>
          </a:p>
        </p:txBody>
      </p:sp>
    </p:spTree>
    <p:extLst>
      <p:ext uri="{BB962C8B-B14F-4D97-AF65-F5344CB8AC3E}">
        <p14:creationId xmlns:p14="http://schemas.microsoft.com/office/powerpoint/2010/main" val="818636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На слайде представлен фрагмент рубрикатора КЭС по истории. </a:t>
            </a:r>
          </a:p>
          <a:p>
            <a:r>
              <a:rPr lang="ru-RU" sz="1200" kern="1200" dirty="0">
                <a:solidFill>
                  <a:schemeClr val="tx1"/>
                </a:solidFill>
                <a:effectLst/>
                <a:latin typeface="+mn-lt"/>
                <a:ea typeface="+mn-ea"/>
                <a:cs typeface="+mn-cs"/>
              </a:rPr>
              <a:t>4 = предметная область «Общественно-научные предметы», 1 = предмет «история», 4.1.1. = учебный курс (Всеобщая история / История России), 4.1.1.1 = тема курса и, наконец 5 уровень рубрикатора = конкретный КЭС.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дальнейшего построения индивидуальной образовательной траектории и мониторинга образовательных результатов были разработаны также графы взаимосвязей рубрик, которые позволяют отследить глубину содержательных дефицитов. Например, если ученик ошибается в теме «внешняя политика России во второй половине </a:t>
            </a:r>
            <a:r>
              <a:rPr lang="en-US" sz="1200" kern="1200" dirty="0">
                <a:solidFill>
                  <a:schemeClr val="tx1"/>
                </a:solidFill>
                <a:effectLst/>
                <a:latin typeface="+mn-lt"/>
                <a:ea typeface="+mn-ea"/>
                <a:cs typeface="+mn-cs"/>
              </a:rPr>
              <a:t>XVIII</a:t>
            </a:r>
            <a:r>
              <a:rPr lang="ru-RU" sz="1200" kern="1200" dirty="0">
                <a:solidFill>
                  <a:schemeClr val="tx1"/>
                </a:solidFill>
                <a:effectLst/>
                <a:latin typeface="+mn-lt"/>
                <a:ea typeface="+mn-ea"/>
                <a:cs typeface="+mn-cs"/>
              </a:rPr>
              <a:t> века», возможно, ему стоит повторить тему «Правление Екатерины </a:t>
            </a:r>
            <a:r>
              <a:rPr lang="en-US" sz="1200" kern="1200" dirty="0">
                <a:solidFill>
                  <a:schemeClr val="tx1"/>
                </a:solidFill>
                <a:effectLst/>
                <a:latin typeface="+mn-lt"/>
                <a:ea typeface="+mn-ea"/>
                <a:cs typeface="+mn-cs"/>
              </a:rPr>
              <a:t>II</a:t>
            </a:r>
            <a:r>
              <a:rPr lang="ru-RU" sz="1200" kern="1200" dirty="0">
                <a:solidFill>
                  <a:schemeClr val="tx1"/>
                </a:solidFill>
                <a:effectLst/>
                <a:latin typeface="+mn-lt"/>
                <a:ea typeface="+mn-ea"/>
                <a:cs typeface="+mn-cs"/>
              </a:rPr>
              <a:t>», а также тему «Международные отношения в </a:t>
            </a:r>
            <a:r>
              <a:rPr lang="en-US" sz="1200" kern="1200" dirty="0">
                <a:solidFill>
                  <a:schemeClr val="tx1"/>
                </a:solidFill>
                <a:effectLst/>
                <a:latin typeface="+mn-lt"/>
                <a:ea typeface="+mn-ea"/>
                <a:cs typeface="+mn-cs"/>
              </a:rPr>
              <a:t>XVIII</a:t>
            </a:r>
            <a:r>
              <a:rPr lang="ru-RU" sz="1200" kern="1200" dirty="0">
                <a:solidFill>
                  <a:schemeClr val="tx1"/>
                </a:solidFill>
                <a:effectLst/>
                <a:latin typeface="+mn-lt"/>
                <a:ea typeface="+mn-ea"/>
                <a:cs typeface="+mn-cs"/>
              </a:rPr>
              <a:t> веке» из курса всеобщей истории.  Таким образом, граф при необходимости позволяет выявить пробелы в освоении содержания не только текущей, но и предыдущих тем изучения.</a:t>
            </a:r>
            <a:endParaRPr lang="ru-RU" dirty="0"/>
          </a:p>
        </p:txBody>
      </p:sp>
      <p:sp>
        <p:nvSpPr>
          <p:cNvPr id="4" name="Номер слайда 3"/>
          <p:cNvSpPr>
            <a:spLocks noGrp="1"/>
          </p:cNvSpPr>
          <p:nvPr>
            <p:ph type="sldNum" sz="quarter" idx="10"/>
          </p:nvPr>
        </p:nvSpPr>
        <p:spPr/>
        <p:txBody>
          <a:bodyPr/>
          <a:lstStyle/>
          <a:p>
            <a:fld id="{D2DE558A-C21E-4ED1-99CE-F76C454C9D27}" type="slidenum">
              <a:rPr lang="ru-RU" smtClean="0"/>
              <a:t>14</a:t>
            </a:fld>
            <a:endParaRPr lang="ru-RU"/>
          </a:p>
        </p:txBody>
      </p:sp>
    </p:spTree>
    <p:extLst>
      <p:ext uri="{BB962C8B-B14F-4D97-AF65-F5344CB8AC3E}">
        <p14:creationId xmlns:p14="http://schemas.microsoft.com/office/powerpoint/2010/main" val="662362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Но одного рубрикатора КЭС недостаточно. Согласно ФГОС, предметные результаты выражены в деятельностной форме.  Важно отслеживать сформированность определенных навыков ученика. Для этого нужен рубрикатор предметных результатов.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Этот рубрикатор также создается на каждую ступень образования и имеет иерархическую структуру.</a:t>
            </a:r>
          </a:p>
          <a:p>
            <a:r>
              <a:rPr lang="ru-RU" sz="1200" kern="1200" dirty="0">
                <a:solidFill>
                  <a:schemeClr val="tx1"/>
                </a:solidFill>
                <a:effectLst/>
                <a:latin typeface="+mn-lt"/>
                <a:ea typeface="+mn-ea"/>
                <a:cs typeface="+mn-cs"/>
              </a:rPr>
              <a:t>Но межпредметная привязка задний к рубрикам НЕ допускается. Мы проверяем именно предметные, а не метапредметные навыки. </a:t>
            </a:r>
            <a:endParaRPr lang="ru-RU" b="1" dirty="0"/>
          </a:p>
        </p:txBody>
      </p:sp>
      <p:sp>
        <p:nvSpPr>
          <p:cNvPr id="4" name="Номер слайда 3"/>
          <p:cNvSpPr>
            <a:spLocks noGrp="1"/>
          </p:cNvSpPr>
          <p:nvPr>
            <p:ph type="sldNum" sz="quarter" idx="10"/>
          </p:nvPr>
        </p:nvSpPr>
        <p:spPr/>
        <p:txBody>
          <a:bodyPr/>
          <a:lstStyle/>
          <a:p>
            <a:fld id="{D2DE558A-C21E-4ED1-99CE-F76C454C9D27}" type="slidenum">
              <a:rPr lang="ru-RU" smtClean="0"/>
              <a:t>15</a:t>
            </a:fld>
            <a:endParaRPr lang="ru-RU"/>
          </a:p>
        </p:txBody>
      </p:sp>
    </p:spTree>
    <p:extLst>
      <p:ext uri="{BB962C8B-B14F-4D97-AF65-F5344CB8AC3E}">
        <p14:creationId xmlns:p14="http://schemas.microsoft.com/office/powerpoint/2010/main" val="2571403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На слайде представлен фрагмент рубрикатора ПР в Облаке знаний, который включает в себя рекомендации методисту при классификации заданий. Эти рекомендации, чаще всего, являются прямыми цитатами из ФРП. </a:t>
            </a:r>
          </a:p>
          <a:p>
            <a:r>
              <a:rPr lang="ru-RU" sz="1200" kern="1200" dirty="0">
                <a:solidFill>
                  <a:schemeClr val="tx1"/>
                </a:solidFill>
                <a:effectLst/>
                <a:latin typeface="+mn-lt"/>
                <a:ea typeface="+mn-ea"/>
                <a:cs typeface="+mn-cs"/>
              </a:rPr>
              <a:t>Рубрикатор имеет также прямое указание на код КТ из кодификатора ГИА (ОГЭ или ЕГЭ).</a:t>
            </a:r>
          </a:p>
          <a:p>
            <a:r>
              <a:rPr lang="ru-RU" sz="1200" kern="1200" dirty="0">
                <a:solidFill>
                  <a:schemeClr val="tx1"/>
                </a:solidFill>
                <a:effectLst/>
                <a:latin typeface="+mn-lt"/>
                <a:ea typeface="+mn-ea"/>
                <a:cs typeface="+mn-cs"/>
              </a:rPr>
              <a:t>Таким образом, при необходимости, рубрикатор легко конвертируется в классические предметные результаты из ФГОС / ФРП. </a:t>
            </a:r>
            <a:endParaRPr lang="ru-RU" dirty="0"/>
          </a:p>
        </p:txBody>
      </p:sp>
      <p:sp>
        <p:nvSpPr>
          <p:cNvPr id="4" name="Номер слайда 3"/>
          <p:cNvSpPr>
            <a:spLocks noGrp="1"/>
          </p:cNvSpPr>
          <p:nvPr>
            <p:ph type="sldNum" sz="quarter" idx="10"/>
          </p:nvPr>
        </p:nvSpPr>
        <p:spPr/>
        <p:txBody>
          <a:bodyPr/>
          <a:lstStyle/>
          <a:p>
            <a:fld id="{D2DE558A-C21E-4ED1-99CE-F76C454C9D27}" type="slidenum">
              <a:rPr lang="ru-RU" smtClean="0"/>
              <a:t>16</a:t>
            </a:fld>
            <a:endParaRPr lang="ru-RU"/>
          </a:p>
        </p:txBody>
      </p:sp>
    </p:spTree>
    <p:extLst>
      <p:ext uri="{BB962C8B-B14F-4D97-AF65-F5344CB8AC3E}">
        <p14:creationId xmlns:p14="http://schemas.microsoft.com/office/powerpoint/2010/main" val="1712117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Мы разработали рубрикаторы по основным предметам, и дальше началось самое интересное. Соединение рубрикаторов КЭС и ПР дает нам матрицу компетенций. Под </a:t>
            </a:r>
            <a:r>
              <a:rPr lang="ru-RU" sz="1200" b="1" kern="1200" dirty="0">
                <a:solidFill>
                  <a:schemeClr val="tx1"/>
                </a:solidFill>
                <a:effectLst/>
                <a:latin typeface="+mn-lt"/>
                <a:ea typeface="+mn-ea"/>
                <a:cs typeface="+mn-cs"/>
              </a:rPr>
              <a:t>компетенцией</a:t>
            </a:r>
            <a:r>
              <a:rPr lang="ru-RU" sz="1200" kern="1200" dirty="0">
                <a:solidFill>
                  <a:schemeClr val="tx1"/>
                </a:solidFill>
                <a:effectLst/>
                <a:latin typeface="+mn-lt"/>
                <a:ea typeface="+mn-ea"/>
                <a:cs typeface="+mn-cs"/>
              </a:rPr>
              <a:t> мы понимаем предметный результат освоения образовательной программы, включающий в себя содержательный и деятельностный компоненты.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Мы расположили по оси х рубрикатор КЭС, по оси </a:t>
            </a:r>
            <a:r>
              <a:rPr lang="en-US" sz="1200" kern="1200" dirty="0">
                <a:solidFill>
                  <a:schemeClr val="tx1"/>
                </a:solidFill>
                <a:effectLst/>
                <a:latin typeface="+mn-lt"/>
                <a:ea typeface="+mn-ea"/>
                <a:cs typeface="+mn-cs"/>
              </a:rPr>
              <a:t>Y</a:t>
            </a:r>
            <a:r>
              <a:rPr lang="ru-RU" sz="1200" kern="1200" dirty="0">
                <a:solidFill>
                  <a:schemeClr val="tx1"/>
                </a:solidFill>
                <a:effectLst/>
                <a:latin typeface="+mn-lt"/>
                <a:ea typeface="+mn-ea"/>
                <a:cs typeface="+mn-cs"/>
              </a:rPr>
              <a:t> – рубрикатор ПР и еще раз проанализировали ФРП, отмечая прямые упоминания компетенций в ФРП по каждому предмету и уровню изучения. Задания с таким сочетанием КЭС/</a:t>
            </a:r>
            <a:r>
              <a:rPr lang="ru-RU" sz="1200" kern="1200" dirty="0" err="1">
                <a:solidFill>
                  <a:schemeClr val="tx1"/>
                </a:solidFill>
                <a:effectLst/>
                <a:latin typeface="+mn-lt"/>
                <a:ea typeface="+mn-ea"/>
                <a:cs typeface="+mn-cs"/>
              </a:rPr>
              <a:t>Пр</a:t>
            </a:r>
            <a:r>
              <a:rPr lang="ru-RU" sz="1200" kern="1200" dirty="0">
                <a:solidFill>
                  <a:schemeClr val="tx1"/>
                </a:solidFill>
                <a:effectLst/>
                <a:latin typeface="+mn-lt"/>
                <a:ea typeface="+mn-ea"/>
                <a:cs typeface="+mn-cs"/>
              </a:rPr>
              <a:t> обязательно должны быть в базе заданий по предмету.   В представленном фрагменте по информатике углубленного уровня эти ячейки залиты зеленым цветом.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 Затем методисты отметили ячейки, в которых в принципе не сочетаются (например КЭС «Виды современных компьютеров» и ПР «Знать синтаксис языков программирования, записывать команды на этих языках»</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Белые ячейки – сочетания, которые напрямую в ПР ФРП не упоминаются, но логически возможны. Задания с такими компетенциями в базе данных также должны быть.</a:t>
            </a:r>
            <a:endParaRPr lang="ru-RU" b="1" baseline="0" dirty="0"/>
          </a:p>
        </p:txBody>
      </p:sp>
      <p:sp>
        <p:nvSpPr>
          <p:cNvPr id="4" name="Номер слайда 3"/>
          <p:cNvSpPr>
            <a:spLocks noGrp="1"/>
          </p:cNvSpPr>
          <p:nvPr>
            <p:ph type="sldNum" sz="quarter" idx="5"/>
          </p:nvPr>
        </p:nvSpPr>
        <p:spPr/>
        <p:txBody>
          <a:bodyPr/>
          <a:lstStyle/>
          <a:p>
            <a:fld id="{80D970CD-CE16-40C5-AB15-C7463DA897FF}" type="slidenum">
              <a:rPr lang="ru-RU" smtClean="0"/>
              <a:t>17</a:t>
            </a:fld>
            <a:endParaRPr lang="ru-RU"/>
          </a:p>
        </p:txBody>
      </p:sp>
    </p:spTree>
    <p:extLst>
      <p:ext uri="{BB962C8B-B14F-4D97-AF65-F5344CB8AC3E}">
        <p14:creationId xmlns:p14="http://schemas.microsoft.com/office/powerpoint/2010/main" val="96589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Следующий этап проекта – классификация всего массива заданий по рубрикаторам КЭС и ПР. После этого размеченную базу заданий можно использовать в целях мониторинга и диагностики образовательных достижений учащихся.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Кроме того, такая база данных делает возможной формирование индивидуальной траектории обучения для ученика и реализацию конструктора цифровых индивидуальных работ для учителя. Давайте более пристально разберем эти варианты реализации.</a:t>
            </a:r>
            <a:endParaRPr lang="ru-RU" dirty="0"/>
          </a:p>
        </p:txBody>
      </p:sp>
      <p:sp>
        <p:nvSpPr>
          <p:cNvPr id="4" name="Номер слайда 3"/>
          <p:cNvSpPr>
            <a:spLocks noGrp="1"/>
          </p:cNvSpPr>
          <p:nvPr>
            <p:ph type="sldNum" sz="quarter" idx="10"/>
          </p:nvPr>
        </p:nvSpPr>
        <p:spPr/>
        <p:txBody>
          <a:bodyPr/>
          <a:lstStyle/>
          <a:p>
            <a:fld id="{D2DE558A-C21E-4ED1-99CE-F76C454C9D27}" type="slidenum">
              <a:rPr lang="ru-RU" smtClean="0"/>
              <a:t>18</a:t>
            </a:fld>
            <a:endParaRPr lang="ru-RU"/>
          </a:p>
        </p:txBody>
      </p:sp>
    </p:spTree>
    <p:extLst>
      <p:ext uri="{BB962C8B-B14F-4D97-AF65-F5344CB8AC3E}">
        <p14:creationId xmlns:p14="http://schemas.microsoft.com/office/powerpoint/2010/main" val="2407448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Расширяются возможности мониторинга образовательных результатов в процессе обучения. Так, в интерфейсе ученика появляется возможность отследить динамику учебных достижений за месяц / за учебный год,  увидеть свое место в классе, а также уровень освоения образовательно программы в содержательном и деятельностном аспектах.</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Учитель также теперь видит уточненную статистику результатов в разрезе по КЭС и ПР.</a:t>
            </a:r>
            <a:endParaRPr lang="ru-RU" b="1" dirty="0"/>
          </a:p>
        </p:txBody>
      </p:sp>
      <p:sp>
        <p:nvSpPr>
          <p:cNvPr id="4" name="Номер слайда 3"/>
          <p:cNvSpPr>
            <a:spLocks noGrp="1"/>
          </p:cNvSpPr>
          <p:nvPr>
            <p:ph type="sldNum" sz="quarter" idx="5"/>
          </p:nvPr>
        </p:nvSpPr>
        <p:spPr/>
        <p:txBody>
          <a:bodyPr/>
          <a:lstStyle/>
          <a:p>
            <a:fld id="{80D970CD-CE16-40C5-AB15-C7463DA897FF}" type="slidenum">
              <a:rPr lang="ru-RU" smtClean="0"/>
              <a:t>19</a:t>
            </a:fld>
            <a:endParaRPr lang="ru-RU"/>
          </a:p>
        </p:txBody>
      </p:sp>
    </p:spTree>
    <p:extLst>
      <p:ext uri="{BB962C8B-B14F-4D97-AF65-F5344CB8AC3E}">
        <p14:creationId xmlns:p14="http://schemas.microsoft.com/office/powerpoint/2010/main" val="343046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kern="1200" dirty="0">
                <a:solidFill>
                  <a:schemeClr val="tx1"/>
                </a:solidFill>
                <a:effectLst/>
                <a:latin typeface="+mn-lt"/>
                <a:ea typeface="+mn-ea"/>
                <a:cs typeface="+mn-cs"/>
              </a:rPr>
              <a:t>Для начала несколько слов о том, что такое «Облако знаний». Это разработанный компанией «Физикон» образовательный онлайн-сервис.</a:t>
            </a:r>
          </a:p>
          <a:p>
            <a:r>
              <a:rPr lang="ru-RU" sz="1200" b="0" kern="1200" dirty="0">
                <a:solidFill>
                  <a:schemeClr val="tx1"/>
                </a:solidFill>
                <a:effectLst/>
                <a:latin typeface="+mn-lt"/>
                <a:ea typeface="+mn-ea"/>
                <a:cs typeface="+mn-cs"/>
              </a:rPr>
              <a:t>ЭОР «Облака знаний» включены в федеральный перечень ЭОР, они соответствуют обновленным федеральным государственным образовательным стандартам и федеральным рабочим программам по предметам. </a:t>
            </a:r>
          </a:p>
          <a:p>
            <a:r>
              <a:rPr lang="ru-RU" sz="1200" b="0" kern="1200" dirty="0">
                <a:solidFill>
                  <a:schemeClr val="tx1"/>
                </a:solidFill>
                <a:effectLst/>
                <a:latin typeface="+mn-lt"/>
                <a:ea typeface="+mn-ea"/>
                <a:cs typeface="+mn-cs"/>
              </a:rPr>
              <a:t> </a:t>
            </a:r>
          </a:p>
          <a:p>
            <a:r>
              <a:rPr lang="ru-RU" sz="1200" b="0" kern="1200" dirty="0">
                <a:solidFill>
                  <a:schemeClr val="tx1"/>
                </a:solidFill>
                <a:effectLst/>
                <a:latin typeface="+mn-lt"/>
                <a:ea typeface="+mn-ea"/>
                <a:cs typeface="+mn-cs"/>
              </a:rPr>
              <a:t>Методологической основой ОЗ является компетентностный подход. Мы избегаем репродуктивных тестов, формулируем задания так, чтоб они помогали осваивать умения для жизни. </a:t>
            </a:r>
          </a:p>
          <a:p>
            <a:r>
              <a:rPr lang="ru-RU" sz="1200" b="0" kern="1200" dirty="0">
                <a:solidFill>
                  <a:schemeClr val="tx1"/>
                </a:solidFill>
                <a:effectLst/>
                <a:latin typeface="+mn-lt"/>
                <a:ea typeface="+mn-ea"/>
                <a:cs typeface="+mn-cs"/>
              </a:rPr>
              <a:t> </a:t>
            </a:r>
          </a:p>
          <a:p>
            <a:r>
              <a:rPr lang="ru-RU" sz="1200" b="0" kern="1200" dirty="0">
                <a:solidFill>
                  <a:schemeClr val="tx1"/>
                </a:solidFill>
                <a:effectLst/>
                <a:latin typeface="+mn-lt"/>
                <a:ea typeface="+mn-ea"/>
                <a:cs typeface="+mn-cs"/>
              </a:rPr>
              <a:t>Материала достаточно для выстраивания системной работы в течение года / ступени обучения</a:t>
            </a:r>
          </a:p>
          <a:p>
            <a:r>
              <a:rPr lang="ru-RU" sz="1200" b="0" kern="1200" dirty="0">
                <a:solidFill>
                  <a:schemeClr val="tx1"/>
                </a:solidFill>
                <a:effectLst/>
                <a:latin typeface="+mn-lt"/>
                <a:ea typeface="+mn-ea"/>
                <a:cs typeface="+mn-cs"/>
              </a:rPr>
              <a:t>Разработаны методические материалы для учителя.</a:t>
            </a:r>
            <a:endParaRPr lang="ru-RU" b="0" dirty="0"/>
          </a:p>
        </p:txBody>
      </p:sp>
      <p:sp>
        <p:nvSpPr>
          <p:cNvPr id="4" name="Номер слайда 3"/>
          <p:cNvSpPr>
            <a:spLocks noGrp="1"/>
          </p:cNvSpPr>
          <p:nvPr>
            <p:ph type="sldNum" sz="quarter" idx="10"/>
          </p:nvPr>
        </p:nvSpPr>
        <p:spPr/>
        <p:txBody>
          <a:bodyPr/>
          <a:lstStyle/>
          <a:p>
            <a:fld id="{D2DE558A-C21E-4ED1-99CE-F76C454C9D27}" type="slidenum">
              <a:rPr lang="ru-RU" smtClean="0"/>
              <a:t>2</a:t>
            </a:fld>
            <a:endParaRPr lang="ru-RU"/>
          </a:p>
        </p:txBody>
      </p:sp>
    </p:spTree>
    <p:extLst>
      <p:ext uri="{BB962C8B-B14F-4D97-AF65-F5344CB8AC3E}">
        <p14:creationId xmlns:p14="http://schemas.microsoft.com/office/powerpoint/2010/main" val="284639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Размеченная база заданий позволяет проводить адаптивное тестирование по предмету с целью выявления образовательных дефицитов  учащихся. Адаптивный тест (или умный тест) заключается в том, что каждый следующий вопрос подбирается системой в зависимости от ответа ученика на текущий. Вот тут нам как раз и пригодились графы, которые я показывала в разговоре про рубрикатор КЭС.</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Обратим внимание, что в таком тесте ученик может честно ответить « я не знаю». Это сделано для того, чтобы система могла подкинуть ему еще пару задачек с аналогичными КЭС / ПР, чтобы определить, что именно ребенок не знает. </a:t>
            </a:r>
            <a:endParaRPr lang="ru-RU" b="1" dirty="0"/>
          </a:p>
        </p:txBody>
      </p:sp>
      <p:sp>
        <p:nvSpPr>
          <p:cNvPr id="4" name="Номер слайда 3"/>
          <p:cNvSpPr>
            <a:spLocks noGrp="1"/>
          </p:cNvSpPr>
          <p:nvPr>
            <p:ph type="sldNum" sz="quarter" idx="5"/>
          </p:nvPr>
        </p:nvSpPr>
        <p:spPr/>
        <p:txBody>
          <a:bodyPr/>
          <a:lstStyle/>
          <a:p>
            <a:fld id="{80D970CD-CE16-40C5-AB15-C7463DA897FF}" type="slidenum">
              <a:rPr lang="ru-RU" smtClean="0"/>
              <a:t>20</a:t>
            </a:fld>
            <a:endParaRPr lang="ru-RU"/>
          </a:p>
        </p:txBody>
      </p:sp>
    </p:spTree>
    <p:extLst>
      <p:ext uri="{BB962C8B-B14F-4D97-AF65-F5344CB8AC3E}">
        <p14:creationId xmlns:p14="http://schemas.microsoft.com/office/powerpoint/2010/main" val="2071324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Адаптивный тест заканчивается в двух случаях:</a:t>
            </a:r>
          </a:p>
          <a:p>
            <a:pPr lvl="0"/>
            <a:r>
              <a:rPr lang="ru-RU" sz="1200" kern="1200" dirty="0">
                <a:solidFill>
                  <a:schemeClr val="tx1"/>
                </a:solidFill>
                <a:effectLst/>
                <a:latin typeface="+mn-lt"/>
                <a:ea typeface="+mn-ea"/>
                <a:cs typeface="+mn-cs"/>
              </a:rPr>
              <a:t>если матрица компетенций заполнена</a:t>
            </a:r>
          </a:p>
          <a:p>
            <a:pPr lvl="0"/>
            <a:r>
              <a:rPr lang="ru-RU" sz="1200" kern="1200" dirty="0">
                <a:solidFill>
                  <a:schemeClr val="tx1"/>
                </a:solidFill>
                <a:effectLst/>
                <a:latin typeface="+mn-lt"/>
                <a:ea typeface="+mn-ea"/>
                <a:cs typeface="+mn-cs"/>
              </a:rPr>
              <a:t>если вышло время диагностики</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Общий результат тестирования представляется в виде заполненной матрицы предметных компетенций с пояснениями и рекомендациями.  Оценка за диагностику не выставляется.</a:t>
            </a:r>
          </a:p>
          <a:p>
            <a:r>
              <a:rPr lang="ru-RU" sz="1200" kern="1200" dirty="0">
                <a:solidFill>
                  <a:schemeClr val="tx1"/>
                </a:solidFill>
                <a:effectLst/>
                <a:latin typeface="+mn-lt"/>
                <a:ea typeface="+mn-ea"/>
                <a:cs typeface="+mn-cs"/>
              </a:rPr>
              <a:t> </a:t>
            </a:r>
          </a:p>
          <a:p>
            <a:endParaRPr lang="ru-RU" b="1" dirty="0"/>
          </a:p>
        </p:txBody>
      </p:sp>
      <p:sp>
        <p:nvSpPr>
          <p:cNvPr id="4" name="Номер слайда 3"/>
          <p:cNvSpPr>
            <a:spLocks noGrp="1"/>
          </p:cNvSpPr>
          <p:nvPr>
            <p:ph type="sldNum" sz="quarter" idx="5"/>
          </p:nvPr>
        </p:nvSpPr>
        <p:spPr/>
        <p:txBody>
          <a:bodyPr/>
          <a:lstStyle/>
          <a:p>
            <a:fld id="{80D970CD-CE16-40C5-AB15-C7463DA897FF}" type="slidenum">
              <a:rPr lang="ru-RU" smtClean="0"/>
              <a:t>21</a:t>
            </a:fld>
            <a:endParaRPr lang="ru-RU"/>
          </a:p>
        </p:txBody>
      </p:sp>
    </p:spTree>
    <p:extLst>
      <p:ext uri="{BB962C8B-B14F-4D97-AF65-F5344CB8AC3E}">
        <p14:creationId xmlns:p14="http://schemas.microsoft.com/office/powerpoint/2010/main" val="675838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На основе </a:t>
            </a:r>
            <a:r>
              <a:rPr lang="ru-RU" sz="1200" kern="1200" dirty="0" err="1">
                <a:solidFill>
                  <a:schemeClr val="tx1"/>
                </a:solidFill>
                <a:effectLst/>
                <a:latin typeface="+mn-lt"/>
                <a:ea typeface="+mn-ea"/>
                <a:cs typeface="+mn-cs"/>
              </a:rPr>
              <a:t>адптивного</a:t>
            </a:r>
            <a:r>
              <a:rPr lang="ru-RU" sz="1200" kern="1200" dirty="0">
                <a:solidFill>
                  <a:schemeClr val="tx1"/>
                </a:solidFill>
                <a:effectLst/>
                <a:latin typeface="+mn-lt"/>
                <a:ea typeface="+mn-ea"/>
                <a:cs typeface="+mn-cs"/>
              </a:rPr>
              <a:t> теста Ученик может построить индивидуальную образовательную траекторию, выбрав предмет, срок реализации и цель (улучшение отметок, подготовка к экзамену, освоение нового материала). </a:t>
            </a:r>
            <a:endParaRPr lang="ru-RU" b="1" dirty="0"/>
          </a:p>
        </p:txBody>
      </p:sp>
      <p:sp>
        <p:nvSpPr>
          <p:cNvPr id="4" name="Номер слайда 3"/>
          <p:cNvSpPr>
            <a:spLocks noGrp="1"/>
          </p:cNvSpPr>
          <p:nvPr>
            <p:ph type="sldNum" sz="quarter" idx="5"/>
          </p:nvPr>
        </p:nvSpPr>
        <p:spPr/>
        <p:txBody>
          <a:bodyPr/>
          <a:lstStyle/>
          <a:p>
            <a:fld id="{80D970CD-CE16-40C5-AB15-C7463DA897FF}" type="slidenum">
              <a:rPr lang="ru-RU" smtClean="0"/>
              <a:t>22</a:t>
            </a:fld>
            <a:endParaRPr lang="ru-RU"/>
          </a:p>
        </p:txBody>
      </p:sp>
    </p:spTree>
    <p:extLst>
      <p:ext uri="{BB962C8B-B14F-4D97-AF65-F5344CB8AC3E}">
        <p14:creationId xmlns:p14="http://schemas.microsoft.com/office/powerpoint/2010/main" val="1763444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Траекторию можно сформировать с начала освоения предмета (условно, с сентября 7 класса) ИЛИ с того момента, где находится ученик сейчас, пропустить пройденные разделы. Ученик имеет возможность скорректировать траекторию, выбрав нужные темы. </a:t>
            </a:r>
            <a:endParaRPr lang="ru-RU" b="1" dirty="0"/>
          </a:p>
        </p:txBody>
      </p:sp>
      <p:sp>
        <p:nvSpPr>
          <p:cNvPr id="4" name="Номер слайда 3"/>
          <p:cNvSpPr>
            <a:spLocks noGrp="1"/>
          </p:cNvSpPr>
          <p:nvPr>
            <p:ph type="sldNum" sz="quarter" idx="5"/>
          </p:nvPr>
        </p:nvSpPr>
        <p:spPr/>
        <p:txBody>
          <a:bodyPr/>
          <a:lstStyle/>
          <a:p>
            <a:fld id="{80D970CD-CE16-40C5-AB15-C7463DA897FF}" type="slidenum">
              <a:rPr lang="ru-RU" smtClean="0"/>
              <a:t>23</a:t>
            </a:fld>
            <a:endParaRPr lang="ru-RU"/>
          </a:p>
        </p:txBody>
      </p:sp>
    </p:spTree>
    <p:extLst>
      <p:ext uri="{BB962C8B-B14F-4D97-AF65-F5344CB8AC3E}">
        <p14:creationId xmlns:p14="http://schemas.microsoft.com/office/powerpoint/2010/main" val="699626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Так выглядит активная траектория. Мы видим, что ребенок готовится к </a:t>
            </a:r>
            <a:r>
              <a:rPr lang="ru-RU" sz="1200" kern="1200" dirty="0" err="1">
                <a:solidFill>
                  <a:schemeClr val="tx1"/>
                </a:solidFill>
                <a:effectLst/>
                <a:latin typeface="+mn-lt"/>
                <a:ea typeface="+mn-ea"/>
                <a:cs typeface="+mn-cs"/>
              </a:rPr>
              <a:t>егэ</a:t>
            </a:r>
            <a:r>
              <a:rPr lang="ru-RU" sz="1200" kern="1200" dirty="0">
                <a:solidFill>
                  <a:schemeClr val="tx1"/>
                </a:solidFill>
                <a:effectLst/>
                <a:latin typeface="+mn-lt"/>
                <a:ea typeface="+mn-ea"/>
                <a:cs typeface="+mn-cs"/>
              </a:rPr>
              <a:t> по математике на базовом уровне. Ему осталось выполнит 10 работ за 30 дней. 23 % материала пройдено, на данный момент назначена теория в форме интерактивной презентации по теме.</a:t>
            </a:r>
            <a:endParaRPr lang="ru-RU" b="1" dirty="0"/>
          </a:p>
        </p:txBody>
      </p:sp>
      <p:sp>
        <p:nvSpPr>
          <p:cNvPr id="4" name="Номер слайда 3"/>
          <p:cNvSpPr>
            <a:spLocks noGrp="1"/>
          </p:cNvSpPr>
          <p:nvPr>
            <p:ph type="sldNum" sz="quarter" idx="5"/>
          </p:nvPr>
        </p:nvSpPr>
        <p:spPr/>
        <p:txBody>
          <a:bodyPr/>
          <a:lstStyle/>
          <a:p>
            <a:fld id="{80D970CD-CE16-40C5-AB15-C7463DA897FF}" type="slidenum">
              <a:rPr lang="ru-RU" smtClean="0"/>
              <a:t>24</a:t>
            </a:fld>
            <a:endParaRPr lang="ru-RU"/>
          </a:p>
        </p:txBody>
      </p:sp>
    </p:spTree>
    <p:extLst>
      <p:ext uri="{BB962C8B-B14F-4D97-AF65-F5344CB8AC3E}">
        <p14:creationId xmlns:p14="http://schemas.microsoft.com/office/powerpoint/2010/main" val="2368148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Давайте теперь рассмотрим конструктор цифровых работ для учителя. Перед нами стартовый вид страницы, когда учитель не создал ни одной работы для предмета химия. Доступно создание работ только для тех предметов, по которым он преподает. </a:t>
            </a:r>
          </a:p>
          <a:p>
            <a:endParaRPr lang="ru-RU" b="1" dirty="0"/>
          </a:p>
        </p:txBody>
      </p:sp>
      <p:sp>
        <p:nvSpPr>
          <p:cNvPr id="4" name="Номер слайда 3"/>
          <p:cNvSpPr>
            <a:spLocks noGrp="1"/>
          </p:cNvSpPr>
          <p:nvPr>
            <p:ph type="sldNum" sz="quarter" idx="5"/>
          </p:nvPr>
        </p:nvSpPr>
        <p:spPr/>
        <p:txBody>
          <a:bodyPr/>
          <a:lstStyle/>
          <a:p>
            <a:fld id="{80D970CD-CE16-40C5-AB15-C7463DA897FF}" type="slidenum">
              <a:rPr lang="ru-RU" smtClean="0"/>
              <a:t>25</a:t>
            </a:fld>
            <a:endParaRPr lang="ru-RU"/>
          </a:p>
        </p:txBody>
      </p:sp>
    </p:spTree>
    <p:extLst>
      <p:ext uri="{BB962C8B-B14F-4D97-AF65-F5344CB8AC3E}">
        <p14:creationId xmlns:p14="http://schemas.microsoft.com/office/powerpoint/2010/main" val="2242614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Так выглядит страница создания работы. Название работы задается по умолчанию, учитель может написать свое название. </a:t>
            </a:r>
            <a:endParaRPr lang="ru-RU" b="1" dirty="0"/>
          </a:p>
        </p:txBody>
      </p:sp>
      <p:sp>
        <p:nvSpPr>
          <p:cNvPr id="4" name="Номер слайда 3"/>
          <p:cNvSpPr>
            <a:spLocks noGrp="1"/>
          </p:cNvSpPr>
          <p:nvPr>
            <p:ph type="sldNum" sz="quarter" idx="5"/>
          </p:nvPr>
        </p:nvSpPr>
        <p:spPr/>
        <p:txBody>
          <a:bodyPr/>
          <a:lstStyle/>
          <a:p>
            <a:fld id="{80D970CD-CE16-40C5-AB15-C7463DA897FF}" type="slidenum">
              <a:rPr lang="ru-RU" smtClean="0"/>
              <a:t>26</a:t>
            </a:fld>
            <a:endParaRPr lang="ru-RU"/>
          </a:p>
        </p:txBody>
      </p:sp>
    </p:spTree>
    <p:extLst>
      <p:ext uri="{BB962C8B-B14F-4D97-AF65-F5344CB8AC3E}">
        <p14:creationId xmlns:p14="http://schemas.microsoft.com/office/powerpoint/2010/main" val="1436690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Можно выбрать класс, уровень изучения предмета, указать нужные умения из рубрикатора ПР.</a:t>
            </a:r>
          </a:p>
          <a:p>
            <a:r>
              <a:rPr lang="ru-RU" sz="1200" kern="1200" dirty="0">
                <a:solidFill>
                  <a:schemeClr val="tx1"/>
                </a:solidFill>
                <a:effectLst/>
                <a:latin typeface="+mn-lt"/>
                <a:ea typeface="+mn-ea"/>
                <a:cs typeface="+mn-cs"/>
              </a:rPr>
              <a:t>Фильтр заданий по умениям со множественным выбором.</a:t>
            </a:r>
            <a:endParaRPr lang="ru-RU" b="1" dirty="0"/>
          </a:p>
        </p:txBody>
      </p:sp>
      <p:sp>
        <p:nvSpPr>
          <p:cNvPr id="4" name="Номер слайда 3"/>
          <p:cNvSpPr>
            <a:spLocks noGrp="1"/>
          </p:cNvSpPr>
          <p:nvPr>
            <p:ph type="sldNum" sz="quarter" idx="5"/>
          </p:nvPr>
        </p:nvSpPr>
        <p:spPr/>
        <p:txBody>
          <a:bodyPr/>
          <a:lstStyle/>
          <a:p>
            <a:fld id="{80D970CD-CE16-40C5-AB15-C7463DA897FF}" type="slidenum">
              <a:rPr lang="ru-RU" smtClean="0"/>
              <a:t>27</a:t>
            </a:fld>
            <a:endParaRPr lang="ru-RU"/>
          </a:p>
        </p:txBody>
      </p:sp>
    </p:spTree>
    <p:extLst>
      <p:ext uri="{BB962C8B-B14F-4D97-AF65-F5344CB8AC3E}">
        <p14:creationId xmlns:p14="http://schemas.microsoft.com/office/powerpoint/2010/main" val="188498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Вид страницы создания работы с отобранными учителем заданиями. Учитель может быстро изменить порядок заданий потянув за иконку слева или убрать лишние задания, кликнув на иконку-крестик справа. Далее учитель выбирает тип работы: по умолчанию выбрано «Самостоятельная», можно выбрать «Контрольная».</a:t>
            </a:r>
          </a:p>
          <a:p>
            <a:endParaRPr lang="ru-RU" b="1" dirty="0"/>
          </a:p>
        </p:txBody>
      </p:sp>
      <p:sp>
        <p:nvSpPr>
          <p:cNvPr id="4" name="Номер слайда 3"/>
          <p:cNvSpPr>
            <a:spLocks noGrp="1"/>
          </p:cNvSpPr>
          <p:nvPr>
            <p:ph type="sldNum" sz="quarter" idx="5"/>
          </p:nvPr>
        </p:nvSpPr>
        <p:spPr/>
        <p:txBody>
          <a:bodyPr/>
          <a:lstStyle/>
          <a:p>
            <a:fld id="{80D970CD-CE16-40C5-AB15-C7463DA897FF}" type="slidenum">
              <a:rPr lang="ru-RU" smtClean="0"/>
              <a:t>28</a:t>
            </a:fld>
            <a:endParaRPr lang="ru-RU"/>
          </a:p>
        </p:txBody>
      </p:sp>
    </p:spTree>
    <p:extLst>
      <p:ext uri="{BB962C8B-B14F-4D97-AF65-F5344CB8AC3E}">
        <p14:creationId xmlns:p14="http://schemas.microsoft.com/office/powerpoint/2010/main" val="638099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Вот пример готовой работы по химии для 9 класса углубленного уровня по теме «Химические реакции»  и умением «Извлекать найденную  в источнике информацию».  Преимущество таких работ по сравнению с </a:t>
            </a:r>
            <a:r>
              <a:rPr lang="ru-RU" sz="1200" kern="1200" dirty="0" err="1">
                <a:solidFill>
                  <a:schemeClr val="tx1"/>
                </a:solidFill>
                <a:effectLst/>
                <a:latin typeface="+mn-lt"/>
                <a:ea typeface="+mn-ea"/>
                <a:cs typeface="+mn-cs"/>
              </a:rPr>
              <a:t>обищми</a:t>
            </a:r>
            <a:r>
              <a:rPr lang="ru-RU" sz="1200" kern="1200" dirty="0">
                <a:solidFill>
                  <a:schemeClr val="tx1"/>
                </a:solidFill>
                <a:effectLst/>
                <a:latin typeface="+mn-lt"/>
                <a:ea typeface="+mn-ea"/>
                <a:cs typeface="+mn-cs"/>
              </a:rPr>
              <a:t> самостоятельными и контрольными работами в ОЗ – в их точечной настройке под конкретные КЭС и ПР.</a:t>
            </a:r>
            <a:endParaRPr lang="ru-RU" b="1" dirty="0">
              <a:solidFill>
                <a:srgbClr val="FF0000"/>
              </a:solidFill>
            </a:endParaRPr>
          </a:p>
        </p:txBody>
      </p:sp>
      <p:sp>
        <p:nvSpPr>
          <p:cNvPr id="4" name="Номер слайда 3"/>
          <p:cNvSpPr>
            <a:spLocks noGrp="1"/>
          </p:cNvSpPr>
          <p:nvPr>
            <p:ph type="sldNum" sz="quarter" idx="5"/>
          </p:nvPr>
        </p:nvSpPr>
        <p:spPr/>
        <p:txBody>
          <a:bodyPr/>
          <a:lstStyle/>
          <a:p>
            <a:fld id="{80D970CD-CE16-40C5-AB15-C7463DA897FF}" type="slidenum">
              <a:rPr lang="ru-RU" smtClean="0"/>
              <a:t>29</a:t>
            </a:fld>
            <a:endParaRPr lang="ru-RU"/>
          </a:p>
        </p:txBody>
      </p:sp>
    </p:spTree>
    <p:extLst>
      <p:ext uri="{BB962C8B-B14F-4D97-AF65-F5344CB8AC3E}">
        <p14:creationId xmlns:p14="http://schemas.microsoft.com/office/powerpoint/2010/main" val="1053633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Образовательный процесс ставит перед участниками образовательных отношений множество вопросов в течение учебного года:</a:t>
            </a:r>
          </a:p>
          <a:p>
            <a:r>
              <a:rPr lang="ru-RU" sz="1200" kern="1200" dirty="0">
                <a:solidFill>
                  <a:schemeClr val="tx1"/>
                </a:solidFill>
                <a:effectLst/>
                <a:latin typeface="+mn-lt"/>
                <a:ea typeface="+mn-ea"/>
                <a:cs typeface="+mn-cs"/>
              </a:rPr>
              <a:t>– что школьники помнят в начале учебного года, а что забыли напрочь?</a:t>
            </a:r>
          </a:p>
          <a:p>
            <a:r>
              <a:rPr lang="ru-RU" sz="1200" kern="1200" dirty="0">
                <a:solidFill>
                  <a:schemeClr val="tx1"/>
                </a:solidFill>
                <a:effectLst/>
                <a:latin typeface="+mn-lt"/>
                <a:ea typeface="+mn-ea"/>
                <a:cs typeface="+mn-cs"/>
              </a:rPr>
              <a:t>– усвоили ли ученики пройденный материал или следует повторить его ещё раз?</a:t>
            </a:r>
          </a:p>
          <a:p>
            <a:r>
              <a:rPr lang="ru-RU" sz="1200" kern="1200" dirty="0">
                <a:solidFill>
                  <a:schemeClr val="tx1"/>
                </a:solidFill>
                <a:effectLst/>
                <a:latin typeface="+mn-lt"/>
                <a:ea typeface="+mn-ea"/>
                <a:cs typeface="+mn-cs"/>
              </a:rPr>
              <a:t>– как выявить «пробелы» класса в освоении образовательной программы?</a:t>
            </a:r>
          </a:p>
          <a:p>
            <a:r>
              <a:rPr lang="ru-RU" sz="1200" kern="1200" dirty="0">
                <a:solidFill>
                  <a:schemeClr val="tx1"/>
                </a:solidFill>
                <a:effectLst/>
                <a:latin typeface="+mn-lt"/>
                <a:ea typeface="+mn-ea"/>
                <a:cs typeface="+mn-cs"/>
              </a:rPr>
              <a:t>– что мешает конкретному ребёнку добиться успеха: содержательные пробелы или несформированные умения? </a:t>
            </a:r>
          </a:p>
          <a:p>
            <a:r>
              <a:rPr lang="ru-RU" sz="1200" kern="1200" dirty="0">
                <a:solidFill>
                  <a:schemeClr val="tx1"/>
                </a:solidFill>
                <a:effectLst/>
                <a:latin typeface="+mn-lt"/>
                <a:ea typeface="+mn-ea"/>
                <a:cs typeface="+mn-cs"/>
              </a:rPr>
              <a:t>– все ли предметные результаты по программе достигнуты к концу года в классе?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Все эти вопросы возникают из ключевого аспекта требования ФГО, а именно: необходимости достижения планируемых результатов освоения  образовательных программ</a:t>
            </a:r>
            <a:endParaRPr lang="ru-RU" b="1" dirty="0"/>
          </a:p>
        </p:txBody>
      </p:sp>
      <p:sp>
        <p:nvSpPr>
          <p:cNvPr id="4" name="Номер слайда 3"/>
          <p:cNvSpPr>
            <a:spLocks noGrp="1"/>
          </p:cNvSpPr>
          <p:nvPr>
            <p:ph type="sldNum" sz="quarter" idx="10"/>
          </p:nvPr>
        </p:nvSpPr>
        <p:spPr/>
        <p:txBody>
          <a:bodyPr/>
          <a:lstStyle/>
          <a:p>
            <a:fld id="{D2DE558A-C21E-4ED1-99CE-F76C454C9D27}" type="slidenum">
              <a:rPr lang="ru-RU" smtClean="0"/>
              <a:t>3</a:t>
            </a:fld>
            <a:endParaRPr lang="ru-RU"/>
          </a:p>
        </p:txBody>
      </p:sp>
    </p:spTree>
    <p:extLst>
      <p:ext uri="{BB962C8B-B14F-4D97-AF65-F5344CB8AC3E}">
        <p14:creationId xmlns:p14="http://schemas.microsoft.com/office/powerpoint/2010/main" val="2816452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Полезные материалы по теме ИИ в образовании, а также много другое вы найдете в разделе «Учительская на сайте ОЗ, а также в наших соцсетях: </a:t>
            </a:r>
            <a:r>
              <a:rPr lang="ru-RU" sz="1200" kern="1200" dirty="0" err="1">
                <a:solidFill>
                  <a:schemeClr val="tx1"/>
                </a:solidFill>
                <a:effectLst/>
                <a:latin typeface="+mn-lt"/>
                <a:ea typeface="+mn-ea"/>
                <a:cs typeface="+mn-cs"/>
              </a:rPr>
              <a:t>телеграме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вк</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дзене</a:t>
            </a:r>
            <a:r>
              <a:rPr lang="ru-RU" sz="1200" kern="1200" dirty="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D2DE558A-C21E-4ED1-99CE-F76C454C9D27}" type="slidenum">
              <a:rPr lang="ru-RU" smtClean="0"/>
              <a:t>30</a:t>
            </a:fld>
            <a:endParaRPr lang="ru-RU"/>
          </a:p>
        </p:txBody>
      </p:sp>
    </p:spTree>
    <p:extLst>
      <p:ext uri="{BB962C8B-B14F-4D97-AF65-F5344CB8AC3E}">
        <p14:creationId xmlns:p14="http://schemas.microsoft.com/office/powerpoint/2010/main" val="4127932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Подписывайтесь на Облако знаний в </a:t>
            </a:r>
            <a:r>
              <a:rPr lang="ru-RU" dirty="0" err="1"/>
              <a:t>телеграме</a:t>
            </a:r>
            <a:r>
              <a:rPr lang="ru-RU" dirty="0"/>
              <a:t>, на группу </a:t>
            </a:r>
            <a:r>
              <a:rPr lang="ru-RU" dirty="0" err="1"/>
              <a:t>вконтакте</a:t>
            </a:r>
            <a:endParaRPr lang="ru-RU" dirty="0"/>
          </a:p>
          <a:p>
            <a:r>
              <a:rPr lang="en-US" sz="1200" kern="1200" dirty="0" err="1">
                <a:solidFill>
                  <a:schemeClr val="tx1"/>
                </a:solidFill>
                <a:effectLst/>
                <a:latin typeface="+mn-lt"/>
                <a:ea typeface="+mn-ea"/>
                <a:cs typeface="+mn-cs"/>
              </a:rPr>
              <a:t>Qr</a:t>
            </a:r>
            <a:r>
              <a:rPr lang="ru-RU" sz="1200" kern="1200" dirty="0">
                <a:solidFill>
                  <a:schemeClr val="tx1"/>
                </a:solidFill>
                <a:effectLst/>
                <a:latin typeface="+mn-lt"/>
                <a:ea typeface="+mn-ea"/>
                <a:cs typeface="+mn-cs"/>
              </a:rPr>
              <a:t> коды для перехода в </a:t>
            </a:r>
            <a:r>
              <a:rPr lang="ru-RU" sz="1200" kern="1200" dirty="0" err="1">
                <a:solidFill>
                  <a:schemeClr val="tx1"/>
                </a:solidFill>
                <a:effectLst/>
                <a:latin typeface="+mn-lt"/>
                <a:ea typeface="+mn-ea"/>
                <a:cs typeface="+mn-cs"/>
              </a:rPr>
              <a:t>соцести</a:t>
            </a:r>
            <a:r>
              <a:rPr lang="ru-RU" sz="1200" kern="1200" dirty="0">
                <a:solidFill>
                  <a:schemeClr val="tx1"/>
                </a:solidFill>
                <a:effectLst/>
                <a:latin typeface="+mn-lt"/>
                <a:ea typeface="+mn-ea"/>
                <a:cs typeface="+mn-cs"/>
              </a:rPr>
              <a:t> на слайде Присоединяйтесь к сообществу ОЗ!</a:t>
            </a:r>
          </a:p>
          <a:p>
            <a:r>
              <a:rPr lang="ru-RU"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D2DE558A-C21E-4ED1-99CE-F76C454C9D27}" type="slidenum">
              <a:rPr lang="ru-RU" smtClean="0"/>
              <a:t>31</a:t>
            </a:fld>
            <a:endParaRPr lang="ru-RU"/>
          </a:p>
        </p:txBody>
      </p:sp>
    </p:spTree>
    <p:extLst>
      <p:ext uri="{BB962C8B-B14F-4D97-AF65-F5344CB8AC3E}">
        <p14:creationId xmlns:p14="http://schemas.microsoft.com/office/powerpoint/2010/main" val="2371961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Все содержательные вопросы или вопросы, касающиеся подключения региона или вашей школы направляйте в наш контактный центр. Адреса и контакты показаны на экране.</a:t>
            </a:r>
          </a:p>
          <a:p>
            <a:endParaRPr lang="ru-RU" dirty="0"/>
          </a:p>
          <a:p>
            <a:r>
              <a:rPr lang="ru-RU" dirty="0"/>
              <a:t>Спасибо за внимание и до новых встреч.</a:t>
            </a:r>
          </a:p>
          <a:p>
            <a:endParaRPr lang="ru-RU" dirty="0"/>
          </a:p>
        </p:txBody>
      </p:sp>
      <p:sp>
        <p:nvSpPr>
          <p:cNvPr id="4" name="Номер слайда 3"/>
          <p:cNvSpPr>
            <a:spLocks noGrp="1"/>
          </p:cNvSpPr>
          <p:nvPr>
            <p:ph type="sldNum" sz="quarter" idx="10"/>
          </p:nvPr>
        </p:nvSpPr>
        <p:spPr/>
        <p:txBody>
          <a:bodyPr/>
          <a:lstStyle/>
          <a:p>
            <a:fld id="{D2DE558A-C21E-4ED1-99CE-F76C454C9D27}" type="slidenum">
              <a:rPr lang="ru-RU" smtClean="0"/>
              <a:t>32</a:t>
            </a:fld>
            <a:endParaRPr lang="ru-RU"/>
          </a:p>
        </p:txBody>
      </p:sp>
    </p:spTree>
    <p:extLst>
      <p:ext uri="{BB962C8B-B14F-4D97-AF65-F5344CB8AC3E}">
        <p14:creationId xmlns:p14="http://schemas.microsoft.com/office/powerpoint/2010/main" val="186381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 результате обновления ФГОС и введения ФОП планируемые результаты освоения образовательных программ были конкретизированы. </a:t>
            </a:r>
          </a:p>
          <a:p>
            <a:r>
              <a:rPr lang="ru-RU" sz="1200" kern="1200" dirty="0">
                <a:solidFill>
                  <a:schemeClr val="tx1"/>
                </a:solidFill>
                <a:effectLst/>
                <a:latin typeface="+mn-lt"/>
                <a:ea typeface="+mn-ea"/>
                <a:cs typeface="+mn-cs"/>
              </a:rPr>
              <a:t>В рамках заявленной темы нас интересует система оценивания каждого вида результатов. Она раскрывается в соответствующем разделе ФОП:</a:t>
            </a:r>
          </a:p>
          <a:p>
            <a:r>
              <a:rPr lang="ru-RU" sz="1200" kern="1200" dirty="0">
                <a:solidFill>
                  <a:schemeClr val="tx1"/>
                </a:solidFill>
                <a:effectLst/>
                <a:latin typeface="+mn-lt"/>
                <a:ea typeface="+mn-ea"/>
                <a:cs typeface="+mn-cs"/>
              </a:rPr>
              <a:t>Достижение </a:t>
            </a:r>
            <a:r>
              <a:rPr lang="ru-RU" sz="1200" b="1" kern="1200" dirty="0">
                <a:solidFill>
                  <a:schemeClr val="tx1"/>
                </a:solidFill>
                <a:effectLst/>
                <a:latin typeface="+mn-lt"/>
                <a:ea typeface="+mn-ea"/>
                <a:cs typeface="+mn-cs"/>
              </a:rPr>
              <a:t>личностных результатов не выносится на итоговую оценку учеников</a:t>
            </a:r>
            <a:r>
              <a:rPr lang="ru-RU" sz="1200" kern="1200" dirty="0">
                <a:solidFill>
                  <a:schemeClr val="tx1"/>
                </a:solidFill>
                <a:effectLst/>
                <a:latin typeface="+mn-lt"/>
                <a:ea typeface="+mn-ea"/>
                <a:cs typeface="+mn-cs"/>
              </a:rPr>
              <a:t>, а является предметом оценки эффективности </a:t>
            </a:r>
            <a:r>
              <a:rPr lang="ru-RU" sz="1200" kern="1200" dirty="0" err="1">
                <a:solidFill>
                  <a:schemeClr val="tx1"/>
                </a:solidFill>
                <a:effectLst/>
                <a:latin typeface="+mn-lt"/>
                <a:ea typeface="+mn-ea"/>
                <a:cs typeface="+mn-cs"/>
              </a:rPr>
              <a:t>воспитательно</a:t>
            </a:r>
            <a:r>
              <a:rPr lang="ru-RU" sz="1200" kern="1200" dirty="0">
                <a:solidFill>
                  <a:schemeClr val="tx1"/>
                </a:solidFill>
                <a:effectLst/>
                <a:latin typeface="+mn-lt"/>
                <a:ea typeface="+mn-ea"/>
                <a:cs typeface="+mn-cs"/>
              </a:rPr>
              <a:t>-образовательной деятельности школы. Во внутреннем мониторинге возможна оценка сформированности отдельных личностных результатов, но при этом результаты такой оценки допускается использовать только в виде агрегированных (усредненных, анонимных) данных.</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Формирование </a:t>
            </a:r>
            <a:r>
              <a:rPr lang="ru-RU" sz="1200" b="1" kern="1200" dirty="0">
                <a:solidFill>
                  <a:schemeClr val="tx1"/>
                </a:solidFill>
                <a:effectLst/>
                <a:latin typeface="+mn-lt"/>
                <a:ea typeface="+mn-ea"/>
                <a:cs typeface="+mn-cs"/>
              </a:rPr>
              <a:t>метапредметных результатов</a:t>
            </a:r>
            <a:r>
              <a:rPr lang="ru-RU" sz="1200" kern="1200" dirty="0">
                <a:solidFill>
                  <a:schemeClr val="tx1"/>
                </a:solidFill>
                <a:effectLst/>
                <a:latin typeface="+mn-lt"/>
                <a:ea typeface="+mn-ea"/>
                <a:cs typeface="+mn-cs"/>
              </a:rPr>
              <a:t> обеспечивается комплексом освоения программ учебных предметов и внеурочной деятельности. Оценка достижения метапредметных результатов осуществляется администрацией образовательной организации в ходе внутреннего мониторинга. ФОП фиксирует разнообразие форм оценки метапредметных результатов.  На практике же бывает сложно адекватно оценить динамику развития </a:t>
            </a:r>
            <a:r>
              <a:rPr lang="ru-RU" sz="1200" kern="1200" dirty="0" err="1">
                <a:solidFill>
                  <a:schemeClr val="tx1"/>
                </a:solidFill>
                <a:effectLst/>
                <a:latin typeface="+mn-lt"/>
                <a:ea typeface="+mn-ea"/>
                <a:cs typeface="+mn-cs"/>
              </a:rPr>
              <a:t>метпредметных</a:t>
            </a:r>
            <a:r>
              <a:rPr lang="ru-RU" sz="1200" kern="1200" dirty="0">
                <a:solidFill>
                  <a:schemeClr val="tx1"/>
                </a:solidFill>
                <a:effectLst/>
                <a:latin typeface="+mn-lt"/>
                <a:ea typeface="+mn-ea"/>
                <a:cs typeface="+mn-cs"/>
              </a:rPr>
              <a:t> результатов учащихся.</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Оценка </a:t>
            </a:r>
            <a:r>
              <a:rPr lang="ru-RU" sz="1200" b="1" kern="1200" dirty="0">
                <a:solidFill>
                  <a:schemeClr val="tx1"/>
                </a:solidFill>
                <a:effectLst/>
                <a:latin typeface="+mn-lt"/>
                <a:ea typeface="+mn-ea"/>
                <a:cs typeface="+mn-cs"/>
              </a:rPr>
              <a:t>предметных результатов</a:t>
            </a:r>
            <a:r>
              <a:rPr lang="ru-RU" sz="1200" kern="1200" dirty="0">
                <a:solidFill>
                  <a:schemeClr val="tx1"/>
                </a:solidFill>
                <a:effectLst/>
                <a:latin typeface="+mn-lt"/>
                <a:ea typeface="+mn-ea"/>
                <a:cs typeface="+mn-cs"/>
              </a:rPr>
              <a:t> осуществляется педагогическим работником в ходе процедур текущего, тематического, промежуточного и итогового контроля</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результате процедур диагностики и мониторинга  выявляются </a:t>
            </a:r>
            <a:r>
              <a:rPr lang="ru-RU" sz="1200" b="1" kern="1200" dirty="0">
                <a:solidFill>
                  <a:schemeClr val="tx1"/>
                </a:solidFill>
                <a:effectLst/>
                <a:latin typeface="+mn-lt"/>
                <a:ea typeface="+mn-ea"/>
                <a:cs typeface="+mn-cs"/>
              </a:rPr>
              <a:t>образовательные дефициты </a:t>
            </a:r>
            <a:r>
              <a:rPr lang="ru-RU" sz="1200" kern="1200" dirty="0">
                <a:solidFill>
                  <a:schemeClr val="tx1"/>
                </a:solidFill>
                <a:effectLst/>
                <a:latin typeface="+mn-lt"/>
                <a:ea typeface="+mn-ea"/>
                <a:cs typeface="+mn-cs"/>
              </a:rPr>
              <a:t>– проблемы в освоении образовательной программы. Они могут быть как содержательными, так и деятельностными, связанными с несформированностью определенных навыков ученика. </a:t>
            </a:r>
          </a:p>
          <a:p>
            <a:endParaRPr lang="ru-RU"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2DE558A-C21E-4ED1-99CE-F76C454C9D27}" type="slidenum">
              <a:rPr lang="ru-RU" smtClean="0"/>
              <a:t>4</a:t>
            </a:fld>
            <a:endParaRPr lang="ru-RU"/>
          </a:p>
        </p:txBody>
      </p:sp>
    </p:spTree>
    <p:extLst>
      <p:ext uri="{BB962C8B-B14F-4D97-AF65-F5344CB8AC3E}">
        <p14:creationId xmlns:p14="http://schemas.microsoft.com/office/powerpoint/2010/main" val="134343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Выстраивание </a:t>
            </a:r>
            <a:r>
              <a:rPr lang="ru-RU" sz="1200" b="1" kern="1200" dirty="0">
                <a:solidFill>
                  <a:schemeClr val="tx1"/>
                </a:solidFill>
                <a:effectLst/>
                <a:latin typeface="+mn-lt"/>
                <a:ea typeface="+mn-ea"/>
                <a:cs typeface="+mn-cs"/>
              </a:rPr>
              <a:t>эффективной системы оценивания</a:t>
            </a:r>
            <a:r>
              <a:rPr lang="ru-RU" sz="1200" kern="1200" dirty="0">
                <a:solidFill>
                  <a:schemeClr val="tx1"/>
                </a:solidFill>
                <a:effectLst/>
                <a:latin typeface="+mn-lt"/>
                <a:ea typeface="+mn-ea"/>
                <a:cs typeface="+mn-cs"/>
              </a:rPr>
              <a:t> в образовательной организации </a:t>
            </a:r>
            <a:r>
              <a:rPr lang="ru-RU" sz="1200" b="1" kern="1200" dirty="0">
                <a:solidFill>
                  <a:schemeClr val="tx1"/>
                </a:solidFill>
                <a:effectLst/>
                <a:latin typeface="+mn-lt"/>
                <a:ea typeface="+mn-ea"/>
                <a:cs typeface="+mn-cs"/>
              </a:rPr>
              <a:t>– трудоемкая задача</a:t>
            </a:r>
            <a:r>
              <a:rPr lang="ru-RU" sz="1200" kern="1200" dirty="0">
                <a:solidFill>
                  <a:schemeClr val="tx1"/>
                </a:solidFill>
                <a:effectLst/>
                <a:latin typeface="+mn-lt"/>
                <a:ea typeface="+mn-ea"/>
                <a:cs typeface="+mn-cs"/>
              </a:rPr>
              <a:t>. При этом трудности связаны не только с </a:t>
            </a:r>
            <a:r>
              <a:rPr lang="ru-RU" sz="1200" b="1" kern="1200" dirty="0">
                <a:solidFill>
                  <a:schemeClr val="tx1"/>
                </a:solidFill>
                <a:effectLst/>
                <a:latin typeface="+mn-lt"/>
                <a:ea typeface="+mn-ea"/>
                <a:cs typeface="+mn-cs"/>
              </a:rPr>
              <a:t>дефицитом ресурсов</a:t>
            </a:r>
            <a:r>
              <a:rPr lang="ru-RU" sz="1200" kern="1200" dirty="0">
                <a:solidFill>
                  <a:schemeClr val="tx1"/>
                </a:solidFill>
                <a:effectLst/>
                <a:latin typeface="+mn-lt"/>
                <a:ea typeface="+mn-ea"/>
                <a:cs typeface="+mn-cs"/>
              </a:rPr>
              <a:t>, но и с </a:t>
            </a:r>
            <a:r>
              <a:rPr lang="ru-RU" sz="1200" b="1" kern="1200" dirty="0">
                <a:solidFill>
                  <a:schemeClr val="tx1"/>
                </a:solidFill>
                <a:effectLst/>
                <a:latin typeface="+mn-lt"/>
                <a:ea typeface="+mn-ea"/>
                <a:cs typeface="+mn-cs"/>
              </a:rPr>
              <a:t>отсутствием объективных инструментов</a:t>
            </a:r>
            <a:r>
              <a:rPr lang="ru-RU" sz="1200" kern="1200" dirty="0">
                <a:solidFill>
                  <a:schemeClr val="tx1"/>
                </a:solidFill>
                <a:effectLst/>
                <a:latin typeface="+mn-lt"/>
                <a:ea typeface="+mn-ea"/>
                <a:cs typeface="+mn-cs"/>
              </a:rPr>
              <a:t> оценивания.  За последние два года конкретизированы требования к образовательным результатам, разработаны разные критерии оценки, но при этом возникает </a:t>
            </a:r>
            <a:r>
              <a:rPr lang="ru-RU" sz="1200" b="1" kern="1200" dirty="0">
                <a:solidFill>
                  <a:schemeClr val="tx1"/>
                </a:solidFill>
                <a:effectLst/>
                <a:latin typeface="+mn-lt"/>
                <a:ea typeface="+mn-ea"/>
                <a:cs typeface="+mn-cs"/>
              </a:rPr>
              <a:t>проблема метода</a:t>
            </a:r>
            <a:r>
              <a:rPr lang="ru-RU" sz="1200" kern="1200" dirty="0">
                <a:solidFill>
                  <a:schemeClr val="tx1"/>
                </a:solidFill>
                <a:effectLst/>
                <a:latin typeface="+mn-lt"/>
                <a:ea typeface="+mn-ea"/>
                <a:cs typeface="+mn-cs"/>
              </a:rPr>
              <a:t> – а как измерять?</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Другая важная проблема – в обилии этих оценочных процедур теряется личность ученика, </a:t>
            </a:r>
            <a:r>
              <a:rPr lang="ru-RU" sz="1200" b="1" kern="1200" dirty="0">
                <a:solidFill>
                  <a:schemeClr val="tx1"/>
                </a:solidFill>
                <a:effectLst/>
                <a:latin typeface="+mn-lt"/>
                <a:ea typeface="+mn-ea"/>
                <a:cs typeface="+mn-cs"/>
              </a:rPr>
              <a:t>индивидуальный подход</a:t>
            </a:r>
            <a:r>
              <a:rPr lang="ru-RU" sz="1200" kern="1200" dirty="0">
                <a:solidFill>
                  <a:schemeClr val="tx1"/>
                </a:solidFill>
                <a:effectLst/>
                <a:latin typeface="+mn-lt"/>
                <a:ea typeface="+mn-ea"/>
                <a:cs typeface="+mn-cs"/>
              </a:rPr>
              <a:t> в условиях массового образования (когда на одного учителя в классе приходится 30 человек), мягко говоря, </a:t>
            </a:r>
            <a:r>
              <a:rPr lang="ru-RU" sz="1200" b="1" kern="1200" dirty="0">
                <a:solidFill>
                  <a:schemeClr val="tx1"/>
                </a:solidFill>
                <a:effectLst/>
                <a:latin typeface="+mn-lt"/>
                <a:ea typeface="+mn-ea"/>
                <a:cs typeface="+mn-cs"/>
              </a:rPr>
              <a:t>затруднен</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Где же выход?</a:t>
            </a:r>
            <a:endParaRPr lang="ru-RU" b="1" dirty="0"/>
          </a:p>
        </p:txBody>
      </p:sp>
      <p:sp>
        <p:nvSpPr>
          <p:cNvPr id="4" name="Номер слайда 3"/>
          <p:cNvSpPr>
            <a:spLocks noGrp="1"/>
          </p:cNvSpPr>
          <p:nvPr>
            <p:ph type="sldNum" sz="quarter" idx="10"/>
          </p:nvPr>
        </p:nvSpPr>
        <p:spPr/>
        <p:txBody>
          <a:bodyPr/>
          <a:lstStyle/>
          <a:p>
            <a:fld id="{D2DE558A-C21E-4ED1-99CE-F76C454C9D27}" type="slidenum">
              <a:rPr lang="ru-RU" smtClean="0"/>
              <a:t>5</a:t>
            </a:fld>
            <a:endParaRPr lang="ru-RU"/>
          </a:p>
        </p:txBody>
      </p:sp>
    </p:spTree>
    <p:extLst>
      <p:ext uri="{BB962C8B-B14F-4D97-AF65-F5344CB8AC3E}">
        <p14:creationId xmlns:p14="http://schemas.microsoft.com/office/powerpoint/2010/main" val="59593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На помощь приходит </a:t>
            </a:r>
            <a:r>
              <a:rPr lang="ru-RU" sz="1200" b="1" kern="1200" dirty="0">
                <a:solidFill>
                  <a:schemeClr val="tx1"/>
                </a:solidFill>
                <a:effectLst/>
                <a:latin typeface="+mn-lt"/>
                <a:ea typeface="+mn-ea"/>
                <a:cs typeface="+mn-cs"/>
              </a:rPr>
              <a:t>доказательный подход</a:t>
            </a:r>
            <a:r>
              <a:rPr lang="ru-RU" sz="1200" kern="1200" dirty="0">
                <a:solidFill>
                  <a:schemeClr val="tx1"/>
                </a:solidFill>
                <a:effectLst/>
                <a:latin typeface="+mn-lt"/>
                <a:ea typeface="+mn-ea"/>
                <a:cs typeface="+mn-cs"/>
              </a:rPr>
              <a:t> в образовании.</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Многим знаком термин «</a:t>
            </a:r>
            <a:r>
              <a:rPr lang="ru-RU" sz="1200" b="1" kern="1200" dirty="0">
                <a:solidFill>
                  <a:schemeClr val="tx1"/>
                </a:solidFill>
                <a:effectLst/>
                <a:latin typeface="+mn-lt"/>
                <a:ea typeface="+mn-ea"/>
                <a:cs typeface="+mn-cs"/>
              </a:rPr>
              <a:t>доказательная медицина</a:t>
            </a:r>
            <a:r>
              <a:rPr lang="ru-RU" sz="1200" kern="1200" dirty="0">
                <a:solidFill>
                  <a:schemeClr val="tx1"/>
                </a:solidFill>
                <a:effectLst/>
                <a:latin typeface="+mn-lt"/>
                <a:ea typeface="+mn-ea"/>
                <a:cs typeface="+mn-cs"/>
              </a:rPr>
              <a:t>». Отличием доказательной медицины от традиционной является использование достоверных научных доказательств эффективности лекарств и медицинских манипуляций.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Ровно также работает и доказательное образование: любые решения в сфере образования должны приниматься на основе объективных данных. А эти данные должны подвергаться анализу и оценке.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рамках темы нашего разговора доказательный подход к образованию предполагает систематический сбор образовательных результатов, их анализ и принятие решений об изменении образовательного процесса на основе полученных данных.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И здесь на помощь приходят цифровые образовательные сервисы, которые эффективны в сборе и анализе данных.</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организации такой работы в сервисе должна быть представлена большая база заданий, покрывающая все  планируемые результаты освоения ФГОС и ФОП. </a:t>
            </a:r>
            <a:endParaRPr lang="ru-RU" dirty="0"/>
          </a:p>
        </p:txBody>
      </p:sp>
      <p:sp>
        <p:nvSpPr>
          <p:cNvPr id="4" name="Номер слайда 3"/>
          <p:cNvSpPr>
            <a:spLocks noGrp="1"/>
          </p:cNvSpPr>
          <p:nvPr>
            <p:ph type="sldNum" sz="quarter" idx="10"/>
          </p:nvPr>
        </p:nvSpPr>
        <p:spPr/>
        <p:txBody>
          <a:bodyPr/>
          <a:lstStyle/>
          <a:p>
            <a:fld id="{D2DE558A-C21E-4ED1-99CE-F76C454C9D27}" type="slidenum">
              <a:rPr lang="ru-RU" smtClean="0"/>
              <a:t>6</a:t>
            </a:fld>
            <a:endParaRPr lang="ru-RU"/>
          </a:p>
        </p:txBody>
      </p:sp>
    </p:spTree>
    <p:extLst>
      <p:ext uri="{BB962C8B-B14F-4D97-AF65-F5344CB8AC3E}">
        <p14:creationId xmlns:p14="http://schemas.microsoft.com/office/powerpoint/2010/main" val="996439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Такую базу заданий предоставляет онлайн-сервис «Облако знаний».</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Сервисе есть цифровые работы по </a:t>
            </a:r>
            <a:r>
              <a:rPr lang="ru-RU" sz="1200" b="1" kern="1200" dirty="0">
                <a:solidFill>
                  <a:schemeClr val="tx1"/>
                </a:solidFill>
                <a:effectLst/>
                <a:latin typeface="+mn-lt"/>
                <a:ea typeface="+mn-ea"/>
                <a:cs typeface="+mn-cs"/>
              </a:rPr>
              <a:t>17  предметам</a:t>
            </a:r>
            <a:r>
              <a:rPr lang="ru-RU" sz="1200" kern="1200" dirty="0">
                <a:solidFill>
                  <a:schemeClr val="tx1"/>
                </a:solidFill>
                <a:effectLst/>
                <a:latin typeface="+mn-lt"/>
                <a:ea typeface="+mn-ea"/>
                <a:cs typeface="+mn-cs"/>
              </a:rPr>
              <a:t>, полный перечень вы видите на экране. </a:t>
            </a:r>
          </a:p>
          <a:p>
            <a:r>
              <a:rPr lang="ru-RU" sz="1200" kern="1200" dirty="0">
                <a:solidFill>
                  <a:schemeClr val="tx1"/>
                </a:solidFill>
                <a:effectLst/>
                <a:latin typeface="+mn-lt"/>
                <a:ea typeface="+mn-ea"/>
                <a:cs typeface="+mn-cs"/>
              </a:rPr>
              <a:t>Там, где требует ФГОС, предметы разделены на </a:t>
            </a:r>
            <a:r>
              <a:rPr lang="ru-RU" sz="1200" b="1" kern="1200" dirty="0">
                <a:solidFill>
                  <a:schemeClr val="tx1"/>
                </a:solidFill>
                <a:effectLst/>
                <a:latin typeface="+mn-lt"/>
                <a:ea typeface="+mn-ea"/>
                <a:cs typeface="+mn-cs"/>
              </a:rPr>
              <a:t>уровни</a:t>
            </a:r>
            <a:r>
              <a:rPr lang="ru-RU" sz="1200" kern="120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базовый и углубленный. </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Также есть </a:t>
            </a:r>
            <a:r>
              <a:rPr lang="ru-RU" sz="1200" b="1" kern="1200" dirty="0">
                <a:solidFill>
                  <a:schemeClr val="tx1"/>
                </a:solidFill>
                <a:effectLst/>
                <a:latin typeface="+mn-lt"/>
                <a:ea typeface="+mn-ea"/>
                <a:cs typeface="+mn-cs"/>
              </a:rPr>
              <a:t>материалы для подготовки к ОГЭ и ЕГЭ</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Всего в Сервисе представлено свыше 15 000 цифровых работ, а количество заданий в них перевалило за 75 000. Такая база данных позволяет не только выстраивать систематический процесс обучения с привлечением ЭОР, но и проводить глубокий анализ образовательных результатов учащихся.</a:t>
            </a:r>
          </a:p>
          <a:p>
            <a:endParaRPr lang="ru-RU" dirty="0"/>
          </a:p>
        </p:txBody>
      </p:sp>
      <p:sp>
        <p:nvSpPr>
          <p:cNvPr id="4" name="Номер слайда 3"/>
          <p:cNvSpPr>
            <a:spLocks noGrp="1"/>
          </p:cNvSpPr>
          <p:nvPr>
            <p:ph type="sldNum" sz="quarter" idx="5"/>
          </p:nvPr>
        </p:nvSpPr>
        <p:spPr/>
        <p:txBody>
          <a:bodyPr/>
          <a:lstStyle/>
          <a:p>
            <a:fld id="{D2DE558A-C21E-4ED1-99CE-F76C454C9D27}" type="slidenum">
              <a:rPr lang="ru-RU" smtClean="0"/>
              <a:t>7</a:t>
            </a:fld>
            <a:endParaRPr lang="ru-RU"/>
          </a:p>
        </p:txBody>
      </p:sp>
    </p:spTree>
    <p:extLst>
      <p:ext uri="{BB962C8B-B14F-4D97-AF65-F5344CB8AC3E}">
        <p14:creationId xmlns:p14="http://schemas.microsoft.com/office/powerpoint/2010/main" val="693423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На слайде представлен сценарий работы в облаке знаний. Оставим его как памятку для вас и посмотрим вживую. </a:t>
            </a:r>
          </a:p>
          <a:p>
            <a:r>
              <a:rPr lang="ru-RU" sz="1200" b="1" kern="1200" dirty="0">
                <a:solidFill>
                  <a:schemeClr val="tx1"/>
                </a:solidFill>
                <a:effectLst/>
                <a:latin typeface="+mn-lt"/>
                <a:ea typeface="+mn-ea"/>
                <a:cs typeface="+mn-cs"/>
              </a:rPr>
              <a:t>Переход по ссылке: показ работы по ОБЗР. Назначение / выполнение учеником / автоматическая проверка  учеником / анализ работы учителем</a:t>
            </a:r>
            <a:endParaRPr lang="ru-RU" dirty="0"/>
          </a:p>
        </p:txBody>
      </p:sp>
      <p:sp>
        <p:nvSpPr>
          <p:cNvPr id="4" name="Номер слайда 3"/>
          <p:cNvSpPr>
            <a:spLocks noGrp="1"/>
          </p:cNvSpPr>
          <p:nvPr>
            <p:ph type="sldNum" sz="quarter" idx="5"/>
          </p:nvPr>
        </p:nvSpPr>
        <p:spPr/>
        <p:txBody>
          <a:bodyPr/>
          <a:lstStyle/>
          <a:p>
            <a:fld id="{3DAE43CC-7D1B-0F46-A5F1-32FEA28152EE}" type="slidenum">
              <a:rPr lang="ru-RU" smtClean="0"/>
              <a:t>8</a:t>
            </a:fld>
            <a:endParaRPr lang="ru-RU" dirty="0"/>
          </a:p>
        </p:txBody>
      </p:sp>
    </p:spTree>
    <p:extLst>
      <p:ext uri="{BB962C8B-B14F-4D97-AF65-F5344CB8AC3E}">
        <p14:creationId xmlns:p14="http://schemas.microsoft.com/office/powerpoint/2010/main" val="3164059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Итак, ученик видит результаты прохождения каждой работы.</a:t>
            </a:r>
          </a:p>
          <a:p>
            <a:r>
              <a:rPr lang="ru-RU" sz="1200" kern="1200" dirty="0">
                <a:solidFill>
                  <a:schemeClr val="tx1"/>
                </a:solidFill>
                <a:effectLst/>
                <a:latin typeface="+mn-lt"/>
                <a:ea typeface="+mn-ea"/>
                <a:cs typeface="+mn-cs"/>
              </a:rPr>
              <a:t>Учитель видит подробную статистику выполнения каждой работы по отдельному ученику и классу в целом. Может определить, какие задания вызвали наибольшие затруднения, а с какими ребята, наоборот, справились успешно.</a:t>
            </a:r>
            <a:endParaRPr lang="ru-RU" dirty="0"/>
          </a:p>
        </p:txBody>
      </p:sp>
      <p:sp>
        <p:nvSpPr>
          <p:cNvPr id="4" name="Номер слайда 3"/>
          <p:cNvSpPr>
            <a:spLocks noGrp="1"/>
          </p:cNvSpPr>
          <p:nvPr>
            <p:ph type="sldNum" sz="quarter" idx="5"/>
          </p:nvPr>
        </p:nvSpPr>
        <p:spPr/>
        <p:txBody>
          <a:bodyPr/>
          <a:lstStyle/>
          <a:p>
            <a:fld id="{3DAE43CC-7D1B-0F46-A5F1-32FEA28152EE}" type="slidenum">
              <a:rPr lang="ru-RU" smtClean="0"/>
              <a:t>9</a:t>
            </a:fld>
            <a:endParaRPr lang="ru-RU" dirty="0"/>
          </a:p>
        </p:txBody>
      </p:sp>
    </p:spTree>
    <p:extLst>
      <p:ext uri="{BB962C8B-B14F-4D97-AF65-F5344CB8AC3E}">
        <p14:creationId xmlns:p14="http://schemas.microsoft.com/office/powerpoint/2010/main" val="1170477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Титульный слайд">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1524000" y="1122363"/>
            <a:ext cx="9144000" cy="2387600"/>
          </a:xfrm>
        </p:spPr>
        <p:txBody>
          <a:bodyPr anchor="b"/>
          <a:lstStyle>
            <a:lvl1pPr algn="ctr">
              <a:defRPr sz="6000"/>
            </a:lvl1pPr>
          </a:lstStyle>
          <a:p>
            <a:pPr>
              <a:defRPr/>
            </a:pPr>
            <a:r>
              <a:rPr lang="ru-RU"/>
              <a:t>Образец заголовка</a:t>
            </a:r>
            <a:endParaRPr/>
          </a:p>
        </p:txBody>
      </p:sp>
      <p:sp>
        <p:nvSpPr>
          <p:cNvPr id="3" name="Подзаголовок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endParaRPr/>
          </a:p>
        </p:txBody>
      </p:sp>
      <p:sp>
        <p:nvSpPr>
          <p:cNvPr id="4" name="Дата 3"/>
          <p:cNvSpPr>
            <a:spLocks noGrp="1"/>
          </p:cNvSpPr>
          <p:nvPr>
            <p:ph type="dt" sz="half" idx="10"/>
          </p:nvPr>
        </p:nvSpPr>
        <p:spPr bwMode="auto"/>
        <p:txBody>
          <a:bodyPr/>
          <a:lstStyle/>
          <a:p>
            <a:pPr>
              <a:defRPr/>
            </a:pPr>
            <a:fld id="{8101B29F-59CF-4516-AFC3-A97D903F74D7}" type="datetime1">
              <a:rPr lang="ru-RU" smtClean="0"/>
              <a:t>09.08.2024</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13F65F58-605E-A449-B5B4-E154880632AF}" type="slidenum">
              <a:rPr lang="ru-RU"/>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A7F03306-B045-4CA0-A9BF-1551DEDEC06A}" type="datetime1">
              <a:rPr lang="ru-RU" smtClean="0"/>
              <a:t>09.08.2024</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13F65F58-605E-A449-B5B4-E154880632AF}" type="slidenum">
              <a:rPr lang="ru-RU"/>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8724900" y="365125"/>
            <a:ext cx="2628900" cy="5811838"/>
          </a:xfrm>
        </p:spPr>
        <p:txBody>
          <a:bodyPr vert="eaVert"/>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a:xfrm>
            <a:off x="838200" y="365125"/>
            <a:ext cx="7734300" cy="5811838"/>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E1E643C5-FF59-4BF0-BCD7-E227FD54AEA6}" type="datetime1">
              <a:rPr lang="ru-RU" smtClean="0"/>
              <a:t>09.08.2024</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13F65F58-605E-A449-B5B4-E154880632AF}" type="slidenum">
              <a:rPr lang="ru-RU"/>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444B5C-3D64-1AED-1947-A02571D3923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01E67A7-55EB-E1CC-43B0-9D9E87FA2F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94E26F1-F273-F2C3-925D-E4ADD5FD9B3A}"/>
              </a:ext>
            </a:extLst>
          </p:cNvPr>
          <p:cNvSpPr>
            <a:spLocks noGrp="1"/>
          </p:cNvSpPr>
          <p:nvPr>
            <p:ph type="dt" sz="half" idx="10"/>
          </p:nvPr>
        </p:nvSpPr>
        <p:spPr/>
        <p:txBody>
          <a:bodyPr/>
          <a:lstStyle/>
          <a:p>
            <a:fld id="{4980776B-F69F-4816-BA11-B968DEDF496D}" type="datetime1">
              <a:rPr lang="ru-RU" smtClean="0"/>
              <a:t>09.08.2024</a:t>
            </a:fld>
            <a:endParaRPr lang="ru-RU"/>
          </a:p>
        </p:txBody>
      </p:sp>
      <p:sp>
        <p:nvSpPr>
          <p:cNvPr id="5" name="Нижний колонтитул 4">
            <a:extLst>
              <a:ext uri="{FF2B5EF4-FFF2-40B4-BE49-F238E27FC236}">
                <a16:creationId xmlns:a16="http://schemas.microsoft.com/office/drawing/2014/main" id="{17B4DD34-38AD-9858-0BBA-EC0FBA7AD90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F809472-AE4C-EADA-8C2A-50140ADA63A0}"/>
              </a:ext>
            </a:extLst>
          </p:cNvPr>
          <p:cNvSpPr>
            <a:spLocks noGrp="1"/>
          </p:cNvSpPr>
          <p:nvPr>
            <p:ph type="sldNum" sz="quarter" idx="12"/>
          </p:nvPr>
        </p:nvSpPr>
        <p:spPr/>
        <p:txBody>
          <a:bodyPr/>
          <a:lstStyle/>
          <a:p>
            <a:fld id="{13F65F58-605E-A449-B5B4-E154880632AF}" type="slidenum">
              <a:rPr lang="ru-RU" smtClean="0"/>
              <a:t>‹#›</a:t>
            </a:fld>
            <a:endParaRPr lang="ru-RU"/>
          </a:p>
        </p:txBody>
      </p:sp>
    </p:spTree>
    <p:extLst>
      <p:ext uri="{BB962C8B-B14F-4D97-AF65-F5344CB8AC3E}">
        <p14:creationId xmlns:p14="http://schemas.microsoft.com/office/powerpoint/2010/main" val="1331013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8C8AE8-E97E-01A0-D28E-FF3DC1C3D96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F4FE7FE-6FB0-F8A3-42B2-632A3CF0442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CA6EB0B-6E29-9561-D0F4-85EB80F2E167}"/>
              </a:ext>
            </a:extLst>
          </p:cNvPr>
          <p:cNvSpPr>
            <a:spLocks noGrp="1"/>
          </p:cNvSpPr>
          <p:nvPr>
            <p:ph type="dt" sz="half" idx="10"/>
          </p:nvPr>
        </p:nvSpPr>
        <p:spPr/>
        <p:txBody>
          <a:bodyPr/>
          <a:lstStyle/>
          <a:p>
            <a:fld id="{6864F837-E612-4A29-8AC3-F78DA0F9B895}" type="datetime1">
              <a:rPr lang="ru-RU" smtClean="0"/>
              <a:t>09.08.2024</a:t>
            </a:fld>
            <a:endParaRPr lang="ru-RU"/>
          </a:p>
        </p:txBody>
      </p:sp>
      <p:sp>
        <p:nvSpPr>
          <p:cNvPr id="5" name="Нижний колонтитул 4">
            <a:extLst>
              <a:ext uri="{FF2B5EF4-FFF2-40B4-BE49-F238E27FC236}">
                <a16:creationId xmlns:a16="http://schemas.microsoft.com/office/drawing/2014/main" id="{BB939132-E3AA-B4BC-5A1D-0444F626FAE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DC90001-831C-8F47-D365-1264767967C7}"/>
              </a:ext>
            </a:extLst>
          </p:cNvPr>
          <p:cNvSpPr>
            <a:spLocks noGrp="1"/>
          </p:cNvSpPr>
          <p:nvPr>
            <p:ph type="sldNum" sz="quarter" idx="12"/>
          </p:nvPr>
        </p:nvSpPr>
        <p:spPr/>
        <p:txBody>
          <a:bodyPr/>
          <a:lstStyle/>
          <a:p>
            <a:fld id="{13F65F58-605E-A449-B5B4-E154880632AF}" type="slidenum">
              <a:rPr lang="ru-RU" smtClean="0"/>
              <a:t>‹#›</a:t>
            </a:fld>
            <a:endParaRPr lang="ru-RU"/>
          </a:p>
        </p:txBody>
      </p:sp>
    </p:spTree>
    <p:extLst>
      <p:ext uri="{BB962C8B-B14F-4D97-AF65-F5344CB8AC3E}">
        <p14:creationId xmlns:p14="http://schemas.microsoft.com/office/powerpoint/2010/main" val="2920242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E4D1C4-3A69-F95D-145E-3F88C07B090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5B002DF-DAA9-1EF9-396B-38E8FC2074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DD3C016-1888-12A1-D975-BDD84DAAD433}"/>
              </a:ext>
            </a:extLst>
          </p:cNvPr>
          <p:cNvSpPr>
            <a:spLocks noGrp="1"/>
          </p:cNvSpPr>
          <p:nvPr>
            <p:ph type="dt" sz="half" idx="10"/>
          </p:nvPr>
        </p:nvSpPr>
        <p:spPr/>
        <p:txBody>
          <a:bodyPr/>
          <a:lstStyle/>
          <a:p>
            <a:fld id="{3E67414C-CC1D-4766-989B-878B3583EA4E}" type="datetime1">
              <a:rPr lang="ru-RU" smtClean="0"/>
              <a:t>09.08.2024</a:t>
            </a:fld>
            <a:endParaRPr lang="ru-RU"/>
          </a:p>
        </p:txBody>
      </p:sp>
      <p:sp>
        <p:nvSpPr>
          <p:cNvPr id="5" name="Нижний колонтитул 4">
            <a:extLst>
              <a:ext uri="{FF2B5EF4-FFF2-40B4-BE49-F238E27FC236}">
                <a16:creationId xmlns:a16="http://schemas.microsoft.com/office/drawing/2014/main" id="{0777DC00-7614-6EE5-ECA2-C0635113BD8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41919D5-D57C-49D5-2A76-C3A38E9EEAC2}"/>
              </a:ext>
            </a:extLst>
          </p:cNvPr>
          <p:cNvSpPr>
            <a:spLocks noGrp="1"/>
          </p:cNvSpPr>
          <p:nvPr>
            <p:ph type="sldNum" sz="quarter" idx="12"/>
          </p:nvPr>
        </p:nvSpPr>
        <p:spPr/>
        <p:txBody>
          <a:bodyPr/>
          <a:lstStyle/>
          <a:p>
            <a:fld id="{13F65F58-605E-A449-B5B4-E154880632AF}" type="slidenum">
              <a:rPr lang="ru-RU" smtClean="0"/>
              <a:t>‹#›</a:t>
            </a:fld>
            <a:endParaRPr lang="ru-RU"/>
          </a:p>
        </p:txBody>
      </p:sp>
    </p:spTree>
    <p:extLst>
      <p:ext uri="{BB962C8B-B14F-4D97-AF65-F5344CB8AC3E}">
        <p14:creationId xmlns:p14="http://schemas.microsoft.com/office/powerpoint/2010/main" val="1826322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2ABEC1-6A6A-3C19-9B34-67324A00225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97259BC-D702-ACB9-0574-A6E610D2345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D715F65-AFD3-C171-0195-191224450F6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774A8D5-BF3A-C3E3-1F2F-F8BCF2FC6D96}"/>
              </a:ext>
            </a:extLst>
          </p:cNvPr>
          <p:cNvSpPr>
            <a:spLocks noGrp="1"/>
          </p:cNvSpPr>
          <p:nvPr>
            <p:ph type="dt" sz="half" idx="10"/>
          </p:nvPr>
        </p:nvSpPr>
        <p:spPr/>
        <p:txBody>
          <a:bodyPr/>
          <a:lstStyle/>
          <a:p>
            <a:fld id="{624C8013-3876-4BA9-8B13-1066C7AB2341}" type="datetime1">
              <a:rPr lang="ru-RU" smtClean="0"/>
              <a:t>09.08.2024</a:t>
            </a:fld>
            <a:endParaRPr lang="ru-RU"/>
          </a:p>
        </p:txBody>
      </p:sp>
      <p:sp>
        <p:nvSpPr>
          <p:cNvPr id="6" name="Нижний колонтитул 5">
            <a:extLst>
              <a:ext uri="{FF2B5EF4-FFF2-40B4-BE49-F238E27FC236}">
                <a16:creationId xmlns:a16="http://schemas.microsoft.com/office/drawing/2014/main" id="{87253A2A-35B3-2A08-07D4-472C53521E7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C2B5D0E-DB9F-7D22-70CB-2D3C2F8ED17A}"/>
              </a:ext>
            </a:extLst>
          </p:cNvPr>
          <p:cNvSpPr>
            <a:spLocks noGrp="1"/>
          </p:cNvSpPr>
          <p:nvPr>
            <p:ph type="sldNum" sz="quarter" idx="12"/>
          </p:nvPr>
        </p:nvSpPr>
        <p:spPr/>
        <p:txBody>
          <a:bodyPr/>
          <a:lstStyle/>
          <a:p>
            <a:fld id="{13F65F58-605E-A449-B5B4-E154880632AF}" type="slidenum">
              <a:rPr lang="ru-RU" smtClean="0"/>
              <a:t>‹#›</a:t>
            </a:fld>
            <a:endParaRPr lang="ru-RU"/>
          </a:p>
        </p:txBody>
      </p:sp>
    </p:spTree>
    <p:extLst>
      <p:ext uri="{BB962C8B-B14F-4D97-AF65-F5344CB8AC3E}">
        <p14:creationId xmlns:p14="http://schemas.microsoft.com/office/powerpoint/2010/main" val="817963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4EAB16-4FDF-A495-E400-96FE12E83BB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2928B2E-0146-CD32-8B0A-28FD687B2B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EB02124-7188-DBAD-2E8A-AFE9E4C1CAC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44D882B-1DB8-795F-68B7-91B6253A63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B00FC58-FA17-A776-B830-657D87C7609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82FDFEF-CC7E-62BB-4B28-E5029B9FC587}"/>
              </a:ext>
            </a:extLst>
          </p:cNvPr>
          <p:cNvSpPr>
            <a:spLocks noGrp="1"/>
          </p:cNvSpPr>
          <p:nvPr>
            <p:ph type="dt" sz="half" idx="10"/>
          </p:nvPr>
        </p:nvSpPr>
        <p:spPr/>
        <p:txBody>
          <a:bodyPr/>
          <a:lstStyle/>
          <a:p>
            <a:fld id="{9909D18E-E6D3-42D3-B4C9-7A5754AB7AE2}" type="datetime1">
              <a:rPr lang="ru-RU" smtClean="0"/>
              <a:t>09.08.2024</a:t>
            </a:fld>
            <a:endParaRPr lang="ru-RU"/>
          </a:p>
        </p:txBody>
      </p:sp>
      <p:sp>
        <p:nvSpPr>
          <p:cNvPr id="8" name="Нижний колонтитул 7">
            <a:extLst>
              <a:ext uri="{FF2B5EF4-FFF2-40B4-BE49-F238E27FC236}">
                <a16:creationId xmlns:a16="http://schemas.microsoft.com/office/drawing/2014/main" id="{F677A74C-BF96-3DAB-5616-6862CC59CCE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D8A7C2E-4C24-162D-0B9F-6C392CB1B081}"/>
              </a:ext>
            </a:extLst>
          </p:cNvPr>
          <p:cNvSpPr>
            <a:spLocks noGrp="1"/>
          </p:cNvSpPr>
          <p:nvPr>
            <p:ph type="sldNum" sz="quarter" idx="12"/>
          </p:nvPr>
        </p:nvSpPr>
        <p:spPr/>
        <p:txBody>
          <a:bodyPr/>
          <a:lstStyle/>
          <a:p>
            <a:fld id="{13F65F58-605E-A449-B5B4-E154880632AF}" type="slidenum">
              <a:rPr lang="ru-RU" smtClean="0"/>
              <a:t>‹#›</a:t>
            </a:fld>
            <a:endParaRPr lang="ru-RU"/>
          </a:p>
        </p:txBody>
      </p:sp>
    </p:spTree>
    <p:extLst>
      <p:ext uri="{BB962C8B-B14F-4D97-AF65-F5344CB8AC3E}">
        <p14:creationId xmlns:p14="http://schemas.microsoft.com/office/powerpoint/2010/main" val="2929213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0A1547-0BD9-9B59-B0B6-88EEC874B91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F5988B7-B4B9-CC2D-046A-44F03B6199BC}"/>
              </a:ext>
            </a:extLst>
          </p:cNvPr>
          <p:cNvSpPr>
            <a:spLocks noGrp="1"/>
          </p:cNvSpPr>
          <p:nvPr>
            <p:ph type="dt" sz="half" idx="10"/>
          </p:nvPr>
        </p:nvSpPr>
        <p:spPr/>
        <p:txBody>
          <a:bodyPr/>
          <a:lstStyle/>
          <a:p>
            <a:fld id="{A96BEAEC-6DAF-4D61-B9E7-EE149B8A7183}" type="datetime1">
              <a:rPr lang="ru-RU" smtClean="0"/>
              <a:t>09.08.2024</a:t>
            </a:fld>
            <a:endParaRPr lang="ru-RU"/>
          </a:p>
        </p:txBody>
      </p:sp>
      <p:sp>
        <p:nvSpPr>
          <p:cNvPr id="4" name="Нижний колонтитул 3">
            <a:extLst>
              <a:ext uri="{FF2B5EF4-FFF2-40B4-BE49-F238E27FC236}">
                <a16:creationId xmlns:a16="http://schemas.microsoft.com/office/drawing/2014/main" id="{E88292D6-C16B-D780-06B6-C5CC8D9B836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9BEB3D8-0779-76CA-9C1B-CA11A2F408F4}"/>
              </a:ext>
            </a:extLst>
          </p:cNvPr>
          <p:cNvSpPr>
            <a:spLocks noGrp="1"/>
          </p:cNvSpPr>
          <p:nvPr>
            <p:ph type="sldNum" sz="quarter" idx="12"/>
          </p:nvPr>
        </p:nvSpPr>
        <p:spPr/>
        <p:txBody>
          <a:bodyPr/>
          <a:lstStyle/>
          <a:p>
            <a:fld id="{13F65F58-605E-A449-B5B4-E154880632AF}" type="slidenum">
              <a:rPr lang="ru-RU" smtClean="0"/>
              <a:t>‹#›</a:t>
            </a:fld>
            <a:endParaRPr lang="ru-RU"/>
          </a:p>
        </p:txBody>
      </p:sp>
    </p:spTree>
    <p:extLst>
      <p:ext uri="{BB962C8B-B14F-4D97-AF65-F5344CB8AC3E}">
        <p14:creationId xmlns:p14="http://schemas.microsoft.com/office/powerpoint/2010/main" val="4227428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2AD3590-AF99-90B8-E643-588ED4283384}"/>
              </a:ext>
            </a:extLst>
          </p:cNvPr>
          <p:cNvSpPr>
            <a:spLocks noGrp="1"/>
          </p:cNvSpPr>
          <p:nvPr>
            <p:ph type="dt" sz="half" idx="10"/>
          </p:nvPr>
        </p:nvSpPr>
        <p:spPr/>
        <p:txBody>
          <a:bodyPr/>
          <a:lstStyle/>
          <a:p>
            <a:fld id="{E5305C9C-75A2-453A-9513-32432791D895}" type="datetime1">
              <a:rPr lang="ru-RU" smtClean="0"/>
              <a:t>09.08.2024</a:t>
            </a:fld>
            <a:endParaRPr lang="ru-RU"/>
          </a:p>
        </p:txBody>
      </p:sp>
      <p:sp>
        <p:nvSpPr>
          <p:cNvPr id="3" name="Нижний колонтитул 2">
            <a:extLst>
              <a:ext uri="{FF2B5EF4-FFF2-40B4-BE49-F238E27FC236}">
                <a16:creationId xmlns:a16="http://schemas.microsoft.com/office/drawing/2014/main" id="{9E3764CF-717D-CC9F-0062-527985147EC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D7F871F-7FCD-CB87-3489-6B04C408D452}"/>
              </a:ext>
            </a:extLst>
          </p:cNvPr>
          <p:cNvSpPr>
            <a:spLocks noGrp="1"/>
          </p:cNvSpPr>
          <p:nvPr>
            <p:ph type="sldNum" sz="quarter" idx="12"/>
          </p:nvPr>
        </p:nvSpPr>
        <p:spPr/>
        <p:txBody>
          <a:bodyPr/>
          <a:lstStyle/>
          <a:p>
            <a:fld id="{13F65F58-605E-A449-B5B4-E154880632AF}" type="slidenum">
              <a:rPr lang="ru-RU" smtClean="0"/>
              <a:t>‹#›</a:t>
            </a:fld>
            <a:endParaRPr lang="ru-RU"/>
          </a:p>
        </p:txBody>
      </p:sp>
    </p:spTree>
    <p:extLst>
      <p:ext uri="{BB962C8B-B14F-4D97-AF65-F5344CB8AC3E}">
        <p14:creationId xmlns:p14="http://schemas.microsoft.com/office/powerpoint/2010/main" val="2429663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C9B85F-4BE7-F6D8-CC91-73F49E9D795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9BD341A-02DD-B0AF-8B3A-FBB9D6DED6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C4CC91B-65D2-B795-35F2-38948DFC7E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32B13AE-D768-ACD4-661B-2D138959661D}"/>
              </a:ext>
            </a:extLst>
          </p:cNvPr>
          <p:cNvSpPr>
            <a:spLocks noGrp="1"/>
          </p:cNvSpPr>
          <p:nvPr>
            <p:ph type="dt" sz="half" idx="10"/>
          </p:nvPr>
        </p:nvSpPr>
        <p:spPr/>
        <p:txBody>
          <a:bodyPr/>
          <a:lstStyle/>
          <a:p>
            <a:fld id="{7F063203-7DC1-475E-8C5A-D417F05DA4F7}" type="datetime1">
              <a:rPr lang="ru-RU" smtClean="0"/>
              <a:t>09.08.2024</a:t>
            </a:fld>
            <a:endParaRPr lang="ru-RU"/>
          </a:p>
        </p:txBody>
      </p:sp>
      <p:sp>
        <p:nvSpPr>
          <p:cNvPr id="6" name="Нижний колонтитул 5">
            <a:extLst>
              <a:ext uri="{FF2B5EF4-FFF2-40B4-BE49-F238E27FC236}">
                <a16:creationId xmlns:a16="http://schemas.microsoft.com/office/drawing/2014/main" id="{73403F32-00E0-8229-3DCE-F01C23D2E00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1F6D775-9AAE-C3A9-AB42-2C579DC5E49B}"/>
              </a:ext>
            </a:extLst>
          </p:cNvPr>
          <p:cNvSpPr>
            <a:spLocks noGrp="1"/>
          </p:cNvSpPr>
          <p:nvPr>
            <p:ph type="sldNum" sz="quarter" idx="12"/>
          </p:nvPr>
        </p:nvSpPr>
        <p:spPr/>
        <p:txBody>
          <a:bodyPr/>
          <a:lstStyle/>
          <a:p>
            <a:fld id="{13F65F58-605E-A449-B5B4-E154880632AF}" type="slidenum">
              <a:rPr lang="ru-RU" smtClean="0"/>
              <a:t>‹#›</a:t>
            </a:fld>
            <a:endParaRPr lang="ru-RU"/>
          </a:p>
        </p:txBody>
      </p:sp>
    </p:spTree>
    <p:extLst>
      <p:ext uri="{BB962C8B-B14F-4D97-AF65-F5344CB8AC3E}">
        <p14:creationId xmlns:p14="http://schemas.microsoft.com/office/powerpoint/2010/main" val="164449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85D7B9BB-D284-475C-9B81-4F5F7B2C827A}" type="datetime1">
              <a:rPr lang="ru-RU" smtClean="0"/>
              <a:t>09.08.2024</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13F65F58-605E-A449-B5B4-E154880632AF}" type="slidenum">
              <a:rPr lang="ru-RU"/>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35E106-878E-892D-9C06-18DCD0E3463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B7D45D2-309A-E1D9-3DD2-F15BB3998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77A5337-DCD5-ACED-7E06-B2D2CBFE4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6AE9EC6-8193-9241-E558-E6E9BAB498C7}"/>
              </a:ext>
            </a:extLst>
          </p:cNvPr>
          <p:cNvSpPr>
            <a:spLocks noGrp="1"/>
          </p:cNvSpPr>
          <p:nvPr>
            <p:ph type="dt" sz="half" idx="10"/>
          </p:nvPr>
        </p:nvSpPr>
        <p:spPr/>
        <p:txBody>
          <a:bodyPr/>
          <a:lstStyle/>
          <a:p>
            <a:fld id="{E1F3B6B9-5814-4382-9AE3-C363E2DAE90E}" type="datetime1">
              <a:rPr lang="ru-RU" smtClean="0"/>
              <a:t>09.08.2024</a:t>
            </a:fld>
            <a:endParaRPr lang="ru-RU"/>
          </a:p>
        </p:txBody>
      </p:sp>
      <p:sp>
        <p:nvSpPr>
          <p:cNvPr id="6" name="Нижний колонтитул 5">
            <a:extLst>
              <a:ext uri="{FF2B5EF4-FFF2-40B4-BE49-F238E27FC236}">
                <a16:creationId xmlns:a16="http://schemas.microsoft.com/office/drawing/2014/main" id="{0B0D3D04-FD9E-0597-EB08-FCD8D42699D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4B1FBAA-75CF-7D6D-539A-DD45EFB141E3}"/>
              </a:ext>
            </a:extLst>
          </p:cNvPr>
          <p:cNvSpPr>
            <a:spLocks noGrp="1"/>
          </p:cNvSpPr>
          <p:nvPr>
            <p:ph type="sldNum" sz="quarter" idx="12"/>
          </p:nvPr>
        </p:nvSpPr>
        <p:spPr/>
        <p:txBody>
          <a:bodyPr/>
          <a:lstStyle/>
          <a:p>
            <a:fld id="{13F65F58-605E-A449-B5B4-E154880632AF}" type="slidenum">
              <a:rPr lang="ru-RU" smtClean="0"/>
              <a:t>‹#›</a:t>
            </a:fld>
            <a:endParaRPr lang="ru-RU"/>
          </a:p>
        </p:txBody>
      </p:sp>
    </p:spTree>
    <p:extLst>
      <p:ext uri="{BB962C8B-B14F-4D97-AF65-F5344CB8AC3E}">
        <p14:creationId xmlns:p14="http://schemas.microsoft.com/office/powerpoint/2010/main" val="179641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6570FF-6CCB-C515-D563-26814694BD6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07711A7-90B1-FC7B-69DE-5D26E91EC85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815DF93-D867-BC31-647D-521890A5D919}"/>
              </a:ext>
            </a:extLst>
          </p:cNvPr>
          <p:cNvSpPr>
            <a:spLocks noGrp="1"/>
          </p:cNvSpPr>
          <p:nvPr>
            <p:ph type="dt" sz="half" idx="10"/>
          </p:nvPr>
        </p:nvSpPr>
        <p:spPr/>
        <p:txBody>
          <a:bodyPr/>
          <a:lstStyle/>
          <a:p>
            <a:fld id="{597E6EFF-4C5A-4967-9470-6D5825119FD0}" type="datetime1">
              <a:rPr lang="ru-RU" smtClean="0"/>
              <a:t>09.08.2024</a:t>
            </a:fld>
            <a:endParaRPr lang="ru-RU"/>
          </a:p>
        </p:txBody>
      </p:sp>
      <p:sp>
        <p:nvSpPr>
          <p:cNvPr id="5" name="Нижний колонтитул 4">
            <a:extLst>
              <a:ext uri="{FF2B5EF4-FFF2-40B4-BE49-F238E27FC236}">
                <a16:creationId xmlns:a16="http://schemas.microsoft.com/office/drawing/2014/main" id="{2189C43E-FBFB-1D2B-C08C-C84C55E9E0C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0E05783-B261-4C14-2EEF-90A2746426AD}"/>
              </a:ext>
            </a:extLst>
          </p:cNvPr>
          <p:cNvSpPr>
            <a:spLocks noGrp="1"/>
          </p:cNvSpPr>
          <p:nvPr>
            <p:ph type="sldNum" sz="quarter" idx="12"/>
          </p:nvPr>
        </p:nvSpPr>
        <p:spPr/>
        <p:txBody>
          <a:bodyPr/>
          <a:lstStyle/>
          <a:p>
            <a:fld id="{13F65F58-605E-A449-B5B4-E154880632AF}" type="slidenum">
              <a:rPr lang="ru-RU" smtClean="0"/>
              <a:t>‹#›</a:t>
            </a:fld>
            <a:endParaRPr lang="ru-RU"/>
          </a:p>
        </p:txBody>
      </p:sp>
    </p:spTree>
    <p:extLst>
      <p:ext uri="{BB962C8B-B14F-4D97-AF65-F5344CB8AC3E}">
        <p14:creationId xmlns:p14="http://schemas.microsoft.com/office/powerpoint/2010/main" val="765734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542B826-4D14-8C7C-4BA0-CA9B3260F53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0ADECF6-1C5B-6626-5F03-813DCB1FB5A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4859CD7-A89F-9FC2-AC70-A04C74FD76D0}"/>
              </a:ext>
            </a:extLst>
          </p:cNvPr>
          <p:cNvSpPr>
            <a:spLocks noGrp="1"/>
          </p:cNvSpPr>
          <p:nvPr>
            <p:ph type="dt" sz="half" idx="10"/>
          </p:nvPr>
        </p:nvSpPr>
        <p:spPr/>
        <p:txBody>
          <a:bodyPr/>
          <a:lstStyle/>
          <a:p>
            <a:fld id="{674B9ADB-E194-4F5D-B1F5-2826AD78FB0F}" type="datetime1">
              <a:rPr lang="ru-RU" smtClean="0"/>
              <a:t>09.08.2024</a:t>
            </a:fld>
            <a:endParaRPr lang="ru-RU"/>
          </a:p>
        </p:txBody>
      </p:sp>
      <p:sp>
        <p:nvSpPr>
          <p:cNvPr id="5" name="Нижний колонтитул 4">
            <a:extLst>
              <a:ext uri="{FF2B5EF4-FFF2-40B4-BE49-F238E27FC236}">
                <a16:creationId xmlns:a16="http://schemas.microsoft.com/office/drawing/2014/main" id="{1ECB41CB-0FAF-A46D-C393-5E54ED055F0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36A2B4C-0B11-009F-B743-7C14F3C3C290}"/>
              </a:ext>
            </a:extLst>
          </p:cNvPr>
          <p:cNvSpPr>
            <a:spLocks noGrp="1"/>
          </p:cNvSpPr>
          <p:nvPr>
            <p:ph type="sldNum" sz="quarter" idx="12"/>
          </p:nvPr>
        </p:nvSpPr>
        <p:spPr/>
        <p:txBody>
          <a:bodyPr/>
          <a:lstStyle/>
          <a:p>
            <a:fld id="{13F65F58-605E-A449-B5B4-E154880632AF}" type="slidenum">
              <a:rPr lang="ru-RU" smtClean="0"/>
              <a:t>‹#›</a:t>
            </a:fld>
            <a:endParaRPr lang="ru-RU"/>
          </a:p>
        </p:txBody>
      </p:sp>
    </p:spTree>
    <p:extLst>
      <p:ext uri="{BB962C8B-B14F-4D97-AF65-F5344CB8AC3E}">
        <p14:creationId xmlns:p14="http://schemas.microsoft.com/office/powerpoint/2010/main" val="178103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Заголовок раздел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1850" y="1709738"/>
            <a:ext cx="10515600" cy="2852737"/>
          </a:xfrm>
        </p:spPr>
        <p:txBody>
          <a:bodyPr anchor="b"/>
          <a:lstStyle>
            <a:lvl1pPr>
              <a:defRPr sz="6000"/>
            </a:lvl1pPr>
          </a:lstStyle>
          <a:p>
            <a:pPr>
              <a:defRPr/>
            </a:pPr>
            <a:r>
              <a:rPr lang="ru-RU"/>
              <a:t>Образец заголовка</a:t>
            </a:r>
            <a:endParaRPr/>
          </a:p>
        </p:txBody>
      </p:sp>
      <p:sp>
        <p:nvSpPr>
          <p:cNvPr id="3" name="Текст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ru-RU"/>
              <a:t>Образец текста</a:t>
            </a:r>
            <a:endParaRPr/>
          </a:p>
        </p:txBody>
      </p:sp>
      <p:sp>
        <p:nvSpPr>
          <p:cNvPr id="4" name="Дата 3"/>
          <p:cNvSpPr>
            <a:spLocks noGrp="1"/>
          </p:cNvSpPr>
          <p:nvPr>
            <p:ph type="dt" sz="half" idx="10"/>
          </p:nvPr>
        </p:nvSpPr>
        <p:spPr bwMode="auto"/>
        <p:txBody>
          <a:bodyPr/>
          <a:lstStyle/>
          <a:p>
            <a:pPr>
              <a:defRPr/>
            </a:pPr>
            <a:fld id="{D89E3A66-7A7F-4DA6-B1A4-3B13B6F6198C}" type="datetime1">
              <a:rPr lang="ru-RU" smtClean="0"/>
              <a:t>09.08.2024</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13F65F58-605E-A449-B5B4-E154880632AF}" type="slidenum">
              <a:rPr lang="ru-RU"/>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sz="half" idx="1"/>
          </p:nvPr>
        </p:nvSpPr>
        <p:spPr bwMode="auto">
          <a:xfrm>
            <a:off x="838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Объект 3"/>
          <p:cNvSpPr>
            <a:spLocks noGrp="1"/>
          </p:cNvSpPr>
          <p:nvPr>
            <p:ph sz="half" idx="2"/>
          </p:nvPr>
        </p:nvSpPr>
        <p:spPr bwMode="auto">
          <a:xfrm>
            <a:off x="6172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Дата 4"/>
          <p:cNvSpPr>
            <a:spLocks noGrp="1"/>
          </p:cNvSpPr>
          <p:nvPr>
            <p:ph type="dt" sz="half" idx="10"/>
          </p:nvPr>
        </p:nvSpPr>
        <p:spPr bwMode="auto"/>
        <p:txBody>
          <a:bodyPr/>
          <a:lstStyle/>
          <a:p>
            <a:pPr>
              <a:defRPr/>
            </a:pPr>
            <a:fld id="{0357E698-76D0-4E28-89AF-54CDFFF47D98}" type="datetime1">
              <a:rPr lang="ru-RU" smtClean="0"/>
              <a:t>09.08.2024</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13F65F58-605E-A449-B5B4-E154880632AF}" type="slidenum">
              <a:rPr lang="ru-RU"/>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Сравнение">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365125"/>
            <a:ext cx="10515600" cy="1325563"/>
          </a:xfrm>
        </p:spPr>
        <p:txBody>
          <a:bodyPr/>
          <a:lstStyle/>
          <a:p>
            <a:pPr>
              <a:defRPr/>
            </a:pPr>
            <a:r>
              <a:rPr lang="ru-RU"/>
              <a:t>Образец заголовка</a:t>
            </a:r>
            <a:endParaRPr/>
          </a:p>
        </p:txBody>
      </p:sp>
      <p:sp>
        <p:nvSpPr>
          <p:cNvPr id="3" name="Текст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Объект 3"/>
          <p:cNvSpPr>
            <a:spLocks noGrp="1"/>
          </p:cNvSpPr>
          <p:nvPr>
            <p:ph sz="half" idx="2"/>
          </p:nvPr>
        </p:nvSpPr>
        <p:spPr bwMode="auto">
          <a:xfrm>
            <a:off x="839788" y="2505074"/>
            <a:ext cx="5157787"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Текст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5"/>
          <p:cNvSpPr>
            <a:spLocks noGrp="1"/>
          </p:cNvSpPr>
          <p:nvPr>
            <p:ph sz="quarter" idx="4"/>
          </p:nvPr>
        </p:nvSpPr>
        <p:spPr bwMode="auto">
          <a:xfrm>
            <a:off x="6172200" y="2505074"/>
            <a:ext cx="5183188"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7" name="Дата 6"/>
          <p:cNvSpPr>
            <a:spLocks noGrp="1"/>
          </p:cNvSpPr>
          <p:nvPr>
            <p:ph type="dt" sz="half" idx="10"/>
          </p:nvPr>
        </p:nvSpPr>
        <p:spPr bwMode="auto"/>
        <p:txBody>
          <a:bodyPr/>
          <a:lstStyle/>
          <a:p>
            <a:pPr>
              <a:defRPr/>
            </a:pPr>
            <a:fld id="{6E49D899-37DE-45C9-94AB-E250BFB4F25B}" type="datetime1">
              <a:rPr lang="ru-RU" smtClean="0"/>
              <a:t>09.08.2024</a:t>
            </a:fld>
            <a:endParaRPr lang="ru-RU"/>
          </a:p>
        </p:txBody>
      </p:sp>
      <p:sp>
        <p:nvSpPr>
          <p:cNvPr id="8" name="Нижний колонтитул 7"/>
          <p:cNvSpPr>
            <a:spLocks noGrp="1"/>
          </p:cNvSpPr>
          <p:nvPr>
            <p:ph type="ftr" sz="quarter" idx="11"/>
          </p:nvPr>
        </p:nvSpPr>
        <p:spPr bwMode="auto"/>
        <p:txBody>
          <a:bodyPr/>
          <a:lstStyle/>
          <a:p>
            <a:pPr>
              <a:defRPr/>
            </a:pPr>
            <a:endParaRPr lang="ru-RU"/>
          </a:p>
        </p:txBody>
      </p:sp>
      <p:sp>
        <p:nvSpPr>
          <p:cNvPr id="9" name="Номер слайда 8"/>
          <p:cNvSpPr>
            <a:spLocks noGrp="1"/>
          </p:cNvSpPr>
          <p:nvPr>
            <p:ph type="sldNum" sz="quarter" idx="12"/>
          </p:nvPr>
        </p:nvSpPr>
        <p:spPr bwMode="auto"/>
        <p:txBody>
          <a:bodyPr/>
          <a:lstStyle/>
          <a:p>
            <a:pPr>
              <a:defRPr/>
            </a:pPr>
            <a:fld id="{13F65F58-605E-A449-B5B4-E154880632AF}" type="slidenum">
              <a:rPr lang="ru-RU"/>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Дата 2"/>
          <p:cNvSpPr>
            <a:spLocks noGrp="1"/>
          </p:cNvSpPr>
          <p:nvPr>
            <p:ph type="dt" sz="half" idx="10"/>
          </p:nvPr>
        </p:nvSpPr>
        <p:spPr bwMode="auto"/>
        <p:txBody>
          <a:bodyPr/>
          <a:lstStyle/>
          <a:p>
            <a:pPr>
              <a:defRPr/>
            </a:pPr>
            <a:fld id="{BB37E8C3-BB07-4957-8596-59F3B8CABEF4}" type="datetime1">
              <a:rPr lang="ru-RU" smtClean="0"/>
              <a:t>09.08.2024</a:t>
            </a:fld>
            <a:endParaRPr lang="ru-RU"/>
          </a:p>
        </p:txBody>
      </p:sp>
      <p:sp>
        <p:nvSpPr>
          <p:cNvPr id="4" name="Нижний колонтитул 3"/>
          <p:cNvSpPr>
            <a:spLocks noGrp="1"/>
          </p:cNvSpPr>
          <p:nvPr>
            <p:ph type="ftr" sz="quarter" idx="11"/>
          </p:nvPr>
        </p:nvSpPr>
        <p:spPr bwMode="auto"/>
        <p:txBody>
          <a:bodyPr/>
          <a:lstStyle/>
          <a:p>
            <a:pPr>
              <a:defRPr/>
            </a:pPr>
            <a:endParaRPr lang="ru-RU"/>
          </a:p>
        </p:txBody>
      </p:sp>
      <p:sp>
        <p:nvSpPr>
          <p:cNvPr id="5" name="Номер слайда 4"/>
          <p:cNvSpPr>
            <a:spLocks noGrp="1"/>
          </p:cNvSpPr>
          <p:nvPr>
            <p:ph type="sldNum" sz="quarter" idx="12"/>
          </p:nvPr>
        </p:nvSpPr>
        <p:spPr bwMode="auto"/>
        <p:txBody>
          <a:bodyPr/>
          <a:lstStyle/>
          <a:p>
            <a:pPr>
              <a:defRPr/>
            </a:pPr>
            <a:fld id="{13F65F58-605E-A449-B5B4-E154880632AF}" type="slidenum">
              <a:rPr lang="ru-RU"/>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2" name="Дата 1"/>
          <p:cNvSpPr>
            <a:spLocks noGrp="1"/>
          </p:cNvSpPr>
          <p:nvPr>
            <p:ph type="dt" sz="half" idx="10"/>
          </p:nvPr>
        </p:nvSpPr>
        <p:spPr bwMode="auto"/>
        <p:txBody>
          <a:bodyPr/>
          <a:lstStyle/>
          <a:p>
            <a:pPr>
              <a:defRPr/>
            </a:pPr>
            <a:fld id="{D03C54B6-FAAD-4F3C-AEEC-08C3ACED4AD6}" type="datetime1">
              <a:rPr lang="ru-RU" smtClean="0"/>
              <a:t>09.08.2024</a:t>
            </a:fld>
            <a:endParaRPr lang="ru-RU"/>
          </a:p>
        </p:txBody>
      </p:sp>
      <p:sp>
        <p:nvSpPr>
          <p:cNvPr id="3" name="Нижний колонтитул 2"/>
          <p:cNvSpPr>
            <a:spLocks noGrp="1"/>
          </p:cNvSpPr>
          <p:nvPr>
            <p:ph type="ftr" sz="quarter" idx="11"/>
          </p:nvPr>
        </p:nvSpPr>
        <p:spPr bwMode="auto"/>
        <p:txBody>
          <a:bodyPr/>
          <a:lstStyle/>
          <a:p>
            <a:pPr>
              <a:defRPr/>
            </a:pPr>
            <a:endParaRPr lang="ru-RU"/>
          </a:p>
        </p:txBody>
      </p:sp>
      <p:sp>
        <p:nvSpPr>
          <p:cNvPr id="4" name="Номер слайда 3"/>
          <p:cNvSpPr>
            <a:spLocks noGrp="1"/>
          </p:cNvSpPr>
          <p:nvPr>
            <p:ph type="sldNum" sz="quarter" idx="12"/>
          </p:nvPr>
        </p:nvSpPr>
        <p:spPr bwMode="auto"/>
        <p:txBody>
          <a:bodyPr/>
          <a:lstStyle/>
          <a:p>
            <a:pPr>
              <a:defRPr/>
            </a:pPr>
            <a:fld id="{13F65F58-605E-A449-B5B4-E154880632AF}" type="slidenum">
              <a:rPr lang="ru-RU"/>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Объект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endParaRPr/>
          </a:p>
        </p:txBody>
      </p:sp>
      <p:sp>
        <p:nvSpPr>
          <p:cNvPr id="3" name="Объект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A477C632-A44E-4FE8-9F39-9CADFF16E19C}" type="datetime1">
              <a:rPr lang="ru-RU" smtClean="0"/>
              <a:t>09.08.2024</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13F65F58-605E-A449-B5B4-E154880632AF}" type="slidenum">
              <a:rPr lang="ru-RU"/>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Рисунок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endParaRPr/>
          </a:p>
        </p:txBody>
      </p:sp>
      <p:sp>
        <p:nvSpPr>
          <p:cNvPr id="3" name="Рисунок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ru-RU"/>
          </a:p>
        </p:txBody>
      </p:sp>
      <p:sp>
        <p:nvSpPr>
          <p:cNvPr id="4"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B48A53EF-4252-4D51-A789-E6586AB3B127}" type="datetime1">
              <a:rPr lang="ru-RU" smtClean="0"/>
              <a:t>09.08.2024</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13F65F58-605E-A449-B5B4-E154880632AF}" type="slidenum">
              <a:rPr lang="ru-RU"/>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F3FB"/>
        </a:solidFill>
        <a:effectLst/>
      </p:bgPr>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Образец заголовка</a:t>
            </a:r>
            <a:endParaRPr/>
          </a:p>
        </p:txBody>
      </p:sp>
      <p:sp>
        <p:nvSpPr>
          <p:cNvPr id="3" name="Текст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848039A-FB90-45FB-9C27-93BE562B1232}" type="datetime1">
              <a:rPr lang="ru-RU" smtClean="0"/>
              <a:t>09.08.2024</a:t>
            </a:fld>
            <a:endParaRPr lang="ru-RU"/>
          </a:p>
        </p:txBody>
      </p:sp>
      <p:sp>
        <p:nvSpPr>
          <p:cNvPr id="5" name="Нижний колонтитул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3F65F58-605E-A449-B5B4-E154880632AF}"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F3FB"/>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0EF553-B234-B0DE-EAF7-29997E5466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1E1E10E-7E17-0971-7065-9569BD152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265EBB7-35CB-86A4-6785-311643D354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7A6FE-3896-4127-B547-E80B85C5A28E}" type="datetime1">
              <a:rPr lang="ru-RU" smtClean="0"/>
              <a:t>09.08.2024</a:t>
            </a:fld>
            <a:endParaRPr lang="ru-RU"/>
          </a:p>
        </p:txBody>
      </p:sp>
      <p:sp>
        <p:nvSpPr>
          <p:cNvPr id="5" name="Нижний колонтитул 4">
            <a:extLst>
              <a:ext uri="{FF2B5EF4-FFF2-40B4-BE49-F238E27FC236}">
                <a16:creationId xmlns:a16="http://schemas.microsoft.com/office/drawing/2014/main" id="{3F688939-1BA7-0EC1-E1AC-BFBFEDAA0F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AFF674A-05C8-821E-550B-A877A71022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65F58-605E-A449-B5B4-E154880632AF}" type="slidenum">
              <a:rPr lang="ru-RU" smtClean="0"/>
              <a:t>‹#›</a:t>
            </a:fld>
            <a:endParaRPr lang="ru-RU"/>
          </a:p>
        </p:txBody>
      </p:sp>
    </p:spTree>
    <p:extLst>
      <p:ext uri="{BB962C8B-B14F-4D97-AF65-F5344CB8AC3E}">
        <p14:creationId xmlns:p14="http://schemas.microsoft.com/office/powerpoint/2010/main" val="1393151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oblakoz.ru/"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36.jp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5.jpeg"/><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4.sv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hyperlink" Target="https://oblakoz.ru/" TargetMode="Externa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hyperlink" Target="https://school.oblakoz.ru/materials/505019"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4.svg"/><Relationship Id="rId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8CDE1244-0D5A-030F-E8D0-AA99CCEEDD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5896" y="1161534"/>
            <a:ext cx="6676103" cy="5692257"/>
          </a:xfrm>
          <a:prstGeom prst="rect">
            <a:avLst/>
          </a:prstGeom>
        </p:spPr>
      </p:pic>
      <p:sp>
        <p:nvSpPr>
          <p:cNvPr id="3" name="Подзаголовок 2">
            <a:extLst>
              <a:ext uri="{FF2B5EF4-FFF2-40B4-BE49-F238E27FC236}">
                <a16:creationId xmlns:a16="http://schemas.microsoft.com/office/drawing/2014/main" id="{A9773E5A-0B29-5262-E5ED-5DB929BFED23}"/>
              </a:ext>
            </a:extLst>
          </p:cNvPr>
          <p:cNvSpPr>
            <a:spLocks noGrp="1"/>
          </p:cNvSpPr>
          <p:nvPr>
            <p:ph type="subTitle" idx="1"/>
          </p:nvPr>
        </p:nvSpPr>
        <p:spPr>
          <a:xfrm>
            <a:off x="828326" y="4619542"/>
            <a:ext cx="6937980" cy="1511711"/>
          </a:xfrm>
        </p:spPr>
        <p:txBody>
          <a:bodyPr>
            <a:noAutofit/>
          </a:bodyPr>
          <a:lstStyle/>
          <a:p>
            <a:pPr algn="l">
              <a:lnSpc>
                <a:spcPct val="110000"/>
              </a:lnSpc>
            </a:pPr>
            <a:r>
              <a:rPr lang="ru-RU" dirty="0">
                <a:solidFill>
                  <a:srgbClr val="404045"/>
                </a:solidFill>
                <a:latin typeface="Verdana" panose="020B0604030504040204" pitchFamily="34" charset="0"/>
                <a:ea typeface="Verdana" panose="020B0604030504040204" pitchFamily="34" charset="0"/>
                <a:cs typeface="Inter V" panose="02000503000000020004" pitchFamily="2" charset="0"/>
              </a:rPr>
              <a:t>Туркова Екатерина Викторовна, </a:t>
            </a:r>
            <a:br>
              <a:rPr lang="ru-RU" dirty="0">
                <a:solidFill>
                  <a:srgbClr val="404045"/>
                </a:solidFill>
                <a:latin typeface="Verdana" panose="020B0604030504040204" pitchFamily="34" charset="0"/>
                <a:ea typeface="Verdana" panose="020B0604030504040204" pitchFamily="34" charset="0"/>
                <a:cs typeface="Inter V" panose="02000503000000020004" pitchFamily="2" charset="0"/>
              </a:rPr>
            </a:br>
            <a:r>
              <a:rPr lang="ru-RU" dirty="0">
                <a:solidFill>
                  <a:srgbClr val="404045"/>
                </a:solidFill>
                <a:latin typeface="Verdana" panose="020B0604030504040204" pitchFamily="34" charset="0"/>
                <a:ea typeface="Verdana" panose="020B0604030504040204" pitchFamily="34" charset="0"/>
                <a:cs typeface="Inter V" panose="02000503000000020004" pitchFamily="2" charset="0"/>
              </a:rPr>
              <a:t>ведущий методист, издательство «Физикон»</a:t>
            </a:r>
          </a:p>
        </p:txBody>
      </p:sp>
      <p:pic>
        <p:nvPicPr>
          <p:cNvPr id="7" name="Рисунок 6">
            <a:extLst>
              <a:ext uri="{FF2B5EF4-FFF2-40B4-BE49-F238E27FC236}">
                <a16:creationId xmlns:a16="http://schemas.microsoft.com/office/drawing/2014/main" id="{05B78E12-F67E-0DFE-6956-120D25D20A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2536" y="342897"/>
            <a:ext cx="1967600" cy="818637"/>
          </a:xfrm>
          <a:prstGeom prst="rect">
            <a:avLst/>
          </a:prstGeom>
        </p:spPr>
      </p:pic>
      <p:sp>
        <p:nvSpPr>
          <p:cNvPr id="5" name="Titel 4">
            <a:extLst>
              <a:ext uri="{FF2B5EF4-FFF2-40B4-BE49-F238E27FC236}">
                <a16:creationId xmlns:a16="http://schemas.microsoft.com/office/drawing/2014/main" id="{394EFBCF-2AE1-7C99-FCF6-F69C3CB4FD33}"/>
              </a:ext>
            </a:extLst>
          </p:cNvPr>
          <p:cNvSpPr>
            <a:spLocks noGrp="1"/>
          </p:cNvSpPr>
          <p:nvPr>
            <p:ph type="ctrTitle"/>
          </p:nvPr>
        </p:nvSpPr>
        <p:spPr>
          <a:xfrm>
            <a:off x="805456" y="1509405"/>
            <a:ext cx="9144000" cy="2387600"/>
          </a:xfrm>
        </p:spPr>
        <p:txBody>
          <a:bodyPr>
            <a:noAutofit/>
          </a:bodyPr>
          <a:lstStyle/>
          <a:p>
            <a:pPr algn="l"/>
            <a:r>
              <a:rPr lang="ru-RU" sz="3200" b="1" dirty="0">
                <a:solidFill>
                  <a:schemeClr val="tx1">
                    <a:lumMod val="75000"/>
                    <a:lumOff val="25000"/>
                  </a:schemeClr>
                </a:solidFill>
                <a:latin typeface="Verdana" panose="020B0604030504040204" pitchFamily="34" charset="0"/>
                <a:ea typeface="Verdana" panose="020B0604030504040204" pitchFamily="34" charset="0"/>
              </a:rPr>
              <a:t>Восполнение образовательных дефицитов в результате использования российской цифровой образовательной платформы: практический опыт</a:t>
            </a:r>
          </a:p>
        </p:txBody>
      </p:sp>
      <p:sp>
        <p:nvSpPr>
          <p:cNvPr id="2" name="Номер слайда 1">
            <a:extLst>
              <a:ext uri="{FF2B5EF4-FFF2-40B4-BE49-F238E27FC236}">
                <a16:creationId xmlns:a16="http://schemas.microsoft.com/office/drawing/2014/main" id="{8AD7C3FD-540A-40A8-9BA3-598C1B4462A5}"/>
              </a:ext>
            </a:extLst>
          </p:cNvPr>
          <p:cNvSpPr>
            <a:spLocks noGrp="1"/>
          </p:cNvSpPr>
          <p:nvPr>
            <p:ph type="sldNum" sz="quarter" idx="12"/>
          </p:nvPr>
        </p:nvSpPr>
        <p:spPr/>
        <p:txBody>
          <a:bodyPr/>
          <a:lstStyle/>
          <a:p>
            <a:fld id="{13F65F58-605E-A449-B5B4-E154880632AF}" type="slidenum">
              <a:rPr lang="ru-RU" smtClean="0"/>
              <a:t>1</a:t>
            </a:fld>
            <a:endParaRPr lang="ru-RU" dirty="0"/>
          </a:p>
        </p:txBody>
      </p:sp>
    </p:spTree>
    <p:extLst>
      <p:ext uri="{BB962C8B-B14F-4D97-AF65-F5344CB8AC3E}">
        <p14:creationId xmlns:p14="http://schemas.microsoft.com/office/powerpoint/2010/main" val="4186164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A9E790C-EE2C-4DC3-8CFF-9F1C4291D286}"/>
              </a:ext>
            </a:extLst>
          </p:cNvPr>
          <p:cNvPicPr>
            <a:picLocks noChangeAspect="1"/>
          </p:cNvPicPr>
          <p:nvPr/>
        </p:nvPicPr>
        <p:blipFill>
          <a:blip r:embed="rId3"/>
          <a:stretch>
            <a:fillRect/>
          </a:stretch>
        </p:blipFill>
        <p:spPr>
          <a:xfrm>
            <a:off x="36314" y="0"/>
            <a:ext cx="12119372" cy="6858000"/>
          </a:xfrm>
          <a:prstGeom prst="rect">
            <a:avLst/>
          </a:prstGeom>
        </p:spPr>
      </p:pic>
      <p:sp>
        <p:nvSpPr>
          <p:cNvPr id="2" name="Заголовок 1">
            <a:extLst>
              <a:ext uri="{FF2B5EF4-FFF2-40B4-BE49-F238E27FC236}">
                <a16:creationId xmlns:a16="http://schemas.microsoft.com/office/drawing/2014/main" id="{6520CEFD-FABD-CA91-BB8B-B2442220E2E0}"/>
              </a:ext>
            </a:extLst>
          </p:cNvPr>
          <p:cNvSpPr>
            <a:spLocks noGrp="1"/>
          </p:cNvSpPr>
          <p:nvPr>
            <p:ph type="ctrTitle"/>
          </p:nvPr>
        </p:nvSpPr>
        <p:spPr>
          <a:xfrm>
            <a:off x="710532" y="550567"/>
            <a:ext cx="8213891" cy="730046"/>
          </a:xfrm>
        </p:spPr>
        <p:txBody>
          <a:bodyPr>
            <a:noAutofit/>
          </a:bodyPr>
          <a:lstStyle/>
          <a:p>
            <a:pPr algn="l"/>
            <a:r>
              <a:rPr lang="ru-RU" sz="2800" b="1" dirty="0">
                <a:solidFill>
                  <a:srgbClr val="404045"/>
                </a:solidFill>
                <a:latin typeface="Verdana" panose="020B0604030504040204" pitchFamily="34" charset="0"/>
                <a:ea typeface="Verdana" panose="020B0604030504040204" pitchFamily="34" charset="0"/>
              </a:rPr>
              <a:t>Особенности прямого анализа результатов</a:t>
            </a:r>
          </a:p>
        </p:txBody>
      </p:sp>
      <p:graphicFrame>
        <p:nvGraphicFramePr>
          <p:cNvPr id="6" name="Таблица 5">
            <a:extLst>
              <a:ext uri="{FF2B5EF4-FFF2-40B4-BE49-F238E27FC236}">
                <a16:creationId xmlns:a16="http://schemas.microsoft.com/office/drawing/2014/main" id="{BDA2F810-8855-4612-AAED-3ACA6D16D880}"/>
              </a:ext>
            </a:extLst>
          </p:cNvPr>
          <p:cNvGraphicFramePr>
            <a:graphicFrameLocks noGrp="1"/>
          </p:cNvGraphicFramePr>
          <p:nvPr>
            <p:extLst>
              <p:ext uri="{D42A27DB-BD31-4B8C-83A1-F6EECF244321}">
                <p14:modId xmlns:p14="http://schemas.microsoft.com/office/powerpoint/2010/main" val="772483105"/>
              </p:ext>
            </p:extLst>
          </p:nvPr>
        </p:nvGraphicFramePr>
        <p:xfrm>
          <a:off x="803275" y="1962150"/>
          <a:ext cx="7941042" cy="4257675"/>
        </p:xfrm>
        <a:graphic>
          <a:graphicData uri="http://schemas.openxmlformats.org/drawingml/2006/table">
            <a:tbl>
              <a:tblPr firstRow="1" bandRow="1">
                <a:tableStyleId>{FABFCF23-3B69-468F-B69F-88F6DE6A72F2}</a:tableStyleId>
              </a:tblPr>
              <a:tblGrid>
                <a:gridCol w="3963652">
                  <a:extLst>
                    <a:ext uri="{9D8B030D-6E8A-4147-A177-3AD203B41FA5}">
                      <a16:colId xmlns:a16="http://schemas.microsoft.com/office/drawing/2014/main" val="2452775789"/>
                    </a:ext>
                  </a:extLst>
                </a:gridCol>
                <a:gridCol w="3977390">
                  <a:extLst>
                    <a:ext uri="{9D8B030D-6E8A-4147-A177-3AD203B41FA5}">
                      <a16:colId xmlns:a16="http://schemas.microsoft.com/office/drawing/2014/main" val="1256702654"/>
                    </a:ext>
                  </a:extLst>
                </a:gridCol>
              </a:tblGrid>
              <a:tr h="433976">
                <a:tc gridSpan="2">
                  <a:txBody>
                    <a:bodyPr/>
                    <a:lstStyle/>
                    <a:p>
                      <a:pPr algn="ctr"/>
                      <a:r>
                        <a:rPr lang="ru-RU" sz="2000" b="1" dirty="0">
                          <a:solidFill>
                            <a:schemeClr val="bg2">
                              <a:lumMod val="25000"/>
                            </a:schemeClr>
                          </a:solidFill>
                          <a:latin typeface="Verdana" panose="020B0604030504040204" pitchFamily="34" charset="0"/>
                          <a:ea typeface="Verdana" panose="020B0604030504040204" pitchFamily="34" charset="0"/>
                        </a:rPr>
                        <a:t>Прямой анализ</a:t>
                      </a:r>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rgbClr val="D3E8FE"/>
                    </a:solidFill>
                  </a:tcPr>
                </a:tc>
                <a:tc hMerge="1">
                  <a:txBody>
                    <a:bodyPr/>
                    <a:lstStyle/>
                    <a:p>
                      <a:pPr algn="ctr"/>
                      <a:endParaRPr lang="ru-RU" sz="2000" b="1" dirty="0">
                        <a:solidFill>
                          <a:schemeClr val="bg2">
                            <a:lumMod val="25000"/>
                          </a:schemeClr>
                        </a:solidFill>
                        <a:latin typeface="Verdana" panose="020B0604030504040204" pitchFamily="34" charset="0"/>
                        <a:ea typeface="Verdana" panose="020B0604030504040204" pitchFamily="34" charset="0"/>
                      </a:endParaRPr>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rgbClr val="D3E8FE"/>
                    </a:solidFill>
                  </a:tcPr>
                </a:tc>
                <a:extLst>
                  <a:ext uri="{0D108BD9-81ED-4DB2-BD59-A6C34878D82A}">
                    <a16:rowId xmlns:a16="http://schemas.microsoft.com/office/drawing/2014/main" val="3070714954"/>
                  </a:ext>
                </a:extLst>
              </a:tr>
              <a:tr h="433976">
                <a:tc>
                  <a:txBody>
                    <a:bodyPr/>
                    <a:lstStyle/>
                    <a:p>
                      <a:pPr algn="ctr"/>
                      <a:r>
                        <a:rPr lang="ru-RU" sz="1800" dirty="0">
                          <a:latin typeface="Verdana" panose="020B0604030504040204" pitchFamily="34" charset="0"/>
                          <a:ea typeface="Verdana" panose="020B0604030504040204" pitchFamily="34" charset="0"/>
                        </a:rPr>
                        <a:t>Позволяет</a:t>
                      </a:r>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rgbClr val="EAFBF1"/>
                    </a:solidFill>
                  </a:tcPr>
                </a:tc>
                <a:tc>
                  <a:txBody>
                    <a:bodyPr/>
                    <a:lstStyle/>
                    <a:p>
                      <a:pPr algn="ctr"/>
                      <a:r>
                        <a:rPr lang="ru-RU" sz="1800" dirty="0">
                          <a:latin typeface="Verdana" panose="020B0604030504040204" pitchFamily="34" charset="0"/>
                          <a:ea typeface="Verdana" panose="020B0604030504040204" pitchFamily="34" charset="0"/>
                        </a:rPr>
                        <a:t>Не позволяет</a:t>
                      </a:r>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rgbClr val="FFEBEC"/>
                    </a:solidFill>
                  </a:tcPr>
                </a:tc>
                <a:extLst>
                  <a:ext uri="{0D108BD9-81ED-4DB2-BD59-A6C34878D82A}">
                    <a16:rowId xmlns:a16="http://schemas.microsoft.com/office/drawing/2014/main" val="2640546151"/>
                  </a:ext>
                </a:extLst>
              </a:tr>
              <a:tr h="749055">
                <a:tc>
                  <a:txBody>
                    <a:bodyPr/>
                    <a:lstStyle/>
                    <a:p>
                      <a:pPr algn="ctr"/>
                      <a:r>
                        <a:rPr lang="ru-RU" sz="1800" kern="1200" dirty="0">
                          <a:solidFill>
                            <a:schemeClr val="dk1"/>
                          </a:solidFill>
                          <a:latin typeface="Verdana" panose="020B0604030504040204" pitchFamily="34" charset="0"/>
                          <a:ea typeface="Verdana" panose="020B0604030504040204" pitchFamily="34" charset="0"/>
                          <a:cs typeface="+mn-cs"/>
                        </a:rPr>
                        <a:t>Ученику получить мгновенную обратную связь</a:t>
                      </a:r>
                    </a:p>
                  </a:txBody>
                  <a:tcPr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dk1"/>
                          </a:solidFill>
                          <a:latin typeface="Verdana" panose="020B0604030504040204" pitchFamily="34" charset="0"/>
                          <a:ea typeface="Verdana" panose="020B0604030504040204" pitchFamily="34" charset="0"/>
                          <a:cs typeface="+mn-cs"/>
                        </a:rPr>
                        <a:t>Анализировать предметные результаты освоения ФРП</a:t>
                      </a:r>
                    </a:p>
                  </a:txBody>
                  <a:tcPr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035290405"/>
                  </a:ext>
                </a:extLst>
              </a:tr>
              <a:tr h="997577">
                <a:tc>
                  <a:txBody>
                    <a:bodyPr/>
                    <a:lstStyle/>
                    <a:p>
                      <a:pPr algn="ctr"/>
                      <a:r>
                        <a:rPr lang="ru-RU" sz="1800" kern="1200" dirty="0">
                          <a:solidFill>
                            <a:schemeClr val="dk1"/>
                          </a:solidFill>
                          <a:latin typeface="Verdana" panose="020B0604030504040204" pitchFamily="34" charset="0"/>
                          <a:ea typeface="Verdana" panose="020B0604030504040204" pitchFamily="34" charset="0"/>
                          <a:cs typeface="+mn-cs"/>
                        </a:rPr>
                        <a:t>Ученику отследить свой рейтинг по предмету / работе</a:t>
                      </a:r>
                    </a:p>
                  </a:txBody>
                  <a:tcPr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rgbClr val="F3F8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dk1"/>
                          </a:solidFill>
                          <a:latin typeface="Verdana" panose="020B0604030504040204" pitchFamily="34" charset="0"/>
                          <a:ea typeface="Verdana" panose="020B0604030504040204" pitchFamily="34" charset="0"/>
                          <a:cs typeface="+mn-cs"/>
                        </a:rPr>
                        <a:t>Выявить содержательные и деятельностные дефициты</a:t>
                      </a:r>
                    </a:p>
                  </a:txBody>
                  <a:tcPr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rgbClr val="F3F8FC"/>
                    </a:solidFill>
                  </a:tcPr>
                </a:tc>
                <a:extLst>
                  <a:ext uri="{0D108BD9-81ED-4DB2-BD59-A6C34878D82A}">
                    <a16:rowId xmlns:a16="http://schemas.microsoft.com/office/drawing/2014/main" val="3594376005"/>
                  </a:ext>
                </a:extLst>
              </a:tr>
              <a:tr h="676567">
                <a:tc>
                  <a:txBody>
                    <a:bodyPr/>
                    <a:lstStyle/>
                    <a:p>
                      <a:pPr algn="ctr"/>
                      <a:r>
                        <a:rPr lang="ru-RU" sz="1800" kern="1200" dirty="0">
                          <a:solidFill>
                            <a:schemeClr val="dk1"/>
                          </a:solidFill>
                          <a:latin typeface="Verdana" panose="020B0604030504040204" pitchFamily="34" charset="0"/>
                          <a:ea typeface="Verdana" panose="020B0604030504040204" pitchFamily="34" charset="0"/>
                          <a:cs typeface="+mn-cs"/>
                        </a:rPr>
                        <a:t>Учителю сэкономить время</a:t>
                      </a:r>
                    </a:p>
                  </a:txBody>
                  <a:tcPr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algn="ctr"/>
                      <a:r>
                        <a:rPr lang="ru-RU" sz="1800" kern="1200" dirty="0">
                          <a:solidFill>
                            <a:schemeClr val="dk1"/>
                          </a:solidFill>
                          <a:latin typeface="Verdana" panose="020B0604030504040204" pitchFamily="34" charset="0"/>
                          <a:ea typeface="Verdana" panose="020B0604030504040204" pitchFamily="34" charset="0"/>
                          <a:cs typeface="+mn-cs"/>
                        </a:rPr>
                        <a:t>Организовать детальную диагностику / мониторинг</a:t>
                      </a:r>
                    </a:p>
                  </a:txBody>
                  <a:tcPr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255455284"/>
                  </a:ext>
                </a:extLst>
              </a:tr>
              <a:tr h="966524">
                <a:tc>
                  <a:txBody>
                    <a:bodyPr/>
                    <a:lstStyle/>
                    <a:p>
                      <a:pPr algn="ctr"/>
                      <a:r>
                        <a:rPr lang="ru-RU" sz="1800" kern="1200" dirty="0">
                          <a:solidFill>
                            <a:schemeClr val="dk1"/>
                          </a:solidFill>
                          <a:latin typeface="Verdana" panose="020B0604030504040204" pitchFamily="34" charset="0"/>
                          <a:ea typeface="Verdana" panose="020B0604030504040204" pitchFamily="34" charset="0"/>
                          <a:cs typeface="+mn-cs"/>
                        </a:rPr>
                        <a:t>Учителю провести быстрый анализ освоения темы</a:t>
                      </a:r>
                    </a:p>
                  </a:txBody>
                  <a:tcPr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rgbClr val="F3F8FC"/>
                    </a:solidFill>
                  </a:tcPr>
                </a:tc>
                <a:tc>
                  <a:txBody>
                    <a:bodyPr/>
                    <a:lstStyle/>
                    <a:p>
                      <a:pPr algn="ctr"/>
                      <a:r>
                        <a:rPr lang="ru-RU" sz="1800" kern="1200" dirty="0">
                          <a:solidFill>
                            <a:schemeClr val="dk1"/>
                          </a:solidFill>
                          <a:latin typeface="Verdana" panose="020B0604030504040204" pitchFamily="34" charset="0"/>
                          <a:ea typeface="Verdana" panose="020B0604030504040204" pitchFamily="34" charset="0"/>
                          <a:cs typeface="+mn-cs"/>
                        </a:rPr>
                        <a:t>Построить индивидуальную траекторию для восполнения дефицитов</a:t>
                      </a:r>
                    </a:p>
                  </a:txBody>
                  <a:tcPr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rgbClr val="F3F8FC"/>
                    </a:solidFill>
                  </a:tcPr>
                </a:tc>
                <a:extLst>
                  <a:ext uri="{0D108BD9-81ED-4DB2-BD59-A6C34878D82A}">
                    <a16:rowId xmlns:a16="http://schemas.microsoft.com/office/drawing/2014/main" val="1993779154"/>
                  </a:ext>
                </a:extLst>
              </a:tr>
            </a:tbl>
          </a:graphicData>
        </a:graphic>
      </p:graphicFrame>
      <p:pic>
        <p:nvPicPr>
          <p:cNvPr id="10" name="Рисунок 9">
            <a:extLst>
              <a:ext uri="{FF2B5EF4-FFF2-40B4-BE49-F238E27FC236}">
                <a16:creationId xmlns:a16="http://schemas.microsoft.com/office/drawing/2014/main" id="{4D855801-BD6A-4AA0-82C2-B8C2A725A7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3784" y="364430"/>
            <a:ext cx="1345941" cy="559991"/>
          </a:xfrm>
          <a:prstGeom prst="rect">
            <a:avLst/>
          </a:prstGeom>
        </p:spPr>
      </p:pic>
      <p:sp>
        <p:nvSpPr>
          <p:cNvPr id="4" name="Номер слайда 3">
            <a:extLst>
              <a:ext uri="{FF2B5EF4-FFF2-40B4-BE49-F238E27FC236}">
                <a16:creationId xmlns:a16="http://schemas.microsoft.com/office/drawing/2014/main" id="{BD1E0E84-4F89-419A-826B-BC4F73EC9D21}"/>
              </a:ext>
            </a:extLst>
          </p:cNvPr>
          <p:cNvSpPr>
            <a:spLocks noGrp="1"/>
          </p:cNvSpPr>
          <p:nvPr>
            <p:ph type="sldNum" sz="quarter" idx="12"/>
          </p:nvPr>
        </p:nvSpPr>
        <p:spPr/>
        <p:txBody>
          <a:bodyPr/>
          <a:lstStyle/>
          <a:p>
            <a:fld id="{13F65F58-605E-A449-B5B4-E154880632AF}" type="slidenum">
              <a:rPr lang="ru-RU" smtClean="0"/>
              <a:t>10</a:t>
            </a:fld>
            <a:endParaRPr lang="ru-RU"/>
          </a:p>
        </p:txBody>
      </p:sp>
    </p:spTree>
    <p:extLst>
      <p:ext uri="{BB962C8B-B14F-4D97-AF65-F5344CB8AC3E}">
        <p14:creationId xmlns:p14="http://schemas.microsoft.com/office/powerpoint/2010/main" val="337294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E5916A3-1E42-47C8-8B86-7604CBF63D1B}"/>
              </a:ext>
            </a:extLst>
          </p:cNvPr>
          <p:cNvPicPr>
            <a:picLocks noChangeAspect="1"/>
          </p:cNvPicPr>
          <p:nvPr/>
        </p:nvPicPr>
        <p:blipFill>
          <a:blip r:embed="rId3"/>
          <a:stretch>
            <a:fillRect/>
          </a:stretch>
        </p:blipFill>
        <p:spPr>
          <a:xfrm>
            <a:off x="51117" y="0"/>
            <a:ext cx="12089766" cy="6858000"/>
          </a:xfrm>
          <a:prstGeom prst="rect">
            <a:avLst/>
          </a:prstGeom>
        </p:spPr>
      </p:pic>
      <p:sp>
        <p:nvSpPr>
          <p:cNvPr id="8" name="Прямоугольник: скругленные углы 7">
            <a:extLst>
              <a:ext uri="{FF2B5EF4-FFF2-40B4-BE49-F238E27FC236}">
                <a16:creationId xmlns:a16="http://schemas.microsoft.com/office/drawing/2014/main" id="{CFD2EE6D-86FF-42DB-8C07-8AC9029BCF42}"/>
              </a:ext>
            </a:extLst>
          </p:cNvPr>
          <p:cNvSpPr/>
          <p:nvPr/>
        </p:nvSpPr>
        <p:spPr>
          <a:xfrm>
            <a:off x="696455" y="1320580"/>
            <a:ext cx="6475869" cy="4899245"/>
          </a:xfrm>
          <a:prstGeom prst="roundRect">
            <a:avLst>
              <a:gd name="adj" fmla="val 48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6520CEFD-FABD-CA91-BB8B-B2442220E2E0}"/>
              </a:ext>
            </a:extLst>
          </p:cNvPr>
          <p:cNvSpPr>
            <a:spLocks noGrp="1"/>
          </p:cNvSpPr>
          <p:nvPr>
            <p:ph type="ctrTitle"/>
          </p:nvPr>
        </p:nvSpPr>
        <p:spPr>
          <a:xfrm>
            <a:off x="696456" y="366187"/>
            <a:ext cx="10948703" cy="533120"/>
          </a:xfrm>
        </p:spPr>
        <p:txBody>
          <a:bodyPr>
            <a:noAutofit/>
          </a:bodyPr>
          <a:lstStyle/>
          <a:p>
            <a:pPr algn="l"/>
            <a:r>
              <a:rPr lang="ru-RU" sz="2800" b="1" dirty="0">
                <a:solidFill>
                  <a:srgbClr val="404045"/>
                </a:solidFill>
                <a:latin typeface="Verdana"/>
                <a:ea typeface="Verdana"/>
                <a:cs typeface="Tahoma"/>
              </a:rPr>
              <a:t>Поиск новых подходов</a:t>
            </a:r>
          </a:p>
        </p:txBody>
      </p:sp>
      <p:pic>
        <p:nvPicPr>
          <p:cNvPr id="31" name="Рисунок 30">
            <a:extLst>
              <a:ext uri="{FF2B5EF4-FFF2-40B4-BE49-F238E27FC236}">
                <a16:creationId xmlns:a16="http://schemas.microsoft.com/office/drawing/2014/main" id="{4A8B76BA-8CC8-408B-9DF6-D98E3434A49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74728" y="266351"/>
            <a:ext cx="1345941" cy="559991"/>
          </a:xfrm>
          <a:prstGeom prst="rect">
            <a:avLst/>
          </a:prstGeom>
        </p:spPr>
      </p:pic>
      <p:sp>
        <p:nvSpPr>
          <p:cNvPr id="3" name="Номер слайда 2">
            <a:extLst>
              <a:ext uri="{FF2B5EF4-FFF2-40B4-BE49-F238E27FC236}">
                <a16:creationId xmlns:a16="http://schemas.microsoft.com/office/drawing/2014/main" id="{803271CF-7BC6-45EC-972F-1FF922A78A37}"/>
              </a:ext>
            </a:extLst>
          </p:cNvPr>
          <p:cNvSpPr>
            <a:spLocks noGrp="1"/>
          </p:cNvSpPr>
          <p:nvPr>
            <p:ph type="sldNum" sz="quarter" idx="12"/>
          </p:nvPr>
        </p:nvSpPr>
        <p:spPr/>
        <p:txBody>
          <a:bodyPr/>
          <a:lstStyle/>
          <a:p>
            <a:fld id="{13F65F58-605E-A449-B5B4-E154880632AF}" type="slidenum">
              <a:rPr lang="ru-RU" smtClean="0"/>
              <a:t>11</a:t>
            </a:fld>
            <a:endParaRPr lang="ru-RU"/>
          </a:p>
        </p:txBody>
      </p:sp>
      <p:sp>
        <p:nvSpPr>
          <p:cNvPr id="6" name="Untertitel 5">
            <a:extLst>
              <a:ext uri="{FF2B5EF4-FFF2-40B4-BE49-F238E27FC236}">
                <a16:creationId xmlns:a16="http://schemas.microsoft.com/office/drawing/2014/main" id="{63B62DC6-7F0E-4E25-A1B0-146DED41ACD4}"/>
              </a:ext>
            </a:extLst>
          </p:cNvPr>
          <p:cNvSpPr>
            <a:spLocks noGrp="1"/>
          </p:cNvSpPr>
          <p:nvPr>
            <p:ph type="subTitle" idx="1"/>
          </p:nvPr>
        </p:nvSpPr>
        <p:spPr>
          <a:xfrm>
            <a:off x="870133" y="1629608"/>
            <a:ext cx="6128512" cy="4590217"/>
          </a:xfrm>
        </p:spPr>
        <p:txBody>
          <a:bodyPr>
            <a:normAutofit/>
          </a:bodyPr>
          <a:lstStyle/>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latin typeface="Verdana" panose="020B0604030504040204" pitchFamily="34" charset="0"/>
                <a:ea typeface="Verdana" panose="020B0604030504040204" pitchFamily="34" charset="0"/>
              </a:rPr>
              <a:t>Предметные результаты из ФРП</a:t>
            </a:r>
            <a:r>
              <a:rPr lang="ru-RU" sz="1800" dirty="0">
                <a:solidFill>
                  <a:srgbClr val="2362ED"/>
                </a:solidFill>
                <a:latin typeface="Verdana" panose="020B0604030504040204" pitchFamily="34" charset="0"/>
                <a:ea typeface="Verdana" panose="020B0604030504040204" pitchFamily="34" charset="0"/>
              </a:rPr>
              <a:t> плохо подходят для измерений</a:t>
            </a:r>
            <a:r>
              <a:rPr lang="ru-RU" sz="1800" dirty="0">
                <a:latin typeface="Verdana" panose="020B0604030504040204" pitchFamily="34" charset="0"/>
                <a:ea typeface="Verdana" panose="020B0604030504040204" pitchFamily="34" charset="0"/>
              </a:rPr>
              <a:t>, так как:</a:t>
            </a:r>
          </a:p>
          <a:p>
            <a:pPr marL="1371600" lvl="2" indent="-457200" algn="l">
              <a:lnSpc>
                <a:spcPct val="120000"/>
              </a:lnSpc>
              <a:spcBef>
                <a:spcPts val="0"/>
              </a:spcBef>
              <a:spcAft>
                <a:spcPts val="1000"/>
              </a:spcAft>
              <a:buClr>
                <a:srgbClr val="2A86FF"/>
              </a:buClr>
              <a:buFont typeface="Courier New" panose="02070309020205020404" pitchFamily="49" charset="0"/>
              <a:buChar char="o"/>
            </a:pPr>
            <a:r>
              <a:rPr lang="ru-RU" dirty="0">
                <a:solidFill>
                  <a:srgbClr val="2362ED"/>
                </a:solidFill>
                <a:latin typeface="Verdana" panose="020B0604030504040204" pitchFamily="34" charset="0"/>
                <a:ea typeface="Verdana" panose="020B0604030504040204" pitchFamily="34" charset="0"/>
              </a:rPr>
              <a:t>не системны</a:t>
            </a:r>
            <a:r>
              <a:rPr lang="ru-RU" dirty="0">
                <a:latin typeface="Verdana" panose="020B0604030504040204" pitchFamily="34" charset="0"/>
                <a:ea typeface="Verdana" panose="020B0604030504040204" pitchFamily="34" charset="0"/>
              </a:rPr>
              <a:t>: иногда содержат в себе КЭС, иногда являются </a:t>
            </a:r>
            <a:r>
              <a:rPr lang="ru-RU" dirty="0" err="1">
                <a:latin typeface="Verdana" panose="020B0604030504040204" pitchFamily="34" charset="0"/>
                <a:ea typeface="Verdana" panose="020B0604030504040204" pitchFamily="34" charset="0"/>
              </a:rPr>
              <a:t>межтематическими</a:t>
            </a:r>
            <a:r>
              <a:rPr lang="ru-RU" dirty="0">
                <a:latin typeface="Verdana" panose="020B0604030504040204" pitchFamily="34" charset="0"/>
                <a:ea typeface="Verdana" panose="020B0604030504040204" pitchFamily="34" charset="0"/>
              </a:rPr>
              <a:t>;</a:t>
            </a:r>
          </a:p>
          <a:p>
            <a:pPr marL="1371600" lvl="2" indent="-457200" algn="l">
              <a:lnSpc>
                <a:spcPct val="120000"/>
              </a:lnSpc>
              <a:spcBef>
                <a:spcPts val="0"/>
              </a:spcBef>
              <a:spcAft>
                <a:spcPts val="1000"/>
              </a:spcAft>
              <a:buClr>
                <a:srgbClr val="2A86FF"/>
              </a:buClr>
              <a:buFont typeface="Courier New" panose="02070309020205020404" pitchFamily="49" charset="0"/>
              <a:buChar char="o"/>
            </a:pPr>
            <a:r>
              <a:rPr lang="ru-RU" dirty="0">
                <a:solidFill>
                  <a:srgbClr val="2362ED"/>
                </a:solidFill>
                <a:latin typeface="Verdana" panose="020B0604030504040204" pitchFamily="34" charset="0"/>
                <a:ea typeface="Verdana" panose="020B0604030504040204" pitchFamily="34" charset="0"/>
              </a:rPr>
              <a:t>обобщены</a:t>
            </a:r>
            <a:r>
              <a:rPr lang="ru-RU" dirty="0">
                <a:latin typeface="Verdana" panose="020B0604030504040204" pitchFamily="34" charset="0"/>
                <a:ea typeface="Verdana" panose="020B0604030504040204" pitchFamily="34" charset="0"/>
              </a:rPr>
              <a:t> – детальная диагностика затруднена;</a:t>
            </a:r>
          </a:p>
          <a:p>
            <a:pPr marL="1371600" lvl="2" indent="-457200" algn="l">
              <a:lnSpc>
                <a:spcPct val="120000"/>
              </a:lnSpc>
              <a:spcBef>
                <a:spcPts val="0"/>
              </a:spcBef>
              <a:spcAft>
                <a:spcPts val="1000"/>
              </a:spcAft>
              <a:buClr>
                <a:srgbClr val="2A86FF"/>
              </a:buClr>
              <a:buFont typeface="Courier New" panose="02070309020205020404" pitchFamily="49" charset="0"/>
              <a:buChar char="o"/>
            </a:pPr>
            <a:r>
              <a:rPr lang="ru-RU" dirty="0">
                <a:latin typeface="Verdana" panose="020B0604030504040204" pitchFamily="34" charset="0"/>
                <a:ea typeface="Verdana" panose="020B0604030504040204" pitchFamily="34" charset="0"/>
              </a:rPr>
              <a:t>иногда составлены из нескольких </a:t>
            </a:r>
            <a:r>
              <a:rPr lang="ru-RU" dirty="0">
                <a:solidFill>
                  <a:srgbClr val="2362ED"/>
                </a:solidFill>
                <a:latin typeface="Verdana" panose="020B0604030504040204" pitchFamily="34" charset="0"/>
                <a:ea typeface="Verdana" panose="020B0604030504040204" pitchFamily="34" charset="0"/>
              </a:rPr>
              <a:t>малосвязанных элементов</a:t>
            </a:r>
          </a:p>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latin typeface="Verdana" panose="020B0604030504040204" pitchFamily="34" charset="0"/>
                <a:ea typeface="Verdana" panose="020B0604030504040204" pitchFamily="34" charset="0"/>
              </a:rPr>
              <a:t>Необходимо разработать </a:t>
            </a:r>
            <a:r>
              <a:rPr lang="ru-RU" sz="1800" dirty="0">
                <a:solidFill>
                  <a:srgbClr val="2362ED"/>
                </a:solidFill>
                <a:latin typeface="Verdana" panose="020B0604030504040204" pitchFamily="34" charset="0"/>
                <a:ea typeface="Verdana" panose="020B0604030504040204" pitchFamily="34" charset="0"/>
              </a:rPr>
              <a:t>свою систему рубрикаторов</a:t>
            </a:r>
            <a:r>
              <a:rPr lang="ru-RU" sz="1800" dirty="0">
                <a:latin typeface="Verdana" panose="020B0604030504040204" pitchFamily="34" charset="0"/>
                <a:ea typeface="Verdana" panose="020B0604030504040204" pitchFamily="34" charset="0"/>
              </a:rPr>
              <a:t>, сохранив при этом связь     с ФРП</a:t>
            </a:r>
          </a:p>
        </p:txBody>
      </p:sp>
    </p:spTree>
    <p:extLst>
      <p:ext uri="{BB962C8B-B14F-4D97-AF65-F5344CB8AC3E}">
        <p14:creationId xmlns:p14="http://schemas.microsoft.com/office/powerpoint/2010/main" val="428872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кругленные углы 6">
            <a:extLst>
              <a:ext uri="{FF2B5EF4-FFF2-40B4-BE49-F238E27FC236}">
                <a16:creationId xmlns:a16="http://schemas.microsoft.com/office/drawing/2014/main" id="{4A426F78-2119-4B26-909B-DEE03743A68C}"/>
              </a:ext>
            </a:extLst>
          </p:cNvPr>
          <p:cNvSpPr/>
          <p:nvPr/>
        </p:nvSpPr>
        <p:spPr>
          <a:xfrm>
            <a:off x="621563" y="1297965"/>
            <a:ext cx="10732237" cy="4746177"/>
          </a:xfrm>
          <a:prstGeom prst="roundRect">
            <a:avLst>
              <a:gd name="adj" fmla="val 48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6520CEFD-FABD-CA91-BB8B-B2442220E2E0}"/>
              </a:ext>
            </a:extLst>
          </p:cNvPr>
          <p:cNvSpPr>
            <a:spLocks noGrp="1"/>
          </p:cNvSpPr>
          <p:nvPr>
            <p:ph type="ctrTitle"/>
          </p:nvPr>
        </p:nvSpPr>
        <p:spPr>
          <a:xfrm>
            <a:off x="747256" y="403861"/>
            <a:ext cx="10948703" cy="533120"/>
          </a:xfrm>
        </p:spPr>
        <p:txBody>
          <a:bodyPr>
            <a:noAutofit/>
          </a:bodyPr>
          <a:lstStyle/>
          <a:p>
            <a:pPr algn="l"/>
            <a:r>
              <a:rPr lang="ru-RU" sz="2800" b="1" dirty="0">
                <a:solidFill>
                  <a:srgbClr val="404045"/>
                </a:solidFill>
                <a:latin typeface="Verdana"/>
                <a:ea typeface="Verdana"/>
                <a:cs typeface="Tahoma"/>
              </a:rPr>
              <a:t>Две оси системы измерений</a:t>
            </a:r>
          </a:p>
        </p:txBody>
      </p:sp>
      <p:pic>
        <p:nvPicPr>
          <p:cNvPr id="31" name="Рисунок 30">
            <a:extLst>
              <a:ext uri="{FF2B5EF4-FFF2-40B4-BE49-F238E27FC236}">
                <a16:creationId xmlns:a16="http://schemas.microsoft.com/office/drawing/2014/main" id="{4A8B76BA-8CC8-408B-9DF6-D98E3434A49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3784" y="364430"/>
            <a:ext cx="1345941" cy="559991"/>
          </a:xfrm>
          <a:prstGeom prst="rect">
            <a:avLst/>
          </a:prstGeom>
        </p:spPr>
      </p:pic>
      <p:sp>
        <p:nvSpPr>
          <p:cNvPr id="3" name="Номер слайда 2">
            <a:extLst>
              <a:ext uri="{FF2B5EF4-FFF2-40B4-BE49-F238E27FC236}">
                <a16:creationId xmlns:a16="http://schemas.microsoft.com/office/drawing/2014/main" id="{803271CF-7BC6-45EC-972F-1FF922A78A37}"/>
              </a:ext>
            </a:extLst>
          </p:cNvPr>
          <p:cNvSpPr>
            <a:spLocks noGrp="1"/>
          </p:cNvSpPr>
          <p:nvPr>
            <p:ph type="sldNum" sz="quarter" idx="12"/>
          </p:nvPr>
        </p:nvSpPr>
        <p:spPr/>
        <p:txBody>
          <a:bodyPr/>
          <a:lstStyle/>
          <a:p>
            <a:fld id="{13F65F58-605E-A449-B5B4-E154880632AF}" type="slidenum">
              <a:rPr lang="ru-RU" smtClean="0"/>
              <a:t>12</a:t>
            </a:fld>
            <a:endParaRPr lang="ru-RU"/>
          </a:p>
        </p:txBody>
      </p:sp>
      <p:sp>
        <p:nvSpPr>
          <p:cNvPr id="6" name="Untertitel 5">
            <a:extLst>
              <a:ext uri="{FF2B5EF4-FFF2-40B4-BE49-F238E27FC236}">
                <a16:creationId xmlns:a16="http://schemas.microsoft.com/office/drawing/2014/main" id="{63B62DC6-7F0E-4E25-A1B0-146DED41ACD4}"/>
              </a:ext>
            </a:extLst>
          </p:cNvPr>
          <p:cNvSpPr>
            <a:spLocks noGrp="1"/>
          </p:cNvSpPr>
          <p:nvPr>
            <p:ph type="subTitle" idx="1"/>
          </p:nvPr>
        </p:nvSpPr>
        <p:spPr>
          <a:xfrm>
            <a:off x="838200" y="1466849"/>
            <a:ext cx="9295412" cy="4495801"/>
          </a:xfrm>
        </p:spPr>
        <p:txBody>
          <a:bodyPr>
            <a:normAutofit/>
          </a:bodyPr>
          <a:lstStyle/>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latin typeface="Verdana" panose="020B0604030504040204" pitchFamily="34" charset="0"/>
                <a:ea typeface="Verdana" panose="020B0604030504040204" pitchFamily="34" charset="0"/>
              </a:rPr>
              <a:t>Удобно построить для измерений двухмерную систему координат, включающую в себя:</a:t>
            </a:r>
          </a:p>
          <a:p>
            <a:pPr marL="1371600" lvl="2" indent="-457200" algn="l">
              <a:lnSpc>
                <a:spcPct val="120000"/>
              </a:lnSpc>
              <a:spcBef>
                <a:spcPts val="0"/>
              </a:spcBef>
              <a:spcAft>
                <a:spcPts val="1000"/>
              </a:spcAft>
              <a:buClr>
                <a:srgbClr val="2A86FF"/>
              </a:buClr>
              <a:buFont typeface="Courier New" panose="02070309020205020404" pitchFamily="49" charset="0"/>
              <a:buChar char="o"/>
            </a:pPr>
            <a:r>
              <a:rPr lang="ru-RU" dirty="0">
                <a:solidFill>
                  <a:srgbClr val="2362ED"/>
                </a:solidFill>
                <a:latin typeface="Verdana" panose="020B0604030504040204" pitchFamily="34" charset="0"/>
                <a:ea typeface="Verdana" panose="020B0604030504040204" pitchFamily="34" charset="0"/>
              </a:rPr>
              <a:t>рубрикатор КЭС </a:t>
            </a:r>
            <a:r>
              <a:rPr lang="ru-RU" dirty="0">
                <a:latin typeface="Verdana" panose="020B0604030504040204" pitchFamily="34" charset="0"/>
                <a:ea typeface="Verdana" panose="020B0604030504040204" pitchFamily="34" charset="0"/>
              </a:rPr>
              <a:t>– единый рубрикатор контролируемых элементов содержания, «тематический рубрикатор»</a:t>
            </a:r>
          </a:p>
          <a:p>
            <a:pPr marL="1371600" lvl="2" indent="-457200" algn="l">
              <a:lnSpc>
                <a:spcPct val="120000"/>
              </a:lnSpc>
              <a:spcBef>
                <a:spcPts val="0"/>
              </a:spcBef>
              <a:spcAft>
                <a:spcPts val="1000"/>
              </a:spcAft>
              <a:buClr>
                <a:srgbClr val="2A86FF"/>
              </a:buClr>
              <a:buFont typeface="Courier New" panose="02070309020205020404" pitchFamily="49" charset="0"/>
              <a:buChar char="o"/>
            </a:pPr>
            <a:r>
              <a:rPr lang="ru-RU" dirty="0">
                <a:solidFill>
                  <a:srgbClr val="2362ED"/>
                </a:solidFill>
                <a:latin typeface="Verdana" panose="020B0604030504040204" pitchFamily="34" charset="0"/>
                <a:ea typeface="Verdana" panose="020B0604030504040204" pitchFamily="34" charset="0"/>
              </a:rPr>
              <a:t>рубрикатор ПР </a:t>
            </a:r>
            <a:r>
              <a:rPr lang="ru-RU" dirty="0">
                <a:latin typeface="Verdana" panose="020B0604030504040204" pitchFamily="34" charset="0"/>
                <a:ea typeface="Verdana" panose="020B0604030504040204" pitchFamily="34" charset="0"/>
              </a:rPr>
              <a:t>– единый рубрикатор предметных результатов, «деятельностный рубрикатор»</a:t>
            </a:r>
          </a:p>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latin typeface="Verdana" panose="020B0604030504040204" pitchFamily="34" charset="0"/>
                <a:ea typeface="Verdana" panose="020B0604030504040204" pitchFamily="34" charset="0"/>
              </a:rPr>
              <a:t>Такую систему необходимо построить </a:t>
            </a:r>
            <a:r>
              <a:rPr lang="ru-RU" sz="1800" dirty="0">
                <a:solidFill>
                  <a:srgbClr val="2362ED"/>
                </a:solidFill>
                <a:latin typeface="Verdana" panose="020B0604030504040204" pitchFamily="34" charset="0"/>
                <a:ea typeface="Verdana" panose="020B0604030504040204" pitchFamily="34" charset="0"/>
              </a:rPr>
              <a:t>для каждого предмета</a:t>
            </a:r>
          </a:p>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latin typeface="Verdana" panose="020B0604030504040204" pitchFamily="34" charset="0"/>
                <a:ea typeface="Verdana" panose="020B0604030504040204" pitchFamily="34" charset="0"/>
              </a:rPr>
              <a:t>Система должна давать возможность вычленять рубрики (темы, действия) для конкретных классов</a:t>
            </a:r>
          </a:p>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latin typeface="Verdana" panose="020B0604030504040204" pitchFamily="34" charset="0"/>
                <a:ea typeface="Verdana" panose="020B0604030504040204" pitchFamily="34" charset="0"/>
              </a:rPr>
              <a:t>Система должна давать возможность проводить измерения на </a:t>
            </a:r>
            <a:r>
              <a:rPr lang="ru-RU" sz="1800" dirty="0">
                <a:solidFill>
                  <a:srgbClr val="2362ED"/>
                </a:solidFill>
                <a:latin typeface="Verdana" panose="020B0604030504040204" pitchFamily="34" charset="0"/>
                <a:ea typeface="Verdana" panose="020B0604030504040204" pitchFamily="34" charset="0"/>
              </a:rPr>
              <a:t>базовом</a:t>
            </a:r>
            <a:r>
              <a:rPr lang="ru-RU" sz="1800" dirty="0">
                <a:latin typeface="Verdana" panose="020B0604030504040204" pitchFamily="34" charset="0"/>
                <a:ea typeface="Verdana" panose="020B0604030504040204" pitchFamily="34" charset="0"/>
              </a:rPr>
              <a:t> и </a:t>
            </a:r>
            <a:r>
              <a:rPr lang="ru-RU" sz="1800" dirty="0">
                <a:solidFill>
                  <a:srgbClr val="2362ED"/>
                </a:solidFill>
                <a:latin typeface="Verdana" panose="020B0604030504040204" pitchFamily="34" charset="0"/>
                <a:ea typeface="Verdana" panose="020B0604030504040204" pitchFamily="34" charset="0"/>
              </a:rPr>
              <a:t>углубленном</a:t>
            </a:r>
            <a:r>
              <a:rPr lang="ru-RU" sz="1800" dirty="0">
                <a:latin typeface="Verdana" panose="020B0604030504040204" pitchFamily="34" charset="0"/>
                <a:ea typeface="Verdana" panose="020B0604030504040204" pitchFamily="34" charset="0"/>
              </a:rPr>
              <a:t> уровнях независимо друг от друга</a:t>
            </a:r>
          </a:p>
        </p:txBody>
      </p:sp>
    </p:spTree>
    <p:extLst>
      <p:ext uri="{BB962C8B-B14F-4D97-AF65-F5344CB8AC3E}">
        <p14:creationId xmlns:p14="http://schemas.microsoft.com/office/powerpoint/2010/main" val="133467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кругленные углы 6">
            <a:extLst>
              <a:ext uri="{FF2B5EF4-FFF2-40B4-BE49-F238E27FC236}">
                <a16:creationId xmlns:a16="http://schemas.microsoft.com/office/drawing/2014/main" id="{AE9455E4-C400-4D73-AACC-54B43EE497FB}"/>
              </a:ext>
            </a:extLst>
          </p:cNvPr>
          <p:cNvSpPr/>
          <p:nvPr/>
        </p:nvSpPr>
        <p:spPr>
          <a:xfrm>
            <a:off x="820738" y="1297965"/>
            <a:ext cx="10550525" cy="4855185"/>
          </a:xfrm>
          <a:prstGeom prst="roundRect">
            <a:avLst>
              <a:gd name="adj" fmla="val 48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6520CEFD-FABD-CA91-BB8B-B2442220E2E0}"/>
              </a:ext>
            </a:extLst>
          </p:cNvPr>
          <p:cNvSpPr>
            <a:spLocks noGrp="1"/>
          </p:cNvSpPr>
          <p:nvPr>
            <p:ph type="ctrTitle"/>
          </p:nvPr>
        </p:nvSpPr>
        <p:spPr>
          <a:xfrm>
            <a:off x="726936" y="400424"/>
            <a:ext cx="10948703" cy="533120"/>
          </a:xfrm>
        </p:spPr>
        <p:txBody>
          <a:bodyPr>
            <a:noAutofit/>
          </a:bodyPr>
          <a:lstStyle/>
          <a:p>
            <a:pPr algn="l"/>
            <a:r>
              <a:rPr lang="ru-RU" sz="2800" b="1" dirty="0">
                <a:solidFill>
                  <a:srgbClr val="404045"/>
                </a:solidFill>
                <a:latin typeface="Verdana"/>
                <a:ea typeface="Verdana"/>
                <a:cs typeface="Tahoma"/>
              </a:rPr>
              <a:t>Рубрикатор КЭС</a:t>
            </a:r>
          </a:p>
        </p:txBody>
      </p:sp>
      <p:pic>
        <p:nvPicPr>
          <p:cNvPr id="31" name="Рисунок 30">
            <a:extLst>
              <a:ext uri="{FF2B5EF4-FFF2-40B4-BE49-F238E27FC236}">
                <a16:creationId xmlns:a16="http://schemas.microsoft.com/office/drawing/2014/main" id="{4A8B76BA-8CC8-408B-9DF6-D98E3434A49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3784" y="364430"/>
            <a:ext cx="1345941" cy="559991"/>
          </a:xfrm>
          <a:prstGeom prst="rect">
            <a:avLst/>
          </a:prstGeom>
        </p:spPr>
      </p:pic>
      <p:sp>
        <p:nvSpPr>
          <p:cNvPr id="3" name="Номер слайда 2">
            <a:extLst>
              <a:ext uri="{FF2B5EF4-FFF2-40B4-BE49-F238E27FC236}">
                <a16:creationId xmlns:a16="http://schemas.microsoft.com/office/drawing/2014/main" id="{803271CF-7BC6-45EC-972F-1FF922A78A37}"/>
              </a:ext>
            </a:extLst>
          </p:cNvPr>
          <p:cNvSpPr>
            <a:spLocks noGrp="1"/>
          </p:cNvSpPr>
          <p:nvPr>
            <p:ph type="sldNum" sz="quarter" idx="12"/>
          </p:nvPr>
        </p:nvSpPr>
        <p:spPr>
          <a:xfrm>
            <a:off x="8610600" y="6506478"/>
            <a:ext cx="2743200" cy="365125"/>
          </a:xfrm>
        </p:spPr>
        <p:txBody>
          <a:bodyPr/>
          <a:lstStyle/>
          <a:p>
            <a:fld id="{13F65F58-605E-A449-B5B4-E154880632AF}" type="slidenum">
              <a:rPr lang="ru-RU" smtClean="0"/>
              <a:t>13</a:t>
            </a:fld>
            <a:endParaRPr lang="ru-RU"/>
          </a:p>
        </p:txBody>
      </p:sp>
      <p:sp>
        <p:nvSpPr>
          <p:cNvPr id="6" name="Untertitel 5">
            <a:extLst>
              <a:ext uri="{FF2B5EF4-FFF2-40B4-BE49-F238E27FC236}">
                <a16:creationId xmlns:a16="http://schemas.microsoft.com/office/drawing/2014/main" id="{63B62DC6-7F0E-4E25-A1B0-146DED41ACD4}"/>
              </a:ext>
            </a:extLst>
          </p:cNvPr>
          <p:cNvSpPr>
            <a:spLocks noGrp="1"/>
          </p:cNvSpPr>
          <p:nvPr>
            <p:ph type="subTitle" idx="1"/>
          </p:nvPr>
        </p:nvSpPr>
        <p:spPr>
          <a:xfrm>
            <a:off x="820737" y="1430941"/>
            <a:ext cx="7684285" cy="5026635"/>
          </a:xfrm>
        </p:spPr>
        <p:txBody>
          <a:bodyPr>
            <a:normAutofit/>
          </a:bodyPr>
          <a:lstStyle/>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solidFill>
                  <a:srgbClr val="2362ED"/>
                </a:solidFill>
                <a:latin typeface="Verdana" panose="020B0604030504040204" pitchFamily="34" charset="0"/>
                <a:ea typeface="Verdana" panose="020B0604030504040204" pitchFamily="34" charset="0"/>
              </a:rPr>
              <a:t>Рубрикатор КЭС </a:t>
            </a:r>
            <a:r>
              <a:rPr lang="ru-RU" sz="1800" dirty="0">
                <a:latin typeface="Verdana" panose="020B0604030504040204" pitchFamily="34" charset="0"/>
                <a:ea typeface="Verdana" panose="020B0604030504040204" pitchFamily="34" charset="0"/>
              </a:rPr>
              <a:t>– единый рубрикатор контролируемых элементов содержания, «тематический рубрикатор»</a:t>
            </a:r>
          </a:p>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solidFill>
                  <a:srgbClr val="2362ED"/>
                </a:solidFill>
                <a:latin typeface="Verdana" panose="020B0604030504040204" pitchFamily="34" charset="0"/>
                <a:ea typeface="Verdana" panose="020B0604030504040204" pitchFamily="34" charset="0"/>
              </a:rPr>
              <a:t>Примеры</a:t>
            </a:r>
            <a:r>
              <a:rPr lang="ru-RU" sz="1800" dirty="0">
                <a:latin typeface="Verdana" panose="020B0604030504040204" pitchFamily="34" charset="0"/>
                <a:ea typeface="Verdana" panose="020B0604030504040204" pitchFamily="34" charset="0"/>
              </a:rPr>
              <a:t>: рубрикатор КЭС в ОГЭ / ЕГЭ; тематический каркас МЭШ; рубрикатор ФГИС «Моя Школа» </a:t>
            </a:r>
          </a:p>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latin typeface="Verdana" panose="020B0604030504040204" pitchFamily="34" charset="0"/>
                <a:ea typeface="Verdana" panose="020B0604030504040204" pitchFamily="34" charset="0"/>
              </a:rPr>
              <a:t>Принципы формирования:</a:t>
            </a:r>
          </a:p>
          <a:p>
            <a:pPr marL="1371600" lvl="2" indent="-457200" algn="l">
              <a:lnSpc>
                <a:spcPct val="120000"/>
              </a:lnSpc>
              <a:spcBef>
                <a:spcPts val="0"/>
              </a:spcBef>
              <a:spcAft>
                <a:spcPts val="1000"/>
              </a:spcAft>
              <a:buClr>
                <a:srgbClr val="2A86FF"/>
              </a:buClr>
              <a:buFont typeface="Courier New" panose="02070309020205020404" pitchFamily="49" charset="0"/>
              <a:buChar char="o"/>
            </a:pPr>
            <a:r>
              <a:rPr lang="ru-RU" dirty="0">
                <a:latin typeface="Verdana" panose="020B0604030504040204" pitchFamily="34" charset="0"/>
                <a:ea typeface="Verdana" panose="020B0604030504040204" pitchFamily="34" charset="0"/>
              </a:rPr>
              <a:t>создается на каждую ступень (НОО, ООО, СОО)</a:t>
            </a:r>
          </a:p>
          <a:p>
            <a:pPr marL="1371600" lvl="2" indent="-457200" algn="l">
              <a:lnSpc>
                <a:spcPct val="120000"/>
              </a:lnSpc>
              <a:spcBef>
                <a:spcPts val="0"/>
              </a:spcBef>
              <a:spcAft>
                <a:spcPts val="1000"/>
              </a:spcAft>
              <a:buClr>
                <a:srgbClr val="2A86FF"/>
              </a:buClr>
              <a:buFont typeface="Courier New" panose="02070309020205020404" pitchFamily="49" charset="0"/>
              <a:buChar char="o"/>
            </a:pPr>
            <a:r>
              <a:rPr lang="ru-RU" dirty="0">
                <a:latin typeface="Verdana" panose="020B0604030504040204" pitchFamily="34" charset="0"/>
                <a:ea typeface="Verdana" panose="020B0604030504040204" pitchFamily="34" charset="0"/>
              </a:rPr>
              <a:t>имеет иерархическую структуру: предметная область</a:t>
            </a:r>
            <a:r>
              <a:rPr lang="en-US"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sym typeface="Wingdings" panose="05000000000000000000" pitchFamily="2" charset="2"/>
              </a:rPr>
              <a:t></a:t>
            </a:r>
            <a:r>
              <a:rPr lang="ru-RU" dirty="0">
                <a:latin typeface="Verdana" panose="020B0604030504040204" pitchFamily="34" charset="0"/>
                <a:ea typeface="Verdana" panose="020B0604030504040204" pitchFamily="34" charset="0"/>
              </a:rPr>
              <a:t> учебный предмет </a:t>
            </a:r>
            <a:r>
              <a:rPr lang="ru-RU" dirty="0">
                <a:latin typeface="Verdana" panose="020B0604030504040204" pitchFamily="34" charset="0"/>
                <a:ea typeface="Verdana" panose="020B0604030504040204" pitchFamily="34" charset="0"/>
                <a:sym typeface="Wingdings" panose="05000000000000000000" pitchFamily="2" charset="2"/>
              </a:rPr>
              <a:t></a:t>
            </a:r>
            <a:r>
              <a:rPr lang="ru-RU" dirty="0">
                <a:latin typeface="Verdana" panose="020B0604030504040204" pitchFamily="34" charset="0"/>
                <a:ea typeface="Verdana" panose="020B0604030504040204" pitchFamily="34" charset="0"/>
              </a:rPr>
              <a:t> (учебный курс) </a:t>
            </a:r>
            <a:r>
              <a:rPr lang="en-US" dirty="0">
                <a:latin typeface="Verdana" panose="020B0604030504040204" pitchFamily="34" charset="0"/>
                <a:ea typeface="Verdana" panose="020B0604030504040204" pitchFamily="34" charset="0"/>
                <a:sym typeface="Wingdings" panose="05000000000000000000" pitchFamily="2" charset="2"/>
              </a:rPr>
              <a:t></a:t>
            </a:r>
            <a:r>
              <a:rPr lang="ru-RU" dirty="0">
                <a:latin typeface="Verdana" panose="020B0604030504040204" pitchFamily="34" charset="0"/>
                <a:ea typeface="Verdana" panose="020B0604030504040204" pitchFamily="34" charset="0"/>
              </a:rPr>
              <a:t> раздел </a:t>
            </a:r>
            <a:r>
              <a:rPr lang="en-US" dirty="0">
                <a:latin typeface="Verdana" panose="020B0604030504040204" pitchFamily="34" charset="0"/>
                <a:ea typeface="Verdana" panose="020B0604030504040204" pitchFamily="34" charset="0"/>
                <a:sym typeface="Wingdings" panose="05000000000000000000" pitchFamily="2" charset="2"/>
              </a:rPr>
              <a:t></a:t>
            </a:r>
            <a:r>
              <a:rPr lang="ru-RU" dirty="0">
                <a:latin typeface="Verdana" panose="020B0604030504040204" pitchFamily="34" charset="0"/>
                <a:ea typeface="Verdana" panose="020B0604030504040204" pitchFamily="34" charset="0"/>
              </a:rPr>
              <a:t> тема </a:t>
            </a:r>
            <a:r>
              <a:rPr lang="en-US" dirty="0">
                <a:latin typeface="Verdana" panose="020B0604030504040204" pitchFamily="34" charset="0"/>
                <a:ea typeface="Verdana" panose="020B0604030504040204" pitchFamily="34" charset="0"/>
                <a:sym typeface="Wingdings" panose="05000000000000000000" pitchFamily="2" charset="2"/>
              </a:rPr>
              <a:t></a:t>
            </a:r>
            <a:r>
              <a:rPr lang="ru-RU" dirty="0">
                <a:latin typeface="Verdana" panose="020B0604030504040204" pitchFamily="34" charset="0"/>
                <a:ea typeface="Verdana" panose="020B0604030504040204" pitchFamily="34" charset="0"/>
              </a:rPr>
              <a:t> </a:t>
            </a:r>
            <a:br>
              <a:rPr lang="ru-RU" dirty="0">
                <a:latin typeface="Verdana" panose="020B0604030504040204" pitchFamily="34" charset="0"/>
                <a:ea typeface="Verdana" panose="020B0604030504040204" pitchFamily="34" charset="0"/>
              </a:rPr>
            </a:br>
            <a:r>
              <a:rPr lang="ru-RU" dirty="0">
                <a:latin typeface="Verdana" panose="020B0604030504040204" pitchFamily="34" charset="0"/>
                <a:ea typeface="Verdana" panose="020B0604030504040204" pitchFamily="34" charset="0"/>
              </a:rPr>
              <a:t>элемент содержания</a:t>
            </a:r>
          </a:p>
          <a:p>
            <a:pPr marL="1371600" lvl="2" indent="-457200" algn="l">
              <a:lnSpc>
                <a:spcPct val="120000"/>
              </a:lnSpc>
              <a:spcBef>
                <a:spcPts val="0"/>
              </a:spcBef>
              <a:spcAft>
                <a:spcPts val="1000"/>
              </a:spcAft>
              <a:buClr>
                <a:srgbClr val="2A86FF"/>
              </a:buClr>
              <a:buFont typeface="Courier New" panose="02070309020205020404" pitchFamily="49" charset="0"/>
              <a:buChar char="o"/>
            </a:pPr>
            <a:r>
              <a:rPr lang="ru-RU" dirty="0">
                <a:latin typeface="Verdana" panose="020B0604030504040204" pitchFamily="34" charset="0"/>
                <a:ea typeface="Verdana" panose="020B0604030504040204" pitchFamily="34" charset="0"/>
              </a:rPr>
              <a:t>допускается межпредметная</a:t>
            </a:r>
            <a:r>
              <a:rPr lang="en-US" dirty="0">
                <a:latin typeface="Verdana" panose="020B0604030504040204" pitchFamily="34" charset="0"/>
                <a:ea typeface="Verdana" panose="020B0604030504040204" pitchFamily="34" charset="0"/>
              </a:rPr>
              <a:t> </a:t>
            </a:r>
            <a:r>
              <a:rPr lang="ru-RU" dirty="0">
                <a:latin typeface="Verdana" panose="020B0604030504040204" pitchFamily="34" charset="0"/>
                <a:ea typeface="Verdana" panose="020B0604030504040204" pitchFamily="34" charset="0"/>
              </a:rPr>
              <a:t>привязка заданий</a:t>
            </a:r>
            <a:r>
              <a:rPr lang="en-US" dirty="0">
                <a:latin typeface="Verdana" panose="020B0604030504040204" pitchFamily="34" charset="0"/>
                <a:ea typeface="Verdana" panose="020B0604030504040204" pitchFamily="34" charset="0"/>
              </a:rPr>
              <a:t> </a:t>
            </a:r>
            <a:r>
              <a:rPr lang="ru-RU" dirty="0">
                <a:latin typeface="Verdana" panose="020B0604030504040204" pitchFamily="34" charset="0"/>
                <a:ea typeface="Verdana" panose="020B0604030504040204" pitchFamily="34" charset="0"/>
              </a:rPr>
              <a:t>    к рубрикам</a:t>
            </a:r>
          </a:p>
          <a:p>
            <a:pPr marL="914400" lvl="1" indent="-457200" algn="l">
              <a:lnSpc>
                <a:spcPct val="120000"/>
              </a:lnSpc>
              <a:spcBef>
                <a:spcPts val="0"/>
              </a:spcBef>
              <a:spcAft>
                <a:spcPts val="1000"/>
              </a:spcAft>
              <a:buClr>
                <a:schemeClr val="tx1"/>
              </a:buClr>
              <a:buFont typeface="Arial" panose="020B0604020202020204" pitchFamily="34" charset="0"/>
              <a:buChar char="•"/>
            </a:pPr>
            <a:endParaRPr lang="ru-RU" sz="1800" dirty="0">
              <a:latin typeface="Verdana" panose="020B0604030504040204" pitchFamily="34" charset="0"/>
              <a:ea typeface="Verdana" panose="020B0604030504040204" pitchFamily="34" charset="0"/>
            </a:endParaRPr>
          </a:p>
        </p:txBody>
      </p:sp>
      <p:pic>
        <p:nvPicPr>
          <p:cNvPr id="9" name="Рисунок 8">
            <a:extLst>
              <a:ext uri="{FF2B5EF4-FFF2-40B4-BE49-F238E27FC236}">
                <a16:creationId xmlns:a16="http://schemas.microsoft.com/office/drawing/2014/main" id="{6E655F6B-8481-4F23-9A94-8057F2A87430}"/>
              </a:ext>
            </a:extLst>
          </p:cNvPr>
          <p:cNvPicPr>
            <a:picLocks noChangeAspect="1"/>
          </p:cNvPicPr>
          <p:nvPr/>
        </p:nvPicPr>
        <p:blipFill>
          <a:blip r:embed="rId5"/>
          <a:stretch>
            <a:fillRect/>
          </a:stretch>
        </p:blipFill>
        <p:spPr>
          <a:xfrm>
            <a:off x="7567182" y="1166537"/>
            <a:ext cx="4212543" cy="3008856"/>
          </a:xfrm>
          <a:prstGeom prst="rect">
            <a:avLst/>
          </a:prstGeom>
        </p:spPr>
      </p:pic>
    </p:spTree>
    <p:extLst>
      <p:ext uri="{BB962C8B-B14F-4D97-AF65-F5344CB8AC3E}">
        <p14:creationId xmlns:p14="http://schemas.microsoft.com/office/powerpoint/2010/main" val="374892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20CEFD-FABD-CA91-BB8B-B2442220E2E0}"/>
              </a:ext>
            </a:extLst>
          </p:cNvPr>
          <p:cNvSpPr>
            <a:spLocks noGrp="1"/>
          </p:cNvSpPr>
          <p:nvPr>
            <p:ph type="ctrTitle"/>
          </p:nvPr>
        </p:nvSpPr>
        <p:spPr>
          <a:xfrm>
            <a:off x="726936" y="390264"/>
            <a:ext cx="10948703" cy="533120"/>
          </a:xfrm>
        </p:spPr>
        <p:txBody>
          <a:bodyPr>
            <a:noAutofit/>
          </a:bodyPr>
          <a:lstStyle/>
          <a:p>
            <a:pPr algn="l"/>
            <a:r>
              <a:rPr lang="ru-RU" sz="2800" b="1" dirty="0">
                <a:solidFill>
                  <a:srgbClr val="404045"/>
                </a:solidFill>
                <a:latin typeface="Verdana"/>
                <a:ea typeface="Verdana"/>
                <a:cs typeface="Tahoma"/>
              </a:rPr>
              <a:t>Рубрикатор КЭС в «Облаке знаний»</a:t>
            </a:r>
          </a:p>
        </p:txBody>
      </p:sp>
      <p:pic>
        <p:nvPicPr>
          <p:cNvPr id="31" name="Рисунок 30">
            <a:extLst>
              <a:ext uri="{FF2B5EF4-FFF2-40B4-BE49-F238E27FC236}">
                <a16:creationId xmlns:a16="http://schemas.microsoft.com/office/drawing/2014/main" id="{4A8B76BA-8CC8-408B-9DF6-D98E3434A49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3784" y="364430"/>
            <a:ext cx="1345941" cy="559991"/>
          </a:xfrm>
          <a:prstGeom prst="rect">
            <a:avLst/>
          </a:prstGeom>
        </p:spPr>
      </p:pic>
      <p:sp>
        <p:nvSpPr>
          <p:cNvPr id="3" name="Номер слайда 2">
            <a:extLst>
              <a:ext uri="{FF2B5EF4-FFF2-40B4-BE49-F238E27FC236}">
                <a16:creationId xmlns:a16="http://schemas.microsoft.com/office/drawing/2014/main" id="{803271CF-7BC6-45EC-972F-1FF922A78A37}"/>
              </a:ext>
            </a:extLst>
          </p:cNvPr>
          <p:cNvSpPr>
            <a:spLocks noGrp="1"/>
          </p:cNvSpPr>
          <p:nvPr>
            <p:ph type="sldNum" sz="quarter" idx="12"/>
          </p:nvPr>
        </p:nvSpPr>
        <p:spPr/>
        <p:txBody>
          <a:bodyPr/>
          <a:lstStyle/>
          <a:p>
            <a:r>
              <a:rPr lang="ru-RU" dirty="0"/>
              <a:t>14</a:t>
            </a:r>
          </a:p>
        </p:txBody>
      </p:sp>
      <p:sp>
        <p:nvSpPr>
          <p:cNvPr id="4" name="Прямоугольник 3">
            <a:extLst>
              <a:ext uri="{FF2B5EF4-FFF2-40B4-BE49-F238E27FC236}">
                <a16:creationId xmlns:a16="http://schemas.microsoft.com/office/drawing/2014/main" id="{C629B3BB-46E4-4FA6-97BB-8083946CE22C}"/>
              </a:ext>
            </a:extLst>
          </p:cNvPr>
          <p:cNvSpPr/>
          <p:nvPr/>
        </p:nvSpPr>
        <p:spPr>
          <a:xfrm>
            <a:off x="818009" y="4842896"/>
            <a:ext cx="5944742" cy="276999"/>
          </a:xfrm>
          <a:prstGeom prst="rect">
            <a:avLst/>
          </a:prstGeom>
        </p:spPr>
        <p:txBody>
          <a:bodyPr wrap="square">
            <a:spAutoFit/>
          </a:bodyPr>
          <a:lstStyle/>
          <a:p>
            <a:r>
              <a:rPr lang="ru-RU" sz="1200" dirty="0">
                <a:latin typeface="Verdana" panose="020B0604030504040204" pitchFamily="34" charset="0"/>
                <a:ea typeface="Verdana" panose="020B0604030504040204" pitchFamily="34" charset="0"/>
              </a:rPr>
              <a:t>Фрагмент рубрикатора и граф взаимосвязей рубрик по истории (ООО)</a:t>
            </a:r>
          </a:p>
        </p:txBody>
      </p:sp>
      <p:pic>
        <p:nvPicPr>
          <p:cNvPr id="9" name="Рисунок 8">
            <a:extLst>
              <a:ext uri="{FF2B5EF4-FFF2-40B4-BE49-F238E27FC236}">
                <a16:creationId xmlns:a16="http://schemas.microsoft.com/office/drawing/2014/main" id="{F01A42C7-5A21-41B3-A399-73BA73443D57}"/>
              </a:ext>
            </a:extLst>
          </p:cNvPr>
          <p:cNvPicPr>
            <a:picLocks noChangeAspect="1"/>
          </p:cNvPicPr>
          <p:nvPr/>
        </p:nvPicPr>
        <p:blipFill>
          <a:blip r:embed="rId5"/>
          <a:stretch>
            <a:fillRect/>
          </a:stretch>
        </p:blipFill>
        <p:spPr bwMode="auto">
          <a:xfrm>
            <a:off x="5762625" y="1421814"/>
            <a:ext cx="5820346" cy="3306781"/>
          </a:xfrm>
          <a:prstGeom prst="roundRect">
            <a:avLst>
              <a:gd name="adj" fmla="val 8594"/>
            </a:avLst>
          </a:prstGeom>
          <a:solidFill>
            <a:srgbClr val="FFFFFF">
              <a:shade val="85000"/>
            </a:srgbClr>
          </a:solidFill>
          <a:ln>
            <a:noFill/>
          </a:ln>
          <a:effectLst>
            <a:outerShdw blurRad="190500" algn="tl" rotWithShape="0">
              <a:schemeClr val="accent1">
                <a:lumMod val="40000"/>
                <a:lumOff val="60000"/>
              </a:schemeClr>
            </a:outerShdw>
          </a:effectLst>
        </p:spPr>
      </p:pic>
      <p:pic>
        <p:nvPicPr>
          <p:cNvPr id="10" name="Рисунок 9">
            <a:extLst>
              <a:ext uri="{FF2B5EF4-FFF2-40B4-BE49-F238E27FC236}">
                <a16:creationId xmlns:a16="http://schemas.microsoft.com/office/drawing/2014/main" id="{AA8F953C-DA31-4944-920C-2866EF90118E}"/>
              </a:ext>
            </a:extLst>
          </p:cNvPr>
          <p:cNvPicPr>
            <a:picLocks noChangeAspect="1"/>
          </p:cNvPicPr>
          <p:nvPr/>
        </p:nvPicPr>
        <p:blipFill>
          <a:blip r:embed="rId6"/>
          <a:stretch>
            <a:fillRect/>
          </a:stretch>
        </p:blipFill>
        <p:spPr bwMode="auto">
          <a:xfrm>
            <a:off x="818008" y="1468759"/>
            <a:ext cx="4524497" cy="3240000"/>
          </a:xfrm>
          <a:prstGeom prst="roundRect">
            <a:avLst>
              <a:gd name="adj" fmla="val 8594"/>
            </a:avLst>
          </a:prstGeom>
          <a:solidFill>
            <a:srgbClr val="FFFFFF">
              <a:shade val="85000"/>
            </a:srgbClr>
          </a:solidFill>
          <a:ln w="19050">
            <a:solidFill>
              <a:srgbClr val="F3F8FC"/>
            </a:solidFill>
          </a:ln>
          <a:effectLst>
            <a:outerShdw blurRad="254000" algn="ctr" rotWithShape="0">
              <a:schemeClr val="accent1">
                <a:lumMod val="40000"/>
                <a:lumOff val="60000"/>
              </a:schemeClr>
            </a:outerShdw>
          </a:effectLst>
        </p:spPr>
      </p:pic>
      <p:sp>
        <p:nvSpPr>
          <p:cNvPr id="14" name="Прямоугольник: скругленные углы 13">
            <a:extLst>
              <a:ext uri="{FF2B5EF4-FFF2-40B4-BE49-F238E27FC236}">
                <a16:creationId xmlns:a16="http://schemas.microsoft.com/office/drawing/2014/main" id="{D01143C3-506B-49AE-B62E-F07BC47A10A6}"/>
              </a:ext>
            </a:extLst>
          </p:cNvPr>
          <p:cNvSpPr/>
          <p:nvPr/>
        </p:nvSpPr>
        <p:spPr>
          <a:xfrm>
            <a:off x="8100060" y="5406111"/>
            <a:ext cx="3459480" cy="930402"/>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2362ED"/>
                </a:solidFill>
                <a:latin typeface="Verdana" panose="020B0604030504040204" pitchFamily="34" charset="0"/>
                <a:ea typeface="Verdana" panose="020B0604030504040204" pitchFamily="34" charset="0"/>
              </a:rPr>
              <a:t>5 200 узлов</a:t>
            </a:r>
          </a:p>
          <a:p>
            <a:pPr algn="ctr"/>
            <a:r>
              <a:rPr lang="ru-RU" dirty="0">
                <a:solidFill>
                  <a:srgbClr val="2362ED"/>
                </a:solidFill>
                <a:latin typeface="Verdana" panose="020B0604030504040204" pitchFamily="34" charset="0"/>
                <a:ea typeface="Verdana" panose="020B0604030504040204" pitchFamily="34" charset="0"/>
              </a:rPr>
              <a:t>разного уровня</a:t>
            </a:r>
          </a:p>
        </p:txBody>
      </p:sp>
      <p:sp>
        <p:nvSpPr>
          <p:cNvPr id="15" name="Прямоугольник: скругленные углы 14">
            <a:extLst>
              <a:ext uri="{FF2B5EF4-FFF2-40B4-BE49-F238E27FC236}">
                <a16:creationId xmlns:a16="http://schemas.microsoft.com/office/drawing/2014/main" id="{8D62631E-A1EF-42BC-976D-A38B3600E2CD}"/>
              </a:ext>
            </a:extLst>
          </p:cNvPr>
          <p:cNvSpPr/>
          <p:nvPr/>
        </p:nvSpPr>
        <p:spPr>
          <a:xfrm>
            <a:off x="803275" y="5406111"/>
            <a:ext cx="3459480" cy="930402"/>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94400" algn="ctr">
              <a:lnSpc>
                <a:spcPct val="120000"/>
              </a:lnSpc>
              <a:spcAft>
                <a:spcPts val="1000"/>
              </a:spcAft>
              <a:buClr>
                <a:srgbClr val="2362ED"/>
              </a:buClr>
            </a:pPr>
            <a:r>
              <a:rPr lang="ru-RU" dirty="0">
                <a:solidFill>
                  <a:srgbClr val="2362ED"/>
                </a:solidFill>
                <a:latin typeface="Verdana" panose="020B0604030504040204" pitchFamily="34" charset="0"/>
                <a:ea typeface="Verdana" panose="020B0604030504040204" pitchFamily="34" charset="0"/>
              </a:rPr>
              <a:t>3 ступени общего образования</a:t>
            </a:r>
          </a:p>
        </p:txBody>
      </p:sp>
      <p:sp>
        <p:nvSpPr>
          <p:cNvPr id="16" name="Прямоугольник: скругленные углы 15">
            <a:extLst>
              <a:ext uri="{FF2B5EF4-FFF2-40B4-BE49-F238E27FC236}">
                <a16:creationId xmlns:a16="http://schemas.microsoft.com/office/drawing/2014/main" id="{1170F9A8-C648-414B-9A1C-6EA45C527A29}"/>
              </a:ext>
            </a:extLst>
          </p:cNvPr>
          <p:cNvSpPr/>
          <p:nvPr/>
        </p:nvSpPr>
        <p:spPr>
          <a:xfrm>
            <a:off x="4461192" y="5406111"/>
            <a:ext cx="3459480" cy="930402"/>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94400" algn="ctr">
              <a:spcAft>
                <a:spcPts val="200"/>
              </a:spcAft>
              <a:buClr>
                <a:srgbClr val="2362ED"/>
              </a:buClr>
            </a:pPr>
            <a:r>
              <a:rPr lang="ru-RU" dirty="0">
                <a:solidFill>
                  <a:srgbClr val="2362ED"/>
                </a:solidFill>
                <a:latin typeface="Verdana" panose="020B0604030504040204" pitchFamily="34" charset="0"/>
                <a:ea typeface="Verdana" panose="020B0604030504040204" pitchFamily="34" charset="0"/>
              </a:rPr>
              <a:t>27 предметов</a:t>
            </a:r>
          </a:p>
          <a:p>
            <a:pPr indent="-194400" algn="ctr">
              <a:spcAft>
                <a:spcPts val="200"/>
              </a:spcAft>
              <a:buClr>
                <a:srgbClr val="2362ED"/>
              </a:buClr>
            </a:pPr>
            <a:r>
              <a:rPr lang="ru-RU" dirty="0">
                <a:solidFill>
                  <a:srgbClr val="2362ED"/>
                </a:solidFill>
                <a:latin typeface="Verdana" panose="020B0604030504040204" pitchFamily="34" charset="0"/>
                <a:ea typeface="Verdana" panose="020B0604030504040204" pitchFamily="34" charset="0"/>
              </a:rPr>
              <a:t>(16 детализировано)</a:t>
            </a:r>
          </a:p>
        </p:txBody>
      </p:sp>
    </p:spTree>
    <p:extLst>
      <p:ext uri="{BB962C8B-B14F-4D97-AF65-F5344CB8AC3E}">
        <p14:creationId xmlns:p14="http://schemas.microsoft.com/office/powerpoint/2010/main" val="797178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кругленные углы 6">
            <a:extLst>
              <a:ext uri="{FF2B5EF4-FFF2-40B4-BE49-F238E27FC236}">
                <a16:creationId xmlns:a16="http://schemas.microsoft.com/office/drawing/2014/main" id="{53572A5D-E2C2-4E43-85A2-47004B815E84}"/>
              </a:ext>
            </a:extLst>
          </p:cNvPr>
          <p:cNvSpPr/>
          <p:nvPr/>
        </p:nvSpPr>
        <p:spPr>
          <a:xfrm>
            <a:off x="729882" y="1297966"/>
            <a:ext cx="10732237" cy="4762866"/>
          </a:xfrm>
          <a:prstGeom prst="roundRect">
            <a:avLst>
              <a:gd name="adj" fmla="val 48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6520CEFD-FABD-CA91-BB8B-B2442220E2E0}"/>
              </a:ext>
            </a:extLst>
          </p:cNvPr>
          <p:cNvSpPr>
            <a:spLocks noGrp="1"/>
          </p:cNvSpPr>
          <p:nvPr>
            <p:ph type="ctrTitle"/>
          </p:nvPr>
        </p:nvSpPr>
        <p:spPr>
          <a:xfrm>
            <a:off x="716777" y="359784"/>
            <a:ext cx="3845064" cy="533120"/>
          </a:xfrm>
        </p:spPr>
        <p:txBody>
          <a:bodyPr>
            <a:noAutofit/>
          </a:bodyPr>
          <a:lstStyle/>
          <a:p>
            <a:pPr algn="l"/>
            <a:r>
              <a:rPr lang="ru-RU" sz="2800" b="1" dirty="0">
                <a:solidFill>
                  <a:srgbClr val="404045"/>
                </a:solidFill>
                <a:latin typeface="Verdana"/>
                <a:ea typeface="Verdana"/>
                <a:cs typeface="Tahoma"/>
              </a:rPr>
              <a:t>Рубрикатор ПР</a:t>
            </a:r>
          </a:p>
        </p:txBody>
      </p:sp>
      <p:pic>
        <p:nvPicPr>
          <p:cNvPr id="31" name="Рисунок 30">
            <a:extLst>
              <a:ext uri="{FF2B5EF4-FFF2-40B4-BE49-F238E27FC236}">
                <a16:creationId xmlns:a16="http://schemas.microsoft.com/office/drawing/2014/main" id="{4A8B76BA-8CC8-408B-9DF6-D98E3434A49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3784" y="364430"/>
            <a:ext cx="1345941" cy="559991"/>
          </a:xfrm>
          <a:prstGeom prst="rect">
            <a:avLst/>
          </a:prstGeom>
        </p:spPr>
      </p:pic>
      <p:sp>
        <p:nvSpPr>
          <p:cNvPr id="3" name="Номер слайда 2">
            <a:extLst>
              <a:ext uri="{FF2B5EF4-FFF2-40B4-BE49-F238E27FC236}">
                <a16:creationId xmlns:a16="http://schemas.microsoft.com/office/drawing/2014/main" id="{803271CF-7BC6-45EC-972F-1FF922A78A37}"/>
              </a:ext>
            </a:extLst>
          </p:cNvPr>
          <p:cNvSpPr>
            <a:spLocks noGrp="1"/>
          </p:cNvSpPr>
          <p:nvPr>
            <p:ph type="sldNum" sz="quarter" idx="12"/>
          </p:nvPr>
        </p:nvSpPr>
        <p:spPr>
          <a:xfrm>
            <a:off x="9036525" y="6251814"/>
            <a:ext cx="2743200" cy="365125"/>
          </a:xfrm>
        </p:spPr>
        <p:txBody>
          <a:bodyPr/>
          <a:lstStyle/>
          <a:p>
            <a:fld id="{13F65F58-605E-A449-B5B4-E154880632AF}" type="slidenum">
              <a:rPr lang="ru-RU" smtClean="0"/>
              <a:t>15</a:t>
            </a:fld>
            <a:endParaRPr lang="ru-RU" dirty="0"/>
          </a:p>
        </p:txBody>
      </p:sp>
      <p:sp>
        <p:nvSpPr>
          <p:cNvPr id="6" name="Untertitel 5">
            <a:extLst>
              <a:ext uri="{FF2B5EF4-FFF2-40B4-BE49-F238E27FC236}">
                <a16:creationId xmlns:a16="http://schemas.microsoft.com/office/drawing/2014/main" id="{63B62DC6-7F0E-4E25-A1B0-146DED41ACD4}"/>
              </a:ext>
            </a:extLst>
          </p:cNvPr>
          <p:cNvSpPr>
            <a:spLocks noGrp="1"/>
          </p:cNvSpPr>
          <p:nvPr>
            <p:ph type="subTitle" idx="1"/>
          </p:nvPr>
        </p:nvSpPr>
        <p:spPr>
          <a:xfrm>
            <a:off x="803275" y="1422278"/>
            <a:ext cx="8233250" cy="4363857"/>
          </a:xfrm>
        </p:spPr>
        <p:txBody>
          <a:bodyPr>
            <a:noAutofit/>
          </a:bodyPr>
          <a:lstStyle/>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solidFill>
                  <a:srgbClr val="2362ED"/>
                </a:solidFill>
                <a:latin typeface="Verdana" panose="020B0604030504040204" pitchFamily="34" charset="0"/>
                <a:ea typeface="Verdana" panose="020B0604030504040204" pitchFamily="34" charset="0"/>
              </a:rPr>
              <a:t>Рубрикатор ПР</a:t>
            </a:r>
            <a:r>
              <a:rPr lang="ru-RU" sz="1800" dirty="0">
                <a:solidFill>
                  <a:srgbClr val="628ACE"/>
                </a:solidFill>
                <a:latin typeface="Verdana" panose="020B0604030504040204" pitchFamily="34" charset="0"/>
                <a:ea typeface="Verdana" panose="020B0604030504040204" pitchFamily="34" charset="0"/>
              </a:rPr>
              <a:t> </a:t>
            </a:r>
            <a:r>
              <a:rPr lang="ru-RU" sz="1800" dirty="0">
                <a:latin typeface="Verdana" panose="020B0604030504040204" pitchFamily="34" charset="0"/>
                <a:ea typeface="Verdana" panose="020B0604030504040204" pitchFamily="34" charset="0"/>
              </a:rPr>
              <a:t>– единый рубрикатор предметных результатов, «деятельностный рубрикатор»</a:t>
            </a:r>
          </a:p>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solidFill>
                  <a:srgbClr val="2362ED"/>
                </a:solidFill>
                <a:latin typeface="Verdana" panose="020B0604030504040204" pitchFamily="34" charset="0"/>
                <a:ea typeface="Verdana" panose="020B0604030504040204" pitchFamily="34" charset="0"/>
              </a:rPr>
              <a:t>Примеры</a:t>
            </a:r>
            <a:r>
              <a:rPr lang="ru-RU" sz="1800" dirty="0">
                <a:solidFill>
                  <a:srgbClr val="628ACE"/>
                </a:solidFill>
                <a:latin typeface="Verdana" panose="020B0604030504040204" pitchFamily="34" charset="0"/>
                <a:ea typeface="Verdana" panose="020B0604030504040204" pitchFamily="34" charset="0"/>
              </a:rPr>
              <a:t>: </a:t>
            </a:r>
            <a:r>
              <a:rPr lang="ru-RU" sz="1800" dirty="0">
                <a:latin typeface="Verdana" panose="020B0604030504040204" pitchFamily="34" charset="0"/>
                <a:ea typeface="Verdana" panose="020B0604030504040204" pitchFamily="34" charset="0"/>
              </a:rPr>
              <a:t>рубрикатор КТ в ОГЭ / ЕГЭ, рубрикаторы по оценке функциональной грамотности</a:t>
            </a:r>
          </a:p>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latin typeface="Verdana" panose="020B0604030504040204" pitchFamily="34" charset="0"/>
                <a:ea typeface="Verdana" panose="020B0604030504040204" pitchFamily="34" charset="0"/>
              </a:rPr>
              <a:t>Принципы формирования:</a:t>
            </a:r>
          </a:p>
          <a:p>
            <a:pPr marL="1371600" lvl="2" indent="-457200" algn="l">
              <a:lnSpc>
                <a:spcPct val="120000"/>
              </a:lnSpc>
              <a:spcBef>
                <a:spcPts val="0"/>
              </a:spcBef>
              <a:spcAft>
                <a:spcPts val="1000"/>
              </a:spcAft>
              <a:buClr>
                <a:srgbClr val="2A86FF"/>
              </a:buClr>
              <a:buFont typeface="Courier New" panose="02070309020205020404" pitchFamily="49" charset="0"/>
              <a:buChar char="o"/>
            </a:pPr>
            <a:r>
              <a:rPr lang="ru-RU" dirty="0">
                <a:latin typeface="Verdana" panose="020B0604030504040204" pitchFamily="34" charset="0"/>
                <a:ea typeface="Verdana" panose="020B0604030504040204" pitchFamily="34" charset="0"/>
              </a:rPr>
              <a:t>создается на каждую ступень (НОО, ООО, СОО)</a:t>
            </a:r>
          </a:p>
          <a:p>
            <a:pPr marL="1371600" lvl="2" indent="-457200" algn="l">
              <a:lnSpc>
                <a:spcPct val="120000"/>
              </a:lnSpc>
              <a:spcBef>
                <a:spcPts val="0"/>
              </a:spcBef>
              <a:spcAft>
                <a:spcPts val="1000"/>
              </a:spcAft>
              <a:buClr>
                <a:srgbClr val="2A86FF"/>
              </a:buClr>
              <a:buFont typeface="Courier New" panose="02070309020205020404" pitchFamily="49" charset="0"/>
              <a:buChar char="o"/>
            </a:pPr>
            <a:r>
              <a:rPr lang="ru-RU" dirty="0">
                <a:latin typeface="Verdana" panose="020B0604030504040204" pitchFamily="34" charset="0"/>
                <a:ea typeface="Verdana" panose="020B0604030504040204" pitchFamily="34" charset="0"/>
              </a:rPr>
              <a:t>имеет иерархическую структуру: предметная область</a:t>
            </a:r>
            <a:r>
              <a:rPr lang="en-US"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sym typeface="Wingdings" panose="05000000000000000000" pitchFamily="2" charset="2"/>
              </a:rPr>
              <a:t></a:t>
            </a:r>
            <a:r>
              <a:rPr lang="ru-RU" dirty="0">
                <a:latin typeface="Verdana" panose="020B0604030504040204" pitchFamily="34" charset="0"/>
                <a:ea typeface="Verdana" panose="020B0604030504040204" pitchFamily="34" charset="0"/>
              </a:rPr>
              <a:t> учебный предмет </a:t>
            </a:r>
            <a:r>
              <a:rPr lang="ru-RU" dirty="0">
                <a:latin typeface="Verdana" panose="020B0604030504040204" pitchFamily="34" charset="0"/>
                <a:ea typeface="Verdana" panose="020B0604030504040204" pitchFamily="34" charset="0"/>
                <a:sym typeface="Wingdings" panose="05000000000000000000" pitchFamily="2" charset="2"/>
              </a:rPr>
              <a:t></a:t>
            </a:r>
            <a:r>
              <a:rPr lang="ru-RU" dirty="0">
                <a:latin typeface="Verdana" panose="020B0604030504040204" pitchFamily="34" charset="0"/>
                <a:ea typeface="Verdana" panose="020B0604030504040204" pitchFamily="34" charset="0"/>
              </a:rPr>
              <a:t> деятельностная группа </a:t>
            </a:r>
            <a:r>
              <a:rPr lang="en-US" dirty="0">
                <a:latin typeface="Verdana" panose="020B0604030504040204" pitchFamily="34" charset="0"/>
                <a:ea typeface="Verdana" panose="020B0604030504040204" pitchFamily="34" charset="0"/>
                <a:sym typeface="Wingdings" panose="05000000000000000000" pitchFamily="2" charset="2"/>
              </a:rPr>
              <a:t></a:t>
            </a:r>
            <a:r>
              <a:rPr lang="ru-RU" dirty="0">
                <a:latin typeface="Verdana" panose="020B0604030504040204" pitchFamily="34" charset="0"/>
                <a:ea typeface="Verdana" panose="020B0604030504040204" pitchFamily="34" charset="0"/>
              </a:rPr>
              <a:t> </a:t>
            </a:r>
            <a:br>
              <a:rPr lang="ru-RU" dirty="0">
                <a:latin typeface="Verdana" panose="020B0604030504040204" pitchFamily="34" charset="0"/>
                <a:ea typeface="Verdana" panose="020B0604030504040204" pitchFamily="34" charset="0"/>
              </a:rPr>
            </a:br>
            <a:r>
              <a:rPr lang="ru-RU" dirty="0">
                <a:latin typeface="Verdana" panose="020B0604030504040204" pitchFamily="34" charset="0"/>
                <a:ea typeface="Verdana" panose="020B0604030504040204" pitchFamily="34" charset="0"/>
              </a:rPr>
              <a:t>результат</a:t>
            </a:r>
          </a:p>
          <a:p>
            <a:pPr marL="1371600" lvl="2" indent="-457200" algn="l">
              <a:lnSpc>
                <a:spcPct val="120000"/>
              </a:lnSpc>
              <a:spcBef>
                <a:spcPts val="0"/>
              </a:spcBef>
              <a:spcAft>
                <a:spcPts val="1000"/>
              </a:spcAft>
              <a:buClr>
                <a:srgbClr val="2A86FF"/>
              </a:buClr>
              <a:buFont typeface="Courier New" panose="02070309020205020404" pitchFamily="49" charset="0"/>
              <a:buChar char="o"/>
            </a:pPr>
            <a:r>
              <a:rPr lang="ru-RU" dirty="0">
                <a:latin typeface="Verdana" panose="020B0604030504040204" pitchFamily="34" charset="0"/>
                <a:ea typeface="Verdana" panose="020B0604030504040204" pitchFamily="34" charset="0"/>
              </a:rPr>
              <a:t>межпредметная</a:t>
            </a:r>
            <a:r>
              <a:rPr lang="en-US" dirty="0">
                <a:latin typeface="Verdana" panose="020B0604030504040204" pitchFamily="34" charset="0"/>
                <a:ea typeface="Verdana" panose="020B0604030504040204" pitchFamily="34" charset="0"/>
              </a:rPr>
              <a:t> </a:t>
            </a:r>
            <a:r>
              <a:rPr lang="ru-RU" dirty="0">
                <a:latin typeface="Verdana" panose="020B0604030504040204" pitchFamily="34" charset="0"/>
                <a:ea typeface="Verdana" panose="020B0604030504040204" pitchFamily="34" charset="0"/>
              </a:rPr>
              <a:t>привязка заданий к рубрикам           </a:t>
            </a:r>
            <a:r>
              <a:rPr lang="ru-RU" dirty="0">
                <a:solidFill>
                  <a:srgbClr val="FF0000"/>
                </a:solidFill>
                <a:latin typeface="Verdana" panose="020B0604030504040204" pitchFamily="34" charset="0"/>
                <a:ea typeface="Verdana" panose="020B0604030504040204" pitchFamily="34" charset="0"/>
              </a:rPr>
              <a:t>не допускается</a:t>
            </a:r>
          </a:p>
          <a:p>
            <a:pPr marL="914400" lvl="1" indent="-457200" algn="l">
              <a:lnSpc>
                <a:spcPct val="120000"/>
              </a:lnSpc>
              <a:spcBef>
                <a:spcPts val="0"/>
              </a:spcBef>
              <a:spcAft>
                <a:spcPts val="1000"/>
              </a:spcAft>
              <a:buClr>
                <a:schemeClr val="tx1"/>
              </a:buClr>
              <a:buFont typeface="Arial" panose="020B0604020202020204" pitchFamily="34" charset="0"/>
              <a:buChar char="•"/>
            </a:pPr>
            <a:endParaRPr lang="ru-RU" sz="1800" dirty="0">
              <a:latin typeface="Verdana" panose="020B0604030504040204" pitchFamily="34" charset="0"/>
              <a:ea typeface="Verdana" panose="020B0604030504040204" pitchFamily="34" charset="0"/>
            </a:endParaRPr>
          </a:p>
        </p:txBody>
      </p:sp>
      <p:pic>
        <p:nvPicPr>
          <p:cNvPr id="10" name="Рисунок 9">
            <a:extLst>
              <a:ext uri="{FF2B5EF4-FFF2-40B4-BE49-F238E27FC236}">
                <a16:creationId xmlns:a16="http://schemas.microsoft.com/office/drawing/2014/main" id="{486F4412-42A1-4AD6-A705-13E3E5BAC840}"/>
              </a:ext>
            </a:extLst>
          </p:cNvPr>
          <p:cNvPicPr>
            <a:picLocks noChangeAspect="1"/>
          </p:cNvPicPr>
          <p:nvPr/>
        </p:nvPicPr>
        <p:blipFill>
          <a:blip r:embed="rId5"/>
          <a:stretch>
            <a:fillRect/>
          </a:stretch>
        </p:blipFill>
        <p:spPr>
          <a:xfrm>
            <a:off x="7058598" y="1329483"/>
            <a:ext cx="5257800" cy="2867025"/>
          </a:xfrm>
          <a:prstGeom prst="rect">
            <a:avLst/>
          </a:prstGeom>
        </p:spPr>
      </p:pic>
    </p:spTree>
    <p:extLst>
      <p:ext uri="{BB962C8B-B14F-4D97-AF65-F5344CB8AC3E}">
        <p14:creationId xmlns:p14="http://schemas.microsoft.com/office/powerpoint/2010/main" val="270059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03DF1F6F-4FEC-4C66-B399-6F48DF236045}"/>
              </a:ext>
            </a:extLst>
          </p:cNvPr>
          <p:cNvPicPr>
            <a:picLocks noChangeAspect="1"/>
          </p:cNvPicPr>
          <p:nvPr/>
        </p:nvPicPr>
        <p:blipFill>
          <a:blip r:embed="rId3"/>
          <a:stretch>
            <a:fillRect/>
          </a:stretch>
        </p:blipFill>
        <p:spPr>
          <a:xfrm>
            <a:off x="36314" y="-219075"/>
            <a:ext cx="12119372" cy="6858000"/>
          </a:xfrm>
          <a:prstGeom prst="rect">
            <a:avLst/>
          </a:prstGeom>
        </p:spPr>
      </p:pic>
      <p:sp>
        <p:nvSpPr>
          <p:cNvPr id="17" name="Прямоугольник 16">
            <a:extLst>
              <a:ext uri="{FF2B5EF4-FFF2-40B4-BE49-F238E27FC236}">
                <a16:creationId xmlns:a16="http://schemas.microsoft.com/office/drawing/2014/main" id="{34E1624E-363E-43EC-B4FD-E9D4D49AB02C}"/>
              </a:ext>
            </a:extLst>
          </p:cNvPr>
          <p:cNvSpPr/>
          <p:nvPr/>
        </p:nvSpPr>
        <p:spPr>
          <a:xfrm>
            <a:off x="590550" y="4781550"/>
            <a:ext cx="11064769" cy="2047875"/>
          </a:xfrm>
          <a:prstGeom prst="rect">
            <a:avLst/>
          </a:prstGeom>
          <a:solidFill>
            <a:srgbClr val="EA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6520CEFD-FABD-CA91-BB8B-B2442220E2E0}"/>
              </a:ext>
            </a:extLst>
          </p:cNvPr>
          <p:cNvSpPr>
            <a:spLocks noGrp="1"/>
          </p:cNvSpPr>
          <p:nvPr>
            <p:ph type="ctrTitle"/>
          </p:nvPr>
        </p:nvSpPr>
        <p:spPr>
          <a:xfrm>
            <a:off x="706616" y="359784"/>
            <a:ext cx="10948703" cy="533120"/>
          </a:xfrm>
        </p:spPr>
        <p:txBody>
          <a:bodyPr>
            <a:noAutofit/>
          </a:bodyPr>
          <a:lstStyle/>
          <a:p>
            <a:pPr algn="l"/>
            <a:r>
              <a:rPr lang="ru-RU" sz="2800" b="1" dirty="0">
                <a:solidFill>
                  <a:srgbClr val="404045"/>
                </a:solidFill>
                <a:latin typeface="Verdana"/>
                <a:ea typeface="Verdana"/>
                <a:cs typeface="Tahoma"/>
              </a:rPr>
              <a:t>Рубрикатор ПР в «Облаке знаний»</a:t>
            </a:r>
          </a:p>
        </p:txBody>
      </p:sp>
      <p:pic>
        <p:nvPicPr>
          <p:cNvPr id="31" name="Рисунок 30">
            <a:extLst>
              <a:ext uri="{FF2B5EF4-FFF2-40B4-BE49-F238E27FC236}">
                <a16:creationId xmlns:a16="http://schemas.microsoft.com/office/drawing/2014/main" id="{4A8B76BA-8CC8-408B-9DF6-D98E3434A49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33784" y="364430"/>
            <a:ext cx="1345941" cy="559991"/>
          </a:xfrm>
          <a:prstGeom prst="rect">
            <a:avLst/>
          </a:prstGeom>
        </p:spPr>
      </p:pic>
      <p:sp>
        <p:nvSpPr>
          <p:cNvPr id="3" name="Номер слайда 2">
            <a:extLst>
              <a:ext uri="{FF2B5EF4-FFF2-40B4-BE49-F238E27FC236}">
                <a16:creationId xmlns:a16="http://schemas.microsoft.com/office/drawing/2014/main" id="{803271CF-7BC6-45EC-972F-1FF922A78A37}"/>
              </a:ext>
            </a:extLst>
          </p:cNvPr>
          <p:cNvSpPr>
            <a:spLocks noGrp="1"/>
          </p:cNvSpPr>
          <p:nvPr>
            <p:ph type="sldNum" sz="quarter" idx="12"/>
          </p:nvPr>
        </p:nvSpPr>
        <p:spPr/>
        <p:txBody>
          <a:bodyPr/>
          <a:lstStyle/>
          <a:p>
            <a:fld id="{13F65F58-605E-A449-B5B4-E154880632AF}" type="slidenum">
              <a:rPr lang="ru-RU" smtClean="0"/>
              <a:t>16</a:t>
            </a:fld>
            <a:endParaRPr lang="ru-RU" dirty="0"/>
          </a:p>
        </p:txBody>
      </p:sp>
      <p:sp>
        <p:nvSpPr>
          <p:cNvPr id="4" name="Прямоугольник 3">
            <a:extLst>
              <a:ext uri="{FF2B5EF4-FFF2-40B4-BE49-F238E27FC236}">
                <a16:creationId xmlns:a16="http://schemas.microsoft.com/office/drawing/2014/main" id="{C629B3BB-46E4-4FA6-97BB-8083946CE22C}"/>
              </a:ext>
            </a:extLst>
          </p:cNvPr>
          <p:cNvSpPr/>
          <p:nvPr/>
        </p:nvSpPr>
        <p:spPr>
          <a:xfrm>
            <a:off x="737093" y="4740249"/>
            <a:ext cx="8926923" cy="276999"/>
          </a:xfrm>
          <a:prstGeom prst="rect">
            <a:avLst/>
          </a:prstGeom>
        </p:spPr>
        <p:txBody>
          <a:bodyPr wrap="square">
            <a:spAutoFit/>
          </a:bodyPr>
          <a:lstStyle/>
          <a:p>
            <a:r>
              <a:rPr lang="ru-RU" sz="1200" dirty="0">
                <a:latin typeface="Verdana" panose="020B0604030504040204" pitchFamily="34" charset="0"/>
                <a:ea typeface="Verdana" panose="020B0604030504040204" pitchFamily="34" charset="0"/>
              </a:rPr>
              <a:t>Фрагмент рубрикатора и методические рекомендации по истории (ООО)</a:t>
            </a:r>
          </a:p>
        </p:txBody>
      </p:sp>
      <p:sp>
        <p:nvSpPr>
          <p:cNvPr id="8" name="Прямоугольник: скругленные углы 7">
            <a:extLst>
              <a:ext uri="{FF2B5EF4-FFF2-40B4-BE49-F238E27FC236}">
                <a16:creationId xmlns:a16="http://schemas.microsoft.com/office/drawing/2014/main" id="{9003672D-7F49-4BA4-AED9-949C4E5EAB4A}"/>
              </a:ext>
            </a:extLst>
          </p:cNvPr>
          <p:cNvSpPr/>
          <p:nvPr/>
        </p:nvSpPr>
        <p:spPr>
          <a:xfrm>
            <a:off x="3657794" y="5429396"/>
            <a:ext cx="2700000" cy="84582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94400" algn="ctr">
              <a:lnSpc>
                <a:spcPct val="120000"/>
              </a:lnSpc>
              <a:spcAft>
                <a:spcPts val="1000"/>
              </a:spcAft>
              <a:buClr>
                <a:srgbClr val="2362ED"/>
              </a:buClr>
            </a:pPr>
            <a:r>
              <a:rPr lang="ru-RU" dirty="0">
                <a:solidFill>
                  <a:srgbClr val="2362ED"/>
                </a:solidFill>
                <a:latin typeface="Verdana" panose="020B0604030504040204" pitchFamily="34" charset="0"/>
                <a:ea typeface="Verdana" panose="020B0604030504040204" pitchFamily="34" charset="0"/>
              </a:rPr>
              <a:t>12 предметов</a:t>
            </a:r>
          </a:p>
        </p:txBody>
      </p:sp>
      <p:sp>
        <p:nvSpPr>
          <p:cNvPr id="11" name="Прямоугольник: скругленные углы 10">
            <a:extLst>
              <a:ext uri="{FF2B5EF4-FFF2-40B4-BE49-F238E27FC236}">
                <a16:creationId xmlns:a16="http://schemas.microsoft.com/office/drawing/2014/main" id="{E07C8FB9-CB7F-49B3-A3EC-612286FF2794}"/>
              </a:ext>
            </a:extLst>
          </p:cNvPr>
          <p:cNvSpPr/>
          <p:nvPr/>
        </p:nvSpPr>
        <p:spPr>
          <a:xfrm>
            <a:off x="6653864" y="5429396"/>
            <a:ext cx="2700000" cy="84582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pPr>
            <a:r>
              <a:rPr lang="ru-RU" dirty="0">
                <a:solidFill>
                  <a:srgbClr val="2362ED"/>
                </a:solidFill>
                <a:latin typeface="Verdana" panose="020B0604030504040204" pitchFamily="34" charset="0"/>
                <a:ea typeface="Verdana" panose="020B0604030504040204" pitchFamily="34" charset="0"/>
              </a:rPr>
              <a:t>9 разделов по каждому предмету</a:t>
            </a:r>
          </a:p>
        </p:txBody>
      </p:sp>
      <p:sp>
        <p:nvSpPr>
          <p:cNvPr id="12" name="Прямоугольник: скругленные углы 11">
            <a:extLst>
              <a:ext uri="{FF2B5EF4-FFF2-40B4-BE49-F238E27FC236}">
                <a16:creationId xmlns:a16="http://schemas.microsoft.com/office/drawing/2014/main" id="{A853631C-E27B-4515-A0DB-405F39941FDF}"/>
              </a:ext>
            </a:extLst>
          </p:cNvPr>
          <p:cNvSpPr/>
          <p:nvPr/>
        </p:nvSpPr>
        <p:spPr>
          <a:xfrm>
            <a:off x="701658" y="5429396"/>
            <a:ext cx="2700000" cy="84582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94400" algn="ctr">
              <a:spcAft>
                <a:spcPts val="200"/>
              </a:spcAft>
              <a:buClr>
                <a:srgbClr val="2362ED"/>
              </a:buClr>
            </a:pPr>
            <a:r>
              <a:rPr lang="ru-RU" dirty="0">
                <a:solidFill>
                  <a:srgbClr val="2362ED"/>
                </a:solidFill>
                <a:latin typeface="Verdana" panose="020B0604030504040204" pitchFamily="34" charset="0"/>
                <a:ea typeface="Verdana" panose="020B0604030504040204" pitchFamily="34" charset="0"/>
              </a:rPr>
              <a:t>3 ступени общего образования</a:t>
            </a:r>
          </a:p>
        </p:txBody>
      </p:sp>
      <p:pic>
        <p:nvPicPr>
          <p:cNvPr id="19" name="Рисунок 18">
            <a:extLst>
              <a:ext uri="{FF2B5EF4-FFF2-40B4-BE49-F238E27FC236}">
                <a16:creationId xmlns:a16="http://schemas.microsoft.com/office/drawing/2014/main" id="{32F56E39-2BA7-444E-A174-4CB52824B593}"/>
              </a:ext>
            </a:extLst>
          </p:cNvPr>
          <p:cNvPicPr>
            <a:picLocks noChangeAspect="1"/>
          </p:cNvPicPr>
          <p:nvPr/>
        </p:nvPicPr>
        <p:blipFill>
          <a:blip r:embed="rId6"/>
          <a:stretch>
            <a:fillRect/>
          </a:stretch>
        </p:blipFill>
        <p:spPr>
          <a:xfrm>
            <a:off x="9313983" y="2464731"/>
            <a:ext cx="3492063" cy="3479365"/>
          </a:xfrm>
          <a:prstGeom prst="rect">
            <a:avLst/>
          </a:prstGeom>
        </p:spPr>
      </p:pic>
    </p:spTree>
    <p:extLst>
      <p:ext uri="{BB962C8B-B14F-4D97-AF65-F5344CB8AC3E}">
        <p14:creationId xmlns:p14="http://schemas.microsoft.com/office/powerpoint/2010/main" val="179109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F463D88-2303-4ADE-A535-B372FC0DC821}"/>
              </a:ext>
            </a:extLst>
          </p:cNvPr>
          <p:cNvPicPr>
            <a:picLocks noChangeAspect="1"/>
          </p:cNvPicPr>
          <p:nvPr/>
        </p:nvPicPr>
        <p:blipFill>
          <a:blip r:embed="rId3"/>
          <a:stretch>
            <a:fillRect/>
          </a:stretch>
        </p:blipFill>
        <p:spPr>
          <a:xfrm>
            <a:off x="41672" y="-123825"/>
            <a:ext cx="12108656" cy="6858000"/>
          </a:xfrm>
          <a:prstGeom prst="rect">
            <a:avLst/>
          </a:prstGeom>
        </p:spPr>
      </p:pic>
      <p:sp>
        <p:nvSpPr>
          <p:cNvPr id="2" name="Заголовок 1">
            <a:extLst>
              <a:ext uri="{FF2B5EF4-FFF2-40B4-BE49-F238E27FC236}">
                <a16:creationId xmlns:a16="http://schemas.microsoft.com/office/drawing/2014/main" id="{CCF2F21C-2055-4D03-A143-2242355FF3A3}"/>
              </a:ext>
            </a:extLst>
          </p:cNvPr>
          <p:cNvSpPr>
            <a:spLocks noGrp="1"/>
          </p:cNvSpPr>
          <p:nvPr>
            <p:ph type="title"/>
          </p:nvPr>
        </p:nvSpPr>
        <p:spPr>
          <a:xfrm>
            <a:off x="706896" y="0"/>
            <a:ext cx="10515600" cy="1325563"/>
          </a:xfrm>
        </p:spPr>
        <p:txBody>
          <a:bodyPr>
            <a:normAutofit/>
          </a:bodyPr>
          <a:lstStyle/>
          <a:p>
            <a:r>
              <a:rPr lang="ru-RU" sz="2800" b="1" dirty="0">
                <a:solidFill>
                  <a:srgbClr val="404045"/>
                </a:solidFill>
                <a:latin typeface="Verdana"/>
                <a:ea typeface="Verdana"/>
                <a:cs typeface="Tahoma"/>
              </a:rPr>
              <a:t>Матрица компетенций</a:t>
            </a:r>
          </a:p>
        </p:txBody>
      </p:sp>
      <p:sp>
        <p:nvSpPr>
          <p:cNvPr id="7" name="Номер слайда 2">
            <a:extLst>
              <a:ext uri="{FF2B5EF4-FFF2-40B4-BE49-F238E27FC236}">
                <a16:creationId xmlns:a16="http://schemas.microsoft.com/office/drawing/2014/main" id="{86EB3419-FB91-4EEC-86F5-1079D2CA0B03}"/>
              </a:ext>
            </a:extLst>
          </p:cNvPr>
          <p:cNvSpPr>
            <a:spLocks noGrp="1"/>
          </p:cNvSpPr>
          <p:nvPr>
            <p:ph type="sldNum" sz="quarter" idx="12"/>
          </p:nvPr>
        </p:nvSpPr>
        <p:spPr>
          <a:xfrm>
            <a:off x="8610600" y="6356350"/>
            <a:ext cx="2743200" cy="365125"/>
          </a:xfrm>
        </p:spPr>
        <p:txBody>
          <a:bodyPr/>
          <a:lstStyle/>
          <a:p>
            <a:fld id="{13F65F58-605E-A449-B5B4-E154880632AF}" type="slidenum">
              <a:rPr lang="ru-RU" smtClean="0"/>
              <a:t>17</a:t>
            </a:fld>
            <a:endParaRPr lang="ru-RU" dirty="0"/>
          </a:p>
        </p:txBody>
      </p:sp>
      <p:pic>
        <p:nvPicPr>
          <p:cNvPr id="8" name="Рисунок 7">
            <a:extLst>
              <a:ext uri="{FF2B5EF4-FFF2-40B4-BE49-F238E27FC236}">
                <a16:creationId xmlns:a16="http://schemas.microsoft.com/office/drawing/2014/main" id="{ABA88D55-9045-4CB6-B3C2-19175964F1D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33784" y="364430"/>
            <a:ext cx="1345941" cy="559991"/>
          </a:xfrm>
          <a:prstGeom prst="rect">
            <a:avLst/>
          </a:prstGeom>
        </p:spPr>
      </p:pic>
      <p:sp>
        <p:nvSpPr>
          <p:cNvPr id="11" name="Прямоугольник: скругленные углы 10">
            <a:extLst>
              <a:ext uri="{FF2B5EF4-FFF2-40B4-BE49-F238E27FC236}">
                <a16:creationId xmlns:a16="http://schemas.microsoft.com/office/drawing/2014/main" id="{E9B113FE-A47B-4107-B191-B019E6B0FC19}"/>
              </a:ext>
            </a:extLst>
          </p:cNvPr>
          <p:cNvSpPr/>
          <p:nvPr/>
        </p:nvSpPr>
        <p:spPr>
          <a:xfrm>
            <a:off x="706895" y="5127220"/>
            <a:ext cx="10846929" cy="1060720"/>
          </a:xfrm>
          <a:prstGeom prst="roundRect">
            <a:avLst>
              <a:gd name="adj" fmla="val 2205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lvl="1" indent="-457200">
              <a:lnSpc>
                <a:spcPct val="100000"/>
              </a:lnSpc>
              <a:spcBef>
                <a:spcPts val="0"/>
              </a:spcBef>
              <a:spcAft>
                <a:spcPts val="200"/>
              </a:spcAft>
              <a:buClr>
                <a:srgbClr val="2362ED"/>
              </a:buClr>
              <a:buFont typeface="Verdana" panose="020B0604030504040204" pitchFamily="34" charset="0"/>
              <a:buChar char="●"/>
            </a:pPr>
            <a:r>
              <a:rPr lang="ru-RU">
                <a:solidFill>
                  <a:schemeClr val="tx1">
                    <a:lumMod val="85000"/>
                    <a:lumOff val="15000"/>
                  </a:schemeClr>
                </a:solidFill>
                <a:latin typeface="Verdana" panose="020B0604030504040204" pitchFamily="34" charset="0"/>
                <a:ea typeface="Verdana" panose="020B0604030504040204" pitchFamily="34" charset="0"/>
              </a:rPr>
              <a:t>Зеленое – прямое упоминание в предметных результатах ФРП</a:t>
            </a:r>
          </a:p>
          <a:p>
            <a:pPr marL="720000" lvl="1" indent="-457200">
              <a:lnSpc>
                <a:spcPct val="100000"/>
              </a:lnSpc>
              <a:spcBef>
                <a:spcPts val="0"/>
              </a:spcBef>
              <a:spcAft>
                <a:spcPts val="200"/>
              </a:spcAft>
              <a:buClr>
                <a:srgbClr val="2362ED"/>
              </a:buClr>
              <a:buFont typeface="Verdana" panose="020B0604030504040204" pitchFamily="34" charset="0"/>
              <a:buChar char="●"/>
            </a:pPr>
            <a:r>
              <a:rPr lang="ru-RU">
                <a:solidFill>
                  <a:schemeClr val="tx1">
                    <a:lumMod val="85000"/>
                    <a:lumOff val="15000"/>
                  </a:schemeClr>
                </a:solidFill>
                <a:latin typeface="Verdana" panose="020B0604030504040204" pitchFamily="34" charset="0"/>
                <a:ea typeface="Verdana" panose="020B0604030504040204" pitchFamily="34" charset="0"/>
              </a:rPr>
              <a:t>Белое – нет упоминания в предметных результатах ФРП</a:t>
            </a:r>
          </a:p>
          <a:p>
            <a:pPr marL="720000" lvl="1" indent="-457200">
              <a:lnSpc>
                <a:spcPct val="100000"/>
              </a:lnSpc>
              <a:spcBef>
                <a:spcPts val="0"/>
              </a:spcBef>
              <a:spcAft>
                <a:spcPts val="200"/>
              </a:spcAft>
              <a:buClr>
                <a:srgbClr val="2362ED"/>
              </a:buClr>
              <a:buFont typeface="Verdana" panose="020B0604030504040204" pitchFamily="34" charset="0"/>
              <a:buChar char="●"/>
            </a:pPr>
            <a:r>
              <a:rPr lang="ru-RU">
                <a:solidFill>
                  <a:schemeClr val="tx1">
                    <a:lumMod val="85000"/>
                    <a:lumOff val="15000"/>
                  </a:schemeClr>
                </a:solidFill>
                <a:latin typeface="Verdana" panose="020B0604030504040204" pitchFamily="34" charset="0"/>
                <a:ea typeface="Verdana" panose="020B0604030504040204" pitchFamily="34" charset="0"/>
              </a:rPr>
              <a:t>Оранжевое – элементы не сочетаются, задания невозможны</a:t>
            </a:r>
            <a:endParaRPr lang="ru-RU" dirty="0">
              <a:solidFill>
                <a:schemeClr val="tx1">
                  <a:lumMod val="85000"/>
                  <a:lumOff val="15000"/>
                </a:schemeClr>
              </a:solidFill>
              <a:latin typeface="Verdana" panose="020B0604030504040204" pitchFamily="34" charset="0"/>
              <a:ea typeface="Verdana" panose="020B0604030504040204" pitchFamily="34" charset="0"/>
            </a:endParaRPr>
          </a:p>
        </p:txBody>
      </p:sp>
      <p:pic>
        <p:nvPicPr>
          <p:cNvPr id="21" name="Рисунок 20">
            <a:extLst>
              <a:ext uri="{FF2B5EF4-FFF2-40B4-BE49-F238E27FC236}">
                <a16:creationId xmlns:a16="http://schemas.microsoft.com/office/drawing/2014/main" id="{7C19B8DC-3BF5-40DF-B011-4A087CF99B95}"/>
              </a:ext>
            </a:extLst>
          </p:cNvPr>
          <p:cNvPicPr>
            <a:picLocks noChangeAspect="1"/>
          </p:cNvPicPr>
          <p:nvPr/>
        </p:nvPicPr>
        <p:blipFill>
          <a:blip r:embed="rId6"/>
          <a:stretch>
            <a:fillRect/>
          </a:stretch>
        </p:blipFill>
        <p:spPr>
          <a:xfrm>
            <a:off x="8263256" y="4152564"/>
            <a:ext cx="3887072" cy="2119581"/>
          </a:xfrm>
          <a:prstGeom prst="rect">
            <a:avLst/>
          </a:prstGeom>
        </p:spPr>
      </p:pic>
    </p:spTree>
    <p:extLst>
      <p:ext uri="{BB962C8B-B14F-4D97-AF65-F5344CB8AC3E}">
        <p14:creationId xmlns:p14="http://schemas.microsoft.com/office/powerpoint/2010/main" val="1259465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a16="http://schemas.microsoft.com/office/drawing/2014/main" id="{86C49B66-F480-4FCB-B936-8A816853508B}"/>
              </a:ext>
            </a:extLst>
          </p:cNvPr>
          <p:cNvSpPr/>
          <p:nvPr/>
        </p:nvSpPr>
        <p:spPr>
          <a:xfrm>
            <a:off x="621563" y="1297966"/>
            <a:ext cx="11158162" cy="4777946"/>
          </a:xfrm>
          <a:prstGeom prst="roundRect">
            <a:avLst>
              <a:gd name="adj" fmla="val 48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6520CEFD-FABD-CA91-BB8B-B2442220E2E0}"/>
              </a:ext>
            </a:extLst>
          </p:cNvPr>
          <p:cNvSpPr>
            <a:spLocks noGrp="1"/>
          </p:cNvSpPr>
          <p:nvPr>
            <p:ph type="ctrTitle"/>
          </p:nvPr>
        </p:nvSpPr>
        <p:spPr>
          <a:xfrm>
            <a:off x="720683" y="402770"/>
            <a:ext cx="10948703" cy="533120"/>
          </a:xfrm>
        </p:spPr>
        <p:txBody>
          <a:bodyPr>
            <a:noAutofit/>
          </a:bodyPr>
          <a:lstStyle/>
          <a:p>
            <a:pPr algn="l"/>
            <a:r>
              <a:rPr lang="ru-RU" sz="2800" b="1" dirty="0">
                <a:solidFill>
                  <a:srgbClr val="404045"/>
                </a:solidFill>
                <a:latin typeface="Verdana"/>
                <a:ea typeface="Verdana"/>
                <a:cs typeface="Tahoma"/>
              </a:rPr>
              <a:t>Использование размеченной базы заданий</a:t>
            </a:r>
          </a:p>
        </p:txBody>
      </p:sp>
      <p:pic>
        <p:nvPicPr>
          <p:cNvPr id="31" name="Рисунок 30">
            <a:extLst>
              <a:ext uri="{FF2B5EF4-FFF2-40B4-BE49-F238E27FC236}">
                <a16:creationId xmlns:a16="http://schemas.microsoft.com/office/drawing/2014/main" id="{4A8B76BA-8CC8-408B-9DF6-D98E3434A49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3784" y="182473"/>
            <a:ext cx="1345941" cy="559991"/>
          </a:xfrm>
          <a:prstGeom prst="rect">
            <a:avLst/>
          </a:prstGeom>
        </p:spPr>
      </p:pic>
      <p:sp>
        <p:nvSpPr>
          <p:cNvPr id="3" name="Номер слайда 2">
            <a:extLst>
              <a:ext uri="{FF2B5EF4-FFF2-40B4-BE49-F238E27FC236}">
                <a16:creationId xmlns:a16="http://schemas.microsoft.com/office/drawing/2014/main" id="{803271CF-7BC6-45EC-972F-1FF922A78A37}"/>
              </a:ext>
            </a:extLst>
          </p:cNvPr>
          <p:cNvSpPr>
            <a:spLocks noGrp="1"/>
          </p:cNvSpPr>
          <p:nvPr>
            <p:ph type="sldNum" sz="quarter" idx="12"/>
          </p:nvPr>
        </p:nvSpPr>
        <p:spPr>
          <a:xfrm>
            <a:off x="8820678" y="6332160"/>
            <a:ext cx="2743200" cy="365125"/>
          </a:xfrm>
        </p:spPr>
        <p:txBody>
          <a:bodyPr/>
          <a:lstStyle/>
          <a:p>
            <a:fld id="{13F65F58-605E-A449-B5B4-E154880632AF}" type="slidenum">
              <a:rPr lang="ru-RU" smtClean="0"/>
              <a:t>18</a:t>
            </a:fld>
            <a:endParaRPr lang="ru-RU" dirty="0"/>
          </a:p>
        </p:txBody>
      </p:sp>
      <p:sp>
        <p:nvSpPr>
          <p:cNvPr id="6" name="Untertitel 5">
            <a:extLst>
              <a:ext uri="{FF2B5EF4-FFF2-40B4-BE49-F238E27FC236}">
                <a16:creationId xmlns:a16="http://schemas.microsoft.com/office/drawing/2014/main" id="{63B62DC6-7F0E-4E25-A1B0-146DED41ACD4}"/>
              </a:ext>
            </a:extLst>
          </p:cNvPr>
          <p:cNvSpPr>
            <a:spLocks noGrp="1"/>
          </p:cNvSpPr>
          <p:nvPr>
            <p:ph type="subTitle" idx="1"/>
          </p:nvPr>
        </p:nvSpPr>
        <p:spPr>
          <a:xfrm>
            <a:off x="615175" y="1393753"/>
            <a:ext cx="10948703" cy="5559781"/>
          </a:xfrm>
        </p:spPr>
        <p:txBody>
          <a:bodyPr>
            <a:noAutofit/>
          </a:bodyPr>
          <a:lstStyle/>
          <a:p>
            <a:pPr marL="720000" lvl="1" indent="-457200" algn="l">
              <a:lnSpc>
                <a:spcPct val="120000"/>
              </a:lnSpc>
              <a:spcBef>
                <a:spcPts val="0"/>
              </a:spcBef>
              <a:buClr>
                <a:srgbClr val="2362ED"/>
              </a:buClr>
              <a:buFont typeface="Verdana" panose="020B0604030504040204" pitchFamily="34" charset="0"/>
              <a:buChar char="●"/>
            </a:pPr>
            <a:r>
              <a:rPr lang="ru-RU" sz="1800" dirty="0">
                <a:solidFill>
                  <a:srgbClr val="2362ED"/>
                </a:solidFill>
                <a:latin typeface="Verdana" panose="020B0604030504040204" pitchFamily="34" charset="0"/>
                <a:ea typeface="Verdana" panose="020B0604030504040204" pitchFamily="34" charset="0"/>
              </a:rPr>
              <a:t>Мониторинг</a:t>
            </a:r>
            <a:r>
              <a:rPr lang="ru-RU" sz="1800" dirty="0">
                <a:latin typeface="Verdana" panose="020B0604030504040204" pitchFamily="34" charset="0"/>
                <a:ea typeface="Verdana" panose="020B0604030504040204" pitchFamily="34" charset="0"/>
              </a:rPr>
              <a:t> результатов в процессе обучения</a:t>
            </a:r>
          </a:p>
          <a:p>
            <a:pPr marL="1371600" lvl="2" indent="-457200" algn="l">
              <a:lnSpc>
                <a:spcPct val="120000"/>
              </a:lnSpc>
              <a:spcBef>
                <a:spcPts val="0"/>
              </a:spcBef>
              <a:buClr>
                <a:srgbClr val="2A86FF"/>
              </a:buClr>
              <a:buFont typeface="Courier New" panose="02070309020205020404" pitchFamily="49" charset="0"/>
              <a:buChar char="o"/>
            </a:pPr>
            <a:r>
              <a:rPr lang="ru-RU" dirty="0">
                <a:latin typeface="Verdana" panose="020B0604030504040204" pitchFamily="34" charset="0"/>
                <a:ea typeface="Verdana" panose="020B0604030504040204" pitchFamily="34" charset="0"/>
              </a:rPr>
              <a:t>учеником – в личном кабинете по предмету в рамках традиционной классно-урочной системы</a:t>
            </a:r>
          </a:p>
          <a:p>
            <a:pPr marL="1371600" lvl="2" indent="-457200" algn="l">
              <a:lnSpc>
                <a:spcPct val="120000"/>
              </a:lnSpc>
              <a:spcBef>
                <a:spcPts val="0"/>
              </a:spcBef>
              <a:buClr>
                <a:srgbClr val="2A86FF"/>
              </a:buClr>
              <a:buFont typeface="Courier New" panose="02070309020205020404" pitchFamily="49" charset="0"/>
              <a:buChar char="o"/>
            </a:pPr>
            <a:r>
              <a:rPr lang="ru-RU" dirty="0">
                <a:latin typeface="Verdana" panose="020B0604030504040204" pitchFamily="34" charset="0"/>
                <a:ea typeface="Verdana" panose="020B0604030504040204" pitchFamily="34" charset="0"/>
              </a:rPr>
              <a:t>учеником – в индивидуальной траектории по соответствующему предмету в рамках персонального обучения</a:t>
            </a:r>
          </a:p>
          <a:p>
            <a:pPr marL="1371600" lvl="2" indent="-457200" algn="l">
              <a:lnSpc>
                <a:spcPct val="120000"/>
              </a:lnSpc>
              <a:spcBef>
                <a:spcPts val="0"/>
              </a:spcBef>
              <a:spcAft>
                <a:spcPts val="1000"/>
              </a:spcAft>
              <a:buClr>
                <a:srgbClr val="2A86FF"/>
              </a:buClr>
              <a:buFont typeface="Courier New" panose="02070309020205020404" pitchFamily="49" charset="0"/>
              <a:buChar char="o"/>
            </a:pPr>
            <a:r>
              <a:rPr lang="ru-RU" dirty="0">
                <a:latin typeface="Verdana" panose="020B0604030504040204" pitchFamily="34" charset="0"/>
                <a:ea typeface="Verdana" panose="020B0604030504040204" pitchFamily="34" charset="0"/>
              </a:rPr>
              <a:t>учителем – отдельного ученика и </a:t>
            </a:r>
            <a:r>
              <a:rPr lang="ru-RU" dirty="0" err="1">
                <a:latin typeface="Verdana" panose="020B0604030504040204" pitchFamily="34" charset="0"/>
                <a:ea typeface="Verdana" panose="020B0604030504040204" pitchFamily="34" charset="0"/>
              </a:rPr>
              <a:t>сводно</a:t>
            </a:r>
            <a:r>
              <a:rPr lang="ru-RU" dirty="0">
                <a:latin typeface="Verdana" panose="020B0604030504040204" pitchFamily="34" charset="0"/>
                <a:ea typeface="Verdana" panose="020B0604030504040204" pitchFamily="34" charset="0"/>
              </a:rPr>
              <a:t> по классу по всем видам работ</a:t>
            </a:r>
          </a:p>
          <a:p>
            <a:pPr marL="720000" lvl="1" indent="-457200" algn="l">
              <a:lnSpc>
                <a:spcPct val="120000"/>
              </a:lnSpc>
              <a:spcBef>
                <a:spcPts val="0"/>
              </a:spcBef>
              <a:buClr>
                <a:srgbClr val="2362ED"/>
              </a:buClr>
              <a:buFont typeface="Verdana" panose="020B0604030504040204" pitchFamily="34" charset="0"/>
              <a:buChar char="●"/>
            </a:pPr>
            <a:r>
              <a:rPr lang="ru-RU" sz="1800" dirty="0">
                <a:solidFill>
                  <a:srgbClr val="2362ED"/>
                </a:solidFill>
                <a:latin typeface="Verdana" panose="020B0604030504040204" pitchFamily="34" charset="0"/>
                <a:ea typeface="Verdana" panose="020B0604030504040204" pitchFamily="34" charset="0"/>
              </a:rPr>
              <a:t>Диагностика</a:t>
            </a:r>
            <a:r>
              <a:rPr lang="ru-RU" sz="1800" dirty="0">
                <a:latin typeface="Verdana" panose="020B0604030504040204" pitchFamily="34" charset="0"/>
                <a:ea typeface="Verdana" panose="020B0604030504040204" pitchFamily="34" charset="0"/>
              </a:rPr>
              <a:t> учебных результатов:</a:t>
            </a:r>
          </a:p>
          <a:p>
            <a:pPr marL="1371600" lvl="2" indent="-457200" algn="l">
              <a:lnSpc>
                <a:spcPct val="120000"/>
              </a:lnSpc>
              <a:spcBef>
                <a:spcPts val="0"/>
              </a:spcBef>
              <a:buClr>
                <a:srgbClr val="2A86FF"/>
              </a:buClr>
              <a:buFont typeface="Courier New" panose="02070309020205020404" pitchFamily="49" charset="0"/>
              <a:buChar char="o"/>
            </a:pPr>
            <a:r>
              <a:rPr lang="ru-RU" dirty="0">
                <a:latin typeface="Verdana" panose="020B0604030504040204" pitchFamily="34" charset="0"/>
                <a:ea typeface="Verdana" panose="020B0604030504040204" pitchFamily="34" charset="0"/>
              </a:rPr>
              <a:t>учеником – входного или выходного теста в индивидуальной траектории</a:t>
            </a:r>
          </a:p>
          <a:p>
            <a:pPr marL="1371600" lvl="2" indent="-457200" algn="l">
              <a:lnSpc>
                <a:spcPct val="120000"/>
              </a:lnSpc>
              <a:spcBef>
                <a:spcPts val="0"/>
              </a:spcBef>
              <a:spcAft>
                <a:spcPts val="1000"/>
              </a:spcAft>
              <a:buClr>
                <a:srgbClr val="2A86FF"/>
              </a:buClr>
              <a:buFont typeface="Courier New" panose="02070309020205020404" pitchFamily="49" charset="0"/>
              <a:buChar char="o"/>
            </a:pPr>
            <a:r>
              <a:rPr lang="ru-RU" dirty="0">
                <a:latin typeface="Verdana" panose="020B0604030504040204" pitchFamily="34" charset="0"/>
                <a:ea typeface="Verdana" panose="020B0604030504040204" pitchFamily="34" charset="0"/>
              </a:rPr>
              <a:t>учителем, администрацией – работы, назначенной со стороны класса/школы</a:t>
            </a:r>
          </a:p>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latin typeface="Verdana" panose="020B0604030504040204" pitchFamily="34" charset="0"/>
                <a:ea typeface="Verdana" panose="020B0604030504040204" pitchFamily="34" charset="0"/>
              </a:rPr>
              <a:t>Формирование </a:t>
            </a:r>
            <a:r>
              <a:rPr lang="ru-RU" sz="1800" dirty="0">
                <a:solidFill>
                  <a:srgbClr val="2362ED"/>
                </a:solidFill>
                <a:latin typeface="Verdana" panose="020B0604030504040204" pitchFamily="34" charset="0"/>
                <a:ea typeface="Verdana" panose="020B0604030504040204" pitchFamily="34" charset="0"/>
              </a:rPr>
              <a:t>индивидуальной траектории </a:t>
            </a:r>
            <a:r>
              <a:rPr lang="ru-RU" sz="1800" dirty="0">
                <a:latin typeface="Verdana" panose="020B0604030504040204" pitchFamily="34" charset="0"/>
                <a:ea typeface="Verdana" panose="020B0604030504040204" pitchFamily="34" charset="0"/>
              </a:rPr>
              <a:t>для ученика с использованием рубрикаторов на основе входного теста</a:t>
            </a:r>
          </a:p>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solidFill>
                  <a:srgbClr val="2362ED"/>
                </a:solidFill>
                <a:latin typeface="Verdana" panose="020B0604030504040204" pitchFamily="34" charset="0"/>
                <a:ea typeface="Verdana" panose="020B0604030504040204" pitchFamily="34" charset="0"/>
              </a:rPr>
              <a:t>Конструктор цифровых индивидуальных работ </a:t>
            </a:r>
            <a:r>
              <a:rPr lang="ru-RU" sz="1800" dirty="0">
                <a:latin typeface="Verdana" panose="020B0604030504040204" pitchFamily="34" charset="0"/>
                <a:ea typeface="Verdana" panose="020B0604030504040204" pitchFamily="34" charset="0"/>
              </a:rPr>
              <a:t>для учителя</a:t>
            </a:r>
          </a:p>
        </p:txBody>
      </p:sp>
      <p:pic>
        <p:nvPicPr>
          <p:cNvPr id="5" name="Рисунок 4">
            <a:extLst>
              <a:ext uri="{FF2B5EF4-FFF2-40B4-BE49-F238E27FC236}">
                <a16:creationId xmlns:a16="http://schemas.microsoft.com/office/drawing/2014/main" id="{7B8CF8B6-446B-48DE-A0B2-57E96EE80F4D}"/>
              </a:ext>
            </a:extLst>
          </p:cNvPr>
          <p:cNvPicPr>
            <a:picLocks noChangeAspect="1"/>
          </p:cNvPicPr>
          <p:nvPr/>
        </p:nvPicPr>
        <p:blipFill>
          <a:blip r:embed="rId5"/>
          <a:stretch>
            <a:fillRect/>
          </a:stretch>
        </p:blipFill>
        <p:spPr>
          <a:xfrm>
            <a:off x="399328" y="5436971"/>
            <a:ext cx="1421029" cy="1421029"/>
          </a:xfrm>
          <a:prstGeom prst="rect">
            <a:avLst/>
          </a:prstGeom>
        </p:spPr>
      </p:pic>
    </p:spTree>
    <p:extLst>
      <p:ext uri="{BB962C8B-B14F-4D97-AF65-F5344CB8AC3E}">
        <p14:creationId xmlns:p14="http://schemas.microsoft.com/office/powerpoint/2010/main" val="1099120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51AB7338-13DA-4420-8744-B300CBEDF06F}"/>
              </a:ext>
            </a:extLst>
          </p:cNvPr>
          <p:cNvPicPr>
            <a:picLocks noChangeAspect="1"/>
          </p:cNvPicPr>
          <p:nvPr/>
        </p:nvPicPr>
        <p:blipFill>
          <a:blip r:embed="rId3"/>
          <a:stretch>
            <a:fillRect/>
          </a:stretch>
        </p:blipFill>
        <p:spPr>
          <a:xfrm>
            <a:off x="5085330" y="1014224"/>
            <a:ext cx="6374599" cy="3977380"/>
          </a:xfrm>
          <a:prstGeom prst="roundRect">
            <a:avLst>
              <a:gd name="adj" fmla="val 8594"/>
            </a:avLst>
          </a:prstGeom>
          <a:solidFill>
            <a:srgbClr val="FFFFFF">
              <a:shade val="85000"/>
            </a:srgbClr>
          </a:solidFill>
          <a:ln>
            <a:noFill/>
          </a:ln>
          <a:effectLst>
            <a:outerShdw blurRad="317500" algn="ctr" rotWithShape="0">
              <a:schemeClr val="accent1">
                <a:lumMod val="40000"/>
                <a:lumOff val="60000"/>
              </a:schemeClr>
            </a:outerShdw>
          </a:effectLst>
        </p:spPr>
      </p:pic>
      <p:sp>
        <p:nvSpPr>
          <p:cNvPr id="2" name="Заголовок 1">
            <a:extLst>
              <a:ext uri="{FF2B5EF4-FFF2-40B4-BE49-F238E27FC236}">
                <a16:creationId xmlns:a16="http://schemas.microsoft.com/office/drawing/2014/main" id="{CCF2F21C-2055-4D03-A143-2242355FF3A3}"/>
              </a:ext>
            </a:extLst>
          </p:cNvPr>
          <p:cNvSpPr>
            <a:spLocks noGrp="1"/>
          </p:cNvSpPr>
          <p:nvPr>
            <p:ph type="title"/>
          </p:nvPr>
        </p:nvSpPr>
        <p:spPr>
          <a:xfrm>
            <a:off x="723137" y="410306"/>
            <a:ext cx="9018562" cy="559992"/>
          </a:xfrm>
        </p:spPr>
        <p:txBody>
          <a:bodyPr>
            <a:normAutofit/>
          </a:bodyPr>
          <a:lstStyle/>
          <a:p>
            <a:r>
              <a:rPr lang="ru-RU" sz="2800" b="1" dirty="0">
                <a:solidFill>
                  <a:srgbClr val="404045"/>
                </a:solidFill>
                <a:latin typeface="Verdana"/>
                <a:ea typeface="Verdana"/>
                <a:cs typeface="Tahoma"/>
              </a:rPr>
              <a:t>Мониторинг учебных результатов</a:t>
            </a:r>
          </a:p>
        </p:txBody>
      </p:sp>
      <p:pic>
        <p:nvPicPr>
          <p:cNvPr id="9" name="Рисунок 8">
            <a:extLst>
              <a:ext uri="{FF2B5EF4-FFF2-40B4-BE49-F238E27FC236}">
                <a16:creationId xmlns:a16="http://schemas.microsoft.com/office/drawing/2014/main" id="{C4408B0A-3842-476D-8E4D-CDDD9A3C052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33784" y="182473"/>
            <a:ext cx="1345941" cy="559991"/>
          </a:xfrm>
          <a:prstGeom prst="rect">
            <a:avLst/>
          </a:prstGeom>
        </p:spPr>
      </p:pic>
      <p:sp>
        <p:nvSpPr>
          <p:cNvPr id="10" name="Прямоугольник 9">
            <a:extLst>
              <a:ext uri="{FF2B5EF4-FFF2-40B4-BE49-F238E27FC236}">
                <a16:creationId xmlns:a16="http://schemas.microsoft.com/office/drawing/2014/main" id="{B1052E5A-89C8-4AF4-9536-4EA9F619FDA2}"/>
              </a:ext>
            </a:extLst>
          </p:cNvPr>
          <p:cNvSpPr/>
          <p:nvPr/>
        </p:nvSpPr>
        <p:spPr bwMode="auto">
          <a:xfrm>
            <a:off x="1454445" y="6217850"/>
            <a:ext cx="3493722" cy="276999"/>
          </a:xfrm>
          <a:prstGeom prst="rect">
            <a:avLst/>
          </a:prstGeom>
        </p:spPr>
        <p:txBody>
          <a:bodyPr wrap="square">
            <a:spAutoFit/>
          </a:bodyPr>
          <a:lstStyle/>
          <a:p>
            <a:pPr algn="ctr"/>
            <a:r>
              <a:rPr lang="ru-RU" sz="1200" dirty="0">
                <a:latin typeface="Verdana" panose="020B0604030504040204" pitchFamily="34" charset="0"/>
                <a:ea typeface="Verdana" panose="020B0604030504040204" pitchFamily="34" charset="0"/>
              </a:rPr>
              <a:t>Интерфейс ученика</a:t>
            </a:r>
          </a:p>
        </p:txBody>
      </p:sp>
      <p:sp>
        <p:nvSpPr>
          <p:cNvPr id="15" name="Прямоугольник 14">
            <a:extLst>
              <a:ext uri="{FF2B5EF4-FFF2-40B4-BE49-F238E27FC236}">
                <a16:creationId xmlns:a16="http://schemas.microsoft.com/office/drawing/2014/main" id="{7A172088-613B-4B6E-BC80-B327B8F852F6}"/>
              </a:ext>
            </a:extLst>
          </p:cNvPr>
          <p:cNvSpPr/>
          <p:nvPr/>
        </p:nvSpPr>
        <p:spPr bwMode="auto">
          <a:xfrm>
            <a:off x="6525768" y="5124864"/>
            <a:ext cx="3493722" cy="276999"/>
          </a:xfrm>
          <a:prstGeom prst="rect">
            <a:avLst/>
          </a:prstGeom>
        </p:spPr>
        <p:txBody>
          <a:bodyPr wrap="square">
            <a:spAutoFit/>
          </a:bodyPr>
          <a:lstStyle/>
          <a:p>
            <a:pPr algn="ctr"/>
            <a:r>
              <a:rPr lang="ru-RU" sz="1200" dirty="0">
                <a:latin typeface="Verdana" panose="020B0604030504040204" pitchFamily="34" charset="0"/>
                <a:ea typeface="Verdana" panose="020B0604030504040204" pitchFamily="34" charset="0"/>
              </a:rPr>
              <a:t>Интерфейс учителя</a:t>
            </a:r>
          </a:p>
        </p:txBody>
      </p:sp>
      <p:sp>
        <p:nvSpPr>
          <p:cNvPr id="16" name="Прямоугольник 15">
            <a:extLst>
              <a:ext uri="{FF2B5EF4-FFF2-40B4-BE49-F238E27FC236}">
                <a16:creationId xmlns:a16="http://schemas.microsoft.com/office/drawing/2014/main" id="{B0350793-1871-46B2-B1D8-6E9932C74F26}"/>
              </a:ext>
            </a:extLst>
          </p:cNvPr>
          <p:cNvSpPr/>
          <p:nvPr/>
        </p:nvSpPr>
        <p:spPr>
          <a:xfrm>
            <a:off x="7315541" y="1188720"/>
            <a:ext cx="408791" cy="171672"/>
          </a:xfrm>
          <a:prstGeom prst="rect">
            <a:avLst/>
          </a:prstGeom>
          <a:solidFill>
            <a:srgbClr val="EA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tx1"/>
              </a:solidFill>
            </a:endParaRPr>
          </a:p>
        </p:txBody>
      </p:sp>
      <p:pic>
        <p:nvPicPr>
          <p:cNvPr id="19" name="Рисунок 18">
            <a:extLst>
              <a:ext uri="{FF2B5EF4-FFF2-40B4-BE49-F238E27FC236}">
                <a16:creationId xmlns:a16="http://schemas.microsoft.com/office/drawing/2014/main" id="{77ACDB1B-820A-4538-B812-457A31AFA9E3}"/>
              </a:ext>
            </a:extLst>
          </p:cNvPr>
          <p:cNvPicPr>
            <a:picLocks noChangeAspect="1"/>
          </p:cNvPicPr>
          <p:nvPr/>
        </p:nvPicPr>
        <p:blipFill>
          <a:blip r:embed="rId6" cstate="screen">
            <a:extLst>
              <a:ext uri="{28A0092B-C50C-407E-A947-70E740481C1C}">
                <a14:useLocalDpi xmlns:a14="http://schemas.microsoft.com/office/drawing/2010/main"/>
              </a:ext>
            </a:extLst>
          </a:blip>
          <a:srcRect t="-66" b="-465"/>
          <a:stretch/>
        </p:blipFill>
        <p:spPr bwMode="auto">
          <a:xfrm>
            <a:off x="723137" y="2493432"/>
            <a:ext cx="5505797" cy="3600000"/>
          </a:xfrm>
          <a:prstGeom prst="roundRect">
            <a:avLst>
              <a:gd name="adj" fmla="val 8594"/>
            </a:avLst>
          </a:prstGeom>
          <a:solidFill>
            <a:srgbClr val="FFFFFF">
              <a:shade val="85000"/>
            </a:srgbClr>
          </a:solidFill>
          <a:ln>
            <a:noFill/>
          </a:ln>
          <a:effectLst>
            <a:outerShdw blurRad="317500" algn="ctr" rotWithShape="0">
              <a:schemeClr val="accent1">
                <a:lumMod val="40000"/>
                <a:lumOff val="60000"/>
              </a:schemeClr>
            </a:outerShdw>
          </a:effectLst>
        </p:spPr>
      </p:pic>
      <p:sp>
        <p:nvSpPr>
          <p:cNvPr id="3" name="Номер слайда 2">
            <a:extLst>
              <a:ext uri="{FF2B5EF4-FFF2-40B4-BE49-F238E27FC236}">
                <a16:creationId xmlns:a16="http://schemas.microsoft.com/office/drawing/2014/main" id="{1BEAF2F1-C5E7-41E2-B1A5-FA4FD3F063A5}"/>
              </a:ext>
            </a:extLst>
          </p:cNvPr>
          <p:cNvSpPr>
            <a:spLocks noGrp="1"/>
          </p:cNvSpPr>
          <p:nvPr>
            <p:ph type="sldNum" sz="quarter" idx="12"/>
          </p:nvPr>
        </p:nvSpPr>
        <p:spPr/>
        <p:txBody>
          <a:bodyPr/>
          <a:lstStyle/>
          <a:p>
            <a:fld id="{13F65F58-605E-A449-B5B4-E154880632AF}" type="slidenum">
              <a:rPr lang="ru-RU" smtClean="0"/>
              <a:t>19</a:t>
            </a:fld>
            <a:endParaRPr lang="ru-RU"/>
          </a:p>
        </p:txBody>
      </p:sp>
      <p:pic>
        <p:nvPicPr>
          <p:cNvPr id="11" name="Рисунок 10">
            <a:extLst>
              <a:ext uri="{FF2B5EF4-FFF2-40B4-BE49-F238E27FC236}">
                <a16:creationId xmlns:a16="http://schemas.microsoft.com/office/drawing/2014/main" id="{2C49FF94-DE01-4B5B-8794-DBEBB9F0B64C}"/>
              </a:ext>
            </a:extLst>
          </p:cNvPr>
          <p:cNvPicPr>
            <a:picLocks noChangeAspect="1"/>
          </p:cNvPicPr>
          <p:nvPr/>
        </p:nvPicPr>
        <p:blipFill>
          <a:blip r:embed="rId7"/>
          <a:stretch>
            <a:fillRect/>
          </a:stretch>
        </p:blipFill>
        <p:spPr>
          <a:xfrm>
            <a:off x="907916" y="742464"/>
            <a:ext cx="2389021" cy="2012569"/>
          </a:xfrm>
          <a:prstGeom prst="rect">
            <a:avLst/>
          </a:prstGeom>
        </p:spPr>
      </p:pic>
    </p:spTree>
    <p:extLst>
      <p:ext uri="{BB962C8B-B14F-4D97-AF65-F5344CB8AC3E}">
        <p14:creationId xmlns:p14="http://schemas.microsoft.com/office/powerpoint/2010/main" val="113059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Рисунок 12"/>
          <p:cNvPicPr>
            <a:picLocks noChangeAspect="1"/>
          </p:cNvPicPr>
          <p:nvPr/>
        </p:nvPicPr>
        <p:blipFill>
          <a:blip r:embed="rId3"/>
          <a:stretch/>
        </p:blipFill>
        <p:spPr bwMode="auto">
          <a:xfrm>
            <a:off x="-1" y="-60091"/>
            <a:ext cx="12192001" cy="6949087"/>
          </a:xfrm>
          <a:prstGeom prst="rect">
            <a:avLst/>
          </a:prstGeom>
        </p:spPr>
      </p:pic>
      <p:pic>
        <p:nvPicPr>
          <p:cNvPr id="11" name="Рисунок 10"/>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a:off x="-1" y="-60091"/>
            <a:ext cx="9120678" cy="6949087"/>
          </a:xfrm>
          <a:prstGeom prst="rect">
            <a:avLst/>
          </a:prstGeom>
        </p:spPr>
      </p:pic>
      <p:sp>
        <p:nvSpPr>
          <p:cNvPr id="2" name="Заголовок 1"/>
          <p:cNvSpPr>
            <a:spLocks noGrp="1"/>
          </p:cNvSpPr>
          <p:nvPr>
            <p:ph type="ctrTitle"/>
          </p:nvPr>
        </p:nvSpPr>
        <p:spPr bwMode="auto">
          <a:xfrm>
            <a:off x="794544" y="505229"/>
            <a:ext cx="8226605" cy="451720"/>
          </a:xfrm>
        </p:spPr>
        <p:txBody>
          <a:bodyPr>
            <a:noAutofit/>
          </a:bodyPr>
          <a:lstStyle/>
          <a:p>
            <a:pPr algn="l" rtl="0">
              <a:defRPr/>
            </a:pPr>
            <a:r>
              <a:rPr lang="ru-RU" sz="2800" b="1" kern="1200" dirty="0">
                <a:solidFill>
                  <a:srgbClr val="404045"/>
                </a:solidFill>
                <a:latin typeface="Verdana"/>
                <a:ea typeface="Verdana"/>
                <a:cs typeface="Tahoma"/>
              </a:rPr>
              <a:t>Облак</a:t>
            </a:r>
            <a:r>
              <a:rPr lang="ru-RU" sz="2800" b="1" dirty="0">
                <a:solidFill>
                  <a:srgbClr val="404045"/>
                </a:solidFill>
                <a:latin typeface="Verdana"/>
                <a:ea typeface="Verdana"/>
                <a:cs typeface="Tahoma"/>
              </a:rPr>
              <a:t>о</a:t>
            </a:r>
            <a:r>
              <a:rPr lang="ru-RU" sz="2800" b="1" kern="1200" dirty="0">
                <a:solidFill>
                  <a:srgbClr val="404045"/>
                </a:solidFill>
                <a:latin typeface="Verdana"/>
                <a:ea typeface="Verdana"/>
                <a:cs typeface="Tahoma"/>
              </a:rPr>
              <a:t> знаний: главное</a:t>
            </a:r>
          </a:p>
        </p:txBody>
      </p:sp>
      <p:sp>
        <p:nvSpPr>
          <p:cNvPr id="3" name="Подзаголовок 2"/>
          <p:cNvSpPr>
            <a:spLocks noGrp="1"/>
          </p:cNvSpPr>
          <p:nvPr>
            <p:ph type="subTitle" idx="1"/>
          </p:nvPr>
        </p:nvSpPr>
        <p:spPr bwMode="auto">
          <a:xfrm>
            <a:off x="630315" y="1404686"/>
            <a:ext cx="8390834" cy="4948085"/>
          </a:xfrm>
        </p:spPr>
        <p:txBody>
          <a:bodyPr>
            <a:noAutofit/>
          </a:bodyPr>
          <a:lstStyle/>
          <a:p>
            <a:pPr marL="342900" indent="-342900" algn="l">
              <a:lnSpc>
                <a:spcPct val="110000"/>
              </a:lnSpc>
              <a:spcBef>
                <a:spcPts val="800"/>
              </a:spcBef>
              <a:buClr>
                <a:srgbClr val="2362ED"/>
              </a:buClr>
              <a:buFont typeface="Verdana" panose="020B0604030504040204" pitchFamily="34" charset="0"/>
              <a:buChar char="●"/>
              <a:defRPr/>
            </a:pPr>
            <a:r>
              <a:rPr lang="ru-RU" sz="2000" dirty="0">
                <a:latin typeface="Verdana"/>
                <a:ea typeface="Verdana"/>
                <a:cs typeface="Tahoma"/>
              </a:rPr>
              <a:t>Соответствие ФГОС и ФРП</a:t>
            </a:r>
            <a:br>
              <a:rPr lang="ru-RU" sz="2000" dirty="0">
                <a:latin typeface="Verdana"/>
                <a:ea typeface="Verdana"/>
                <a:cs typeface="Tahoma"/>
              </a:rPr>
            </a:br>
            <a:r>
              <a:rPr lang="ru-RU" sz="1500" dirty="0">
                <a:latin typeface="Verdana"/>
                <a:ea typeface="Verdana"/>
                <a:cs typeface="Tahoma"/>
              </a:rPr>
              <a:t>– Цифровые работы (учебный план) по предметам разделены на базовый и углубленный уровни</a:t>
            </a:r>
            <a:br>
              <a:rPr lang="ru-RU" sz="1500" dirty="0">
                <a:latin typeface="Verdana"/>
                <a:ea typeface="Verdana"/>
                <a:cs typeface="Tahoma"/>
              </a:rPr>
            </a:br>
            <a:r>
              <a:rPr lang="ru-RU" sz="1500" dirty="0">
                <a:latin typeface="Verdana"/>
                <a:ea typeface="Verdana"/>
                <a:cs typeface="Tahoma"/>
              </a:rPr>
              <a:t>– 1 теоретическая и 1 практическая работа на 1 урок</a:t>
            </a:r>
            <a:br>
              <a:rPr lang="ru-RU" sz="1500" dirty="0">
                <a:latin typeface="Verdana"/>
                <a:ea typeface="Verdana"/>
                <a:cs typeface="Tahoma"/>
              </a:rPr>
            </a:br>
            <a:r>
              <a:rPr lang="ru-RU" sz="1500" dirty="0">
                <a:latin typeface="Verdana"/>
                <a:ea typeface="Verdana"/>
                <a:cs typeface="Tahoma"/>
              </a:rPr>
              <a:t>– Методические материалы для учителя</a:t>
            </a:r>
            <a:endParaRPr lang="ru-RU" sz="800" dirty="0">
              <a:latin typeface="Verdana"/>
              <a:ea typeface="Verdana"/>
              <a:cs typeface="Tahoma"/>
            </a:endParaRPr>
          </a:p>
          <a:p>
            <a:pPr marL="342900" indent="-342900" algn="l">
              <a:lnSpc>
                <a:spcPct val="110000"/>
              </a:lnSpc>
              <a:spcBef>
                <a:spcPts val="800"/>
              </a:spcBef>
              <a:buClr>
                <a:srgbClr val="2362ED"/>
              </a:buClr>
              <a:buFont typeface="Verdana" panose="020B0604030504040204" pitchFamily="34" charset="0"/>
              <a:buChar char="●"/>
              <a:defRPr/>
            </a:pPr>
            <a:r>
              <a:rPr lang="ru-RU" sz="2000" dirty="0">
                <a:latin typeface="Verdana"/>
                <a:ea typeface="Verdana"/>
                <a:cs typeface="Tahoma"/>
              </a:rPr>
              <a:t>Компетентностный подход</a:t>
            </a:r>
            <a:endParaRPr lang="en-US" sz="800" dirty="0">
              <a:latin typeface="Verdana"/>
              <a:ea typeface="Verdana"/>
              <a:cs typeface="Tahoma"/>
            </a:endParaRPr>
          </a:p>
          <a:p>
            <a:pPr marL="342900" indent="-342900" algn="l">
              <a:lnSpc>
                <a:spcPct val="110000"/>
              </a:lnSpc>
              <a:spcBef>
                <a:spcPts val="800"/>
              </a:spcBef>
              <a:buClr>
                <a:srgbClr val="2362ED"/>
              </a:buClr>
              <a:buFont typeface="Verdana" panose="020B0604030504040204" pitchFamily="34" charset="0"/>
              <a:buChar char="●"/>
              <a:defRPr/>
            </a:pPr>
            <a:r>
              <a:rPr lang="ru-RU" sz="2000" dirty="0">
                <a:latin typeface="Verdana"/>
                <a:ea typeface="Verdana"/>
                <a:cs typeface="Tahoma"/>
              </a:rPr>
              <a:t>Разнообразие форм деятельности</a:t>
            </a:r>
            <a:br>
              <a:rPr lang="ru-RU" sz="2000" dirty="0">
                <a:latin typeface="Verdana"/>
                <a:ea typeface="Verdana"/>
                <a:cs typeface="Tahoma"/>
              </a:rPr>
            </a:br>
            <a:r>
              <a:rPr lang="ru-RU" sz="1500" dirty="0">
                <a:latin typeface="Verdana"/>
                <a:ea typeface="Verdana"/>
                <a:cs typeface="Tahoma"/>
              </a:rPr>
              <a:t>– Перед уроком: подготовка учителя по опорным конспектам</a:t>
            </a:r>
            <a:br>
              <a:rPr lang="ru-RU" sz="1500" dirty="0">
                <a:latin typeface="Verdana"/>
                <a:ea typeface="Verdana"/>
                <a:cs typeface="Tahoma"/>
              </a:rPr>
            </a:br>
            <a:r>
              <a:rPr lang="ru-RU" sz="1500" dirty="0">
                <a:latin typeface="Verdana"/>
                <a:ea typeface="Verdana"/>
                <a:cs typeface="Tahoma"/>
              </a:rPr>
              <a:t>– На уроке: выполнение лабораторных работ, контрольных работ по вариантам</a:t>
            </a:r>
            <a:br>
              <a:rPr lang="ru-RU" sz="1500" dirty="0">
                <a:latin typeface="Verdana"/>
                <a:ea typeface="Verdana"/>
                <a:cs typeface="Tahoma"/>
              </a:rPr>
            </a:br>
            <a:r>
              <a:rPr lang="ru-RU" sz="1500" dirty="0">
                <a:latin typeface="Verdana"/>
                <a:ea typeface="Verdana"/>
                <a:cs typeface="Tahoma"/>
              </a:rPr>
              <a:t>– Дома: задания в формате самостоятельных работ, теории и конспектов</a:t>
            </a:r>
            <a:endParaRPr lang="en-US" sz="800" dirty="0">
              <a:latin typeface="Verdana"/>
              <a:ea typeface="Verdana"/>
              <a:cs typeface="Tahoma"/>
            </a:endParaRPr>
          </a:p>
          <a:p>
            <a:pPr marL="342900" indent="-342900" algn="l">
              <a:lnSpc>
                <a:spcPct val="110000"/>
              </a:lnSpc>
              <a:spcBef>
                <a:spcPts val="800"/>
              </a:spcBef>
              <a:buClr>
                <a:srgbClr val="2362ED"/>
              </a:buClr>
              <a:buFont typeface="Verdana" panose="020B0604030504040204" pitchFamily="34" charset="0"/>
              <a:buChar char="●"/>
              <a:defRPr/>
            </a:pPr>
            <a:r>
              <a:rPr lang="ru-RU" sz="2000" dirty="0">
                <a:latin typeface="Verdana"/>
                <a:ea typeface="Verdana"/>
                <a:cs typeface="Tahoma"/>
              </a:rPr>
              <a:t>ЭОР «Облака знаний» включены в Федеральный перечень ЭОР</a:t>
            </a:r>
            <a:endParaRPr lang="en-US" sz="800" dirty="0">
              <a:latin typeface="Verdana"/>
              <a:ea typeface="Verdana"/>
              <a:cs typeface="Tahoma"/>
            </a:endParaRPr>
          </a:p>
          <a:p>
            <a:pPr marL="342900" indent="-342900" algn="l">
              <a:lnSpc>
                <a:spcPct val="110000"/>
              </a:lnSpc>
              <a:spcBef>
                <a:spcPts val="800"/>
              </a:spcBef>
              <a:buClr>
                <a:srgbClr val="2362ED"/>
              </a:buClr>
              <a:buFont typeface="Verdana" panose="020B0604030504040204" pitchFamily="34" charset="0"/>
              <a:buChar char="●"/>
              <a:defRPr/>
            </a:pPr>
            <a:r>
              <a:rPr lang="ru-RU" sz="2000" dirty="0">
                <a:latin typeface="Verdana"/>
                <a:ea typeface="Verdana"/>
                <a:cs typeface="Tahoma"/>
              </a:rPr>
              <a:t>Реализация принципов </a:t>
            </a:r>
            <a:r>
              <a:rPr lang="ru-RU" sz="2000" dirty="0">
                <a:solidFill>
                  <a:srgbClr val="2362ED"/>
                </a:solidFill>
                <a:latin typeface="Verdana" panose="020B0604030504040204" pitchFamily="34" charset="0"/>
                <a:ea typeface="Verdana" panose="020B0604030504040204" pitchFamily="34" charset="0"/>
              </a:rPr>
              <a:t>доказательного образования</a:t>
            </a:r>
            <a:endParaRPr lang="en-US" sz="2000" dirty="0">
              <a:solidFill>
                <a:srgbClr val="2362ED"/>
              </a:solidFill>
              <a:latin typeface="Verdana" panose="020B0604030504040204" pitchFamily="34" charset="0"/>
              <a:ea typeface="Verdana" panose="020B0604030504040204" pitchFamily="34" charset="0"/>
            </a:endParaRPr>
          </a:p>
        </p:txBody>
      </p:sp>
      <p:pic>
        <p:nvPicPr>
          <p:cNvPr id="15"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9592269" y="2455699"/>
            <a:ext cx="1987033" cy="1987033"/>
          </a:xfrm>
          <a:prstGeom prst="rect">
            <a:avLst/>
          </a:prstGeom>
        </p:spPr>
      </p:pic>
      <p:sp>
        <p:nvSpPr>
          <p:cNvPr id="4" name="Номер слайда 3">
            <a:extLst>
              <a:ext uri="{FF2B5EF4-FFF2-40B4-BE49-F238E27FC236}">
                <a16:creationId xmlns:a16="http://schemas.microsoft.com/office/drawing/2014/main" id="{32B3FF91-6F43-4385-B0F3-BDFD67DFF9C5}"/>
              </a:ext>
            </a:extLst>
          </p:cNvPr>
          <p:cNvSpPr>
            <a:spLocks noGrp="1"/>
          </p:cNvSpPr>
          <p:nvPr>
            <p:ph type="sldNum" sz="quarter" idx="12"/>
          </p:nvPr>
        </p:nvSpPr>
        <p:spPr/>
        <p:txBody>
          <a:bodyPr/>
          <a:lstStyle/>
          <a:p>
            <a:pPr>
              <a:defRPr/>
            </a:pPr>
            <a:fld id="{13F65F58-605E-A449-B5B4-E154880632AF}" type="slidenum">
              <a:rPr lang="ru-RU" smtClean="0"/>
              <a:t>2</a:t>
            </a:fld>
            <a:endParaRPr lang="ru-RU"/>
          </a:p>
        </p:txBody>
      </p:sp>
      <p:sp>
        <p:nvSpPr>
          <p:cNvPr id="9" name="Прямоугольник: скругленные углы 8">
            <a:extLst>
              <a:ext uri="{FF2B5EF4-FFF2-40B4-BE49-F238E27FC236}">
                <a16:creationId xmlns:a16="http://schemas.microsoft.com/office/drawing/2014/main" id="{D9859887-9BE3-4550-95E0-5759E29014D3}"/>
              </a:ext>
            </a:extLst>
          </p:cNvPr>
          <p:cNvSpPr/>
          <p:nvPr/>
        </p:nvSpPr>
        <p:spPr bwMode="auto">
          <a:xfrm>
            <a:off x="605307" y="6244920"/>
            <a:ext cx="1714812" cy="365125"/>
          </a:xfrm>
          <a:prstGeom prst="roundRect">
            <a:avLst>
              <a:gd name="adj" fmla="val 50000"/>
            </a:avLst>
          </a:prstGeom>
          <a:solidFill>
            <a:srgbClr val="D3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hlinkClick r:id="rId6"/>
              </a:rPr>
              <a:t>https://oblakoz.ru/</a:t>
            </a:r>
            <a:r>
              <a:rPr lang="ru-RU" sz="12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F2F21C-2055-4D03-A143-2242355FF3A3}"/>
              </a:ext>
            </a:extLst>
          </p:cNvPr>
          <p:cNvSpPr>
            <a:spLocks noGrp="1"/>
          </p:cNvSpPr>
          <p:nvPr>
            <p:ph type="title"/>
          </p:nvPr>
        </p:nvSpPr>
        <p:spPr>
          <a:xfrm>
            <a:off x="746583" y="351690"/>
            <a:ext cx="10515600" cy="742464"/>
          </a:xfrm>
        </p:spPr>
        <p:txBody>
          <a:bodyPr>
            <a:normAutofit/>
          </a:bodyPr>
          <a:lstStyle/>
          <a:p>
            <a:r>
              <a:rPr lang="ru-RU" sz="2800" b="1" dirty="0">
                <a:solidFill>
                  <a:srgbClr val="404045"/>
                </a:solidFill>
                <a:latin typeface="Verdana"/>
                <a:ea typeface="Verdana"/>
                <a:cs typeface="Tahoma"/>
              </a:rPr>
              <a:t>Диагностика учебных результатов</a:t>
            </a:r>
          </a:p>
        </p:txBody>
      </p:sp>
      <p:pic>
        <p:nvPicPr>
          <p:cNvPr id="9" name="Рисунок 8">
            <a:extLst>
              <a:ext uri="{FF2B5EF4-FFF2-40B4-BE49-F238E27FC236}">
                <a16:creationId xmlns:a16="http://schemas.microsoft.com/office/drawing/2014/main" id="{C4408B0A-3842-476D-8E4D-CDDD9A3C052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3784" y="182473"/>
            <a:ext cx="1345941" cy="559991"/>
          </a:xfrm>
          <a:prstGeom prst="rect">
            <a:avLst/>
          </a:prstGeom>
        </p:spPr>
      </p:pic>
      <p:sp>
        <p:nvSpPr>
          <p:cNvPr id="10" name="Прямоугольник 9">
            <a:extLst>
              <a:ext uri="{FF2B5EF4-FFF2-40B4-BE49-F238E27FC236}">
                <a16:creationId xmlns:a16="http://schemas.microsoft.com/office/drawing/2014/main" id="{B1052E5A-89C8-4AF4-9536-4EA9F619FDA2}"/>
              </a:ext>
            </a:extLst>
          </p:cNvPr>
          <p:cNvSpPr/>
          <p:nvPr/>
        </p:nvSpPr>
        <p:spPr bwMode="auto">
          <a:xfrm>
            <a:off x="5176222" y="5928715"/>
            <a:ext cx="5773912" cy="276999"/>
          </a:xfrm>
          <a:prstGeom prst="rect">
            <a:avLst/>
          </a:prstGeom>
        </p:spPr>
        <p:txBody>
          <a:bodyPr wrap="square">
            <a:spAutoFit/>
          </a:bodyPr>
          <a:lstStyle/>
          <a:p>
            <a:pPr algn="ctr"/>
            <a:r>
              <a:rPr lang="ru-RU" sz="1200" dirty="0">
                <a:latin typeface="Verdana" panose="020B0604030504040204" pitchFamily="34" charset="0"/>
                <a:ea typeface="Verdana" panose="020B0604030504040204" pitchFamily="34" charset="0"/>
              </a:rPr>
              <a:t>Входное тестирование в «Облаке знаний»</a:t>
            </a:r>
          </a:p>
        </p:txBody>
      </p:sp>
      <p:pic>
        <p:nvPicPr>
          <p:cNvPr id="15" name="Рисунок 14">
            <a:extLst>
              <a:ext uri="{FF2B5EF4-FFF2-40B4-BE49-F238E27FC236}">
                <a16:creationId xmlns:a16="http://schemas.microsoft.com/office/drawing/2014/main" id="{F937C03E-7F8E-483C-BF4C-1FB9C68D04CB}"/>
              </a:ext>
            </a:extLst>
          </p:cNvPr>
          <p:cNvPicPr>
            <a:picLocks noChangeAspect="1"/>
          </p:cNvPicPr>
          <p:nvPr/>
        </p:nvPicPr>
        <p:blipFill rotWithShape="1">
          <a:blip r:embed="rId5"/>
          <a:srcRect r="933" b="45098"/>
          <a:stretch/>
        </p:blipFill>
        <p:spPr>
          <a:xfrm>
            <a:off x="816921" y="1083054"/>
            <a:ext cx="6295292" cy="2226833"/>
          </a:xfrm>
          <a:prstGeom prst="roundRect">
            <a:avLst>
              <a:gd name="adj" fmla="val 15026"/>
            </a:avLst>
          </a:prstGeom>
          <a:solidFill>
            <a:srgbClr val="FFFFFF">
              <a:shade val="85000"/>
            </a:srgbClr>
          </a:solidFill>
          <a:ln>
            <a:noFill/>
          </a:ln>
          <a:effectLst>
            <a:outerShdw blurRad="317500" algn="ctr" rotWithShape="0">
              <a:schemeClr val="accent1">
                <a:lumMod val="40000"/>
                <a:lumOff val="60000"/>
              </a:schemeClr>
            </a:outerShdw>
          </a:effectLst>
        </p:spPr>
      </p:pic>
      <p:pic>
        <p:nvPicPr>
          <p:cNvPr id="13" name="Рисунок 12">
            <a:extLst>
              <a:ext uri="{FF2B5EF4-FFF2-40B4-BE49-F238E27FC236}">
                <a16:creationId xmlns:a16="http://schemas.microsoft.com/office/drawing/2014/main" id="{BAFFA1F3-EDEB-43B8-950C-28F8C98CE3FC}"/>
              </a:ext>
            </a:extLst>
          </p:cNvPr>
          <p:cNvPicPr>
            <a:picLocks noChangeAspect="1"/>
          </p:cNvPicPr>
          <p:nvPr/>
        </p:nvPicPr>
        <p:blipFill>
          <a:blip r:embed="rId6"/>
          <a:stretch>
            <a:fillRect/>
          </a:stretch>
        </p:blipFill>
        <p:spPr>
          <a:xfrm>
            <a:off x="4751278" y="2429140"/>
            <a:ext cx="6623801" cy="3499575"/>
          </a:xfrm>
          <a:prstGeom prst="roundRect">
            <a:avLst>
              <a:gd name="adj" fmla="val 8594"/>
            </a:avLst>
          </a:prstGeom>
          <a:solidFill>
            <a:srgbClr val="FFFFFF">
              <a:shade val="85000"/>
            </a:srgbClr>
          </a:solidFill>
          <a:ln>
            <a:noFill/>
          </a:ln>
          <a:effectLst>
            <a:outerShdw blurRad="317500" algn="ctr" rotWithShape="0">
              <a:schemeClr val="accent1">
                <a:lumMod val="40000"/>
                <a:lumOff val="60000"/>
              </a:schemeClr>
            </a:outerShdw>
          </a:effectLst>
        </p:spPr>
      </p:pic>
      <p:pic>
        <p:nvPicPr>
          <p:cNvPr id="7" name="Рисунок 6">
            <a:extLst>
              <a:ext uri="{FF2B5EF4-FFF2-40B4-BE49-F238E27FC236}">
                <a16:creationId xmlns:a16="http://schemas.microsoft.com/office/drawing/2014/main" id="{DD4D3577-9712-4D74-8B19-B7C4F0079390}"/>
              </a:ext>
            </a:extLst>
          </p:cNvPr>
          <p:cNvPicPr>
            <a:picLocks noChangeAspect="1"/>
          </p:cNvPicPr>
          <p:nvPr/>
        </p:nvPicPr>
        <p:blipFill>
          <a:blip r:embed="rId7"/>
          <a:stretch>
            <a:fillRect/>
          </a:stretch>
        </p:blipFill>
        <p:spPr bwMode="auto">
          <a:xfrm>
            <a:off x="622655" y="3812922"/>
            <a:ext cx="3441270" cy="2057143"/>
          </a:xfrm>
          <a:prstGeom prst="rect">
            <a:avLst/>
          </a:prstGeom>
        </p:spPr>
      </p:pic>
      <p:sp>
        <p:nvSpPr>
          <p:cNvPr id="3" name="Номер слайда 2">
            <a:extLst>
              <a:ext uri="{FF2B5EF4-FFF2-40B4-BE49-F238E27FC236}">
                <a16:creationId xmlns:a16="http://schemas.microsoft.com/office/drawing/2014/main" id="{FEFD2556-7EC0-482A-B1F2-2011028B6F97}"/>
              </a:ext>
            </a:extLst>
          </p:cNvPr>
          <p:cNvSpPr>
            <a:spLocks noGrp="1"/>
          </p:cNvSpPr>
          <p:nvPr>
            <p:ph type="sldNum" sz="quarter" idx="12"/>
          </p:nvPr>
        </p:nvSpPr>
        <p:spPr/>
        <p:txBody>
          <a:bodyPr/>
          <a:lstStyle/>
          <a:p>
            <a:fld id="{13F65F58-605E-A449-B5B4-E154880632AF}" type="slidenum">
              <a:rPr lang="ru-RU" smtClean="0"/>
              <a:t>20</a:t>
            </a:fld>
            <a:endParaRPr lang="ru-RU"/>
          </a:p>
        </p:txBody>
      </p:sp>
    </p:spTree>
    <p:extLst>
      <p:ext uri="{BB962C8B-B14F-4D97-AF65-F5344CB8AC3E}">
        <p14:creationId xmlns:p14="http://schemas.microsoft.com/office/powerpoint/2010/main" val="1790857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кругленный прямоугольник 9">
            <a:extLst>
              <a:ext uri="{FF2B5EF4-FFF2-40B4-BE49-F238E27FC236}">
                <a16:creationId xmlns:a16="http://schemas.microsoft.com/office/drawing/2014/main" id="{0893DB9F-CCB3-46C1-9FB3-8BA686692121}"/>
              </a:ext>
            </a:extLst>
          </p:cNvPr>
          <p:cNvSpPr/>
          <p:nvPr/>
        </p:nvSpPr>
        <p:spPr bwMode="auto">
          <a:xfrm>
            <a:off x="7821976" y="1070183"/>
            <a:ext cx="3866922" cy="2747089"/>
          </a:xfrm>
          <a:prstGeom prst="roundRect">
            <a:avLst>
              <a:gd name="adj" fmla="val 166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defRPr/>
            </a:pPr>
            <a:endParaRPr lang="ru-RU" sz="1800" dirty="0">
              <a:solidFill>
                <a:srgbClr val="0089FF"/>
              </a:solidFill>
              <a:latin typeface="Helvetica Neue"/>
              <a:ea typeface="Helvetica Neue"/>
              <a:cs typeface="Helvetica Neue"/>
            </a:endParaRPr>
          </a:p>
        </p:txBody>
      </p:sp>
      <p:sp>
        <p:nvSpPr>
          <p:cNvPr id="2" name="Заголовок 1">
            <a:extLst>
              <a:ext uri="{FF2B5EF4-FFF2-40B4-BE49-F238E27FC236}">
                <a16:creationId xmlns:a16="http://schemas.microsoft.com/office/drawing/2014/main" id="{CCF2F21C-2055-4D03-A143-2242355FF3A3}"/>
              </a:ext>
            </a:extLst>
          </p:cNvPr>
          <p:cNvSpPr>
            <a:spLocks noGrp="1"/>
          </p:cNvSpPr>
          <p:nvPr>
            <p:ph type="title"/>
          </p:nvPr>
        </p:nvSpPr>
        <p:spPr>
          <a:xfrm>
            <a:off x="732937" y="442856"/>
            <a:ext cx="10515600" cy="548670"/>
          </a:xfrm>
        </p:spPr>
        <p:txBody>
          <a:bodyPr>
            <a:normAutofit/>
          </a:bodyPr>
          <a:lstStyle/>
          <a:p>
            <a:r>
              <a:rPr lang="ru-RU" sz="2800" b="1" dirty="0">
                <a:solidFill>
                  <a:srgbClr val="404045"/>
                </a:solidFill>
                <a:latin typeface="Verdana"/>
                <a:ea typeface="Verdana"/>
                <a:cs typeface="Tahoma"/>
              </a:rPr>
              <a:t>Диагностика учебных результатов</a:t>
            </a:r>
          </a:p>
        </p:txBody>
      </p:sp>
      <p:pic>
        <p:nvPicPr>
          <p:cNvPr id="9" name="Рисунок 8">
            <a:extLst>
              <a:ext uri="{FF2B5EF4-FFF2-40B4-BE49-F238E27FC236}">
                <a16:creationId xmlns:a16="http://schemas.microsoft.com/office/drawing/2014/main" id="{C4408B0A-3842-476D-8E4D-CDDD9A3C052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3784" y="182473"/>
            <a:ext cx="1345941" cy="559991"/>
          </a:xfrm>
          <a:prstGeom prst="rect">
            <a:avLst/>
          </a:prstGeom>
        </p:spPr>
      </p:pic>
      <p:sp>
        <p:nvSpPr>
          <p:cNvPr id="13" name="Untertitel 5">
            <a:extLst>
              <a:ext uri="{FF2B5EF4-FFF2-40B4-BE49-F238E27FC236}">
                <a16:creationId xmlns:a16="http://schemas.microsoft.com/office/drawing/2014/main" id="{583605F8-D4BB-4E8D-98E3-2D99A499AF01}"/>
              </a:ext>
            </a:extLst>
          </p:cNvPr>
          <p:cNvSpPr txBox="1">
            <a:spLocks/>
          </p:cNvSpPr>
          <p:nvPr/>
        </p:nvSpPr>
        <p:spPr>
          <a:xfrm>
            <a:off x="7551020" y="1274726"/>
            <a:ext cx="3961607" cy="2426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0" lvl="1">
              <a:lnSpc>
                <a:spcPct val="120000"/>
              </a:lnSpc>
              <a:spcBef>
                <a:spcPts val="0"/>
              </a:spcBef>
              <a:spcAft>
                <a:spcPts val="1000"/>
              </a:spcAft>
              <a:buClr>
                <a:srgbClr val="2362ED"/>
              </a:buClr>
              <a:buFont typeface="Verdana" panose="020B0604030504040204" pitchFamily="34" charset="0"/>
              <a:buChar char="●"/>
            </a:pPr>
            <a:r>
              <a:rPr lang="ru-RU" sz="1800" dirty="0">
                <a:latin typeface="Verdana" panose="020B0604030504040204" pitchFamily="34" charset="0"/>
                <a:ea typeface="Verdana" panose="020B0604030504040204" pitchFamily="34" charset="0"/>
              </a:rPr>
              <a:t>Тест завершается:</a:t>
            </a:r>
          </a:p>
          <a:p>
            <a:pPr lvl="2">
              <a:lnSpc>
                <a:spcPct val="120000"/>
              </a:lnSpc>
              <a:spcBef>
                <a:spcPts val="0"/>
              </a:spcBef>
              <a:spcAft>
                <a:spcPts val="1000"/>
              </a:spcAft>
              <a:buClr>
                <a:srgbClr val="2A86FF"/>
              </a:buClr>
              <a:buFont typeface="Courier New" panose="02070309020205020404" pitchFamily="49" charset="0"/>
              <a:buChar char="o"/>
            </a:pPr>
            <a:r>
              <a:rPr lang="ru-RU" sz="1800" dirty="0">
                <a:latin typeface="Verdana" panose="020B0604030504040204" pitchFamily="34" charset="0"/>
                <a:ea typeface="Verdana" panose="020B0604030504040204" pitchFamily="34" charset="0"/>
              </a:rPr>
              <a:t>если </a:t>
            </a:r>
            <a:r>
              <a:rPr lang="ru-RU" sz="1800" dirty="0">
                <a:solidFill>
                  <a:srgbClr val="2362ED"/>
                </a:solidFill>
                <a:latin typeface="Verdana" panose="020B0604030504040204" pitchFamily="34" charset="0"/>
                <a:ea typeface="Verdana" panose="020B0604030504040204" pitchFamily="34" charset="0"/>
              </a:rPr>
              <a:t>матрица компетенций заполнена</a:t>
            </a:r>
          </a:p>
          <a:p>
            <a:pPr lvl="2">
              <a:lnSpc>
                <a:spcPct val="120000"/>
              </a:lnSpc>
              <a:spcBef>
                <a:spcPts val="0"/>
              </a:spcBef>
              <a:spcAft>
                <a:spcPts val="1000"/>
              </a:spcAft>
              <a:buClr>
                <a:srgbClr val="2A86FF"/>
              </a:buClr>
              <a:buFont typeface="Courier New" panose="02070309020205020404" pitchFamily="49" charset="0"/>
              <a:buChar char="o"/>
            </a:pPr>
            <a:r>
              <a:rPr lang="ru-RU" sz="1800" dirty="0">
                <a:latin typeface="Verdana" panose="020B0604030504040204" pitchFamily="34" charset="0"/>
                <a:ea typeface="Verdana" panose="020B0604030504040204" pitchFamily="34" charset="0"/>
              </a:rPr>
              <a:t>если </a:t>
            </a:r>
            <a:r>
              <a:rPr lang="ru-RU" sz="1800" dirty="0">
                <a:solidFill>
                  <a:srgbClr val="2362ED"/>
                </a:solidFill>
                <a:latin typeface="Verdana" panose="020B0604030504040204" pitchFamily="34" charset="0"/>
                <a:ea typeface="Verdana" panose="020B0604030504040204" pitchFamily="34" charset="0"/>
              </a:rPr>
              <a:t>вышло время</a:t>
            </a:r>
            <a:r>
              <a:rPr lang="ru-RU" sz="1800" dirty="0">
                <a:latin typeface="Verdana" panose="020B0604030504040204" pitchFamily="34" charset="0"/>
                <a:ea typeface="Verdana" panose="020B0604030504040204" pitchFamily="34" charset="0"/>
              </a:rPr>
              <a:t> диагностики</a:t>
            </a:r>
          </a:p>
        </p:txBody>
      </p:sp>
      <p:pic>
        <p:nvPicPr>
          <p:cNvPr id="16" name="Рисунок 15">
            <a:extLst>
              <a:ext uri="{FF2B5EF4-FFF2-40B4-BE49-F238E27FC236}">
                <a16:creationId xmlns:a16="http://schemas.microsoft.com/office/drawing/2014/main" id="{48E3A63A-8041-4936-B3C8-76B4003531E5}"/>
              </a:ext>
            </a:extLst>
          </p:cNvPr>
          <p:cNvPicPr>
            <a:picLocks noChangeAspect="1"/>
          </p:cNvPicPr>
          <p:nvPr/>
        </p:nvPicPr>
        <p:blipFill>
          <a:blip r:embed="rId5"/>
          <a:stretch>
            <a:fillRect/>
          </a:stretch>
        </p:blipFill>
        <p:spPr>
          <a:xfrm>
            <a:off x="803275" y="1070183"/>
            <a:ext cx="6731174" cy="5258729"/>
          </a:xfrm>
          <a:prstGeom prst="roundRect">
            <a:avLst>
              <a:gd name="adj" fmla="val 7441"/>
            </a:avLst>
          </a:prstGeom>
          <a:solidFill>
            <a:srgbClr val="FFFFFF">
              <a:shade val="85000"/>
            </a:srgbClr>
          </a:solidFill>
          <a:ln>
            <a:noFill/>
          </a:ln>
          <a:effectLst>
            <a:outerShdw blurRad="317500" algn="ctr" rotWithShape="0">
              <a:schemeClr val="accent1">
                <a:lumMod val="20000"/>
                <a:lumOff val="80000"/>
              </a:schemeClr>
            </a:outerShdw>
          </a:effectLst>
        </p:spPr>
      </p:pic>
      <p:pic>
        <p:nvPicPr>
          <p:cNvPr id="10" name="Рисунок 9">
            <a:extLst>
              <a:ext uri="{FF2B5EF4-FFF2-40B4-BE49-F238E27FC236}">
                <a16:creationId xmlns:a16="http://schemas.microsoft.com/office/drawing/2014/main" id="{6D379B1C-175D-41B5-844C-4D57EEC76E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7837392" flipH="1" flipV="1">
            <a:off x="6276956" y="2114163"/>
            <a:ext cx="1861706" cy="1468679"/>
          </a:xfrm>
          <a:prstGeom prst="rect">
            <a:avLst/>
          </a:prstGeom>
        </p:spPr>
      </p:pic>
      <p:sp>
        <p:nvSpPr>
          <p:cNvPr id="3" name="Номер слайда 2">
            <a:extLst>
              <a:ext uri="{FF2B5EF4-FFF2-40B4-BE49-F238E27FC236}">
                <a16:creationId xmlns:a16="http://schemas.microsoft.com/office/drawing/2014/main" id="{BC8F765E-8FE0-47EE-8EC6-F426B53B7285}"/>
              </a:ext>
            </a:extLst>
          </p:cNvPr>
          <p:cNvSpPr>
            <a:spLocks noGrp="1"/>
          </p:cNvSpPr>
          <p:nvPr>
            <p:ph type="sldNum" sz="quarter" idx="12"/>
          </p:nvPr>
        </p:nvSpPr>
        <p:spPr/>
        <p:txBody>
          <a:bodyPr/>
          <a:lstStyle/>
          <a:p>
            <a:fld id="{13F65F58-605E-A449-B5B4-E154880632AF}" type="slidenum">
              <a:rPr lang="ru-RU" smtClean="0"/>
              <a:t>21</a:t>
            </a:fld>
            <a:endParaRPr lang="ru-RU"/>
          </a:p>
        </p:txBody>
      </p:sp>
      <p:pic>
        <p:nvPicPr>
          <p:cNvPr id="5" name="Рисунок 4">
            <a:extLst>
              <a:ext uri="{FF2B5EF4-FFF2-40B4-BE49-F238E27FC236}">
                <a16:creationId xmlns:a16="http://schemas.microsoft.com/office/drawing/2014/main" id="{6BE49A92-DBB8-48A7-B365-943BB28FD796}"/>
              </a:ext>
            </a:extLst>
          </p:cNvPr>
          <p:cNvPicPr>
            <a:picLocks noChangeAspect="1"/>
          </p:cNvPicPr>
          <p:nvPr/>
        </p:nvPicPr>
        <p:blipFill>
          <a:blip r:embed="rId8"/>
          <a:stretch>
            <a:fillRect/>
          </a:stretch>
        </p:blipFill>
        <p:spPr>
          <a:xfrm>
            <a:off x="7995626" y="3989291"/>
            <a:ext cx="2591584" cy="1960091"/>
          </a:xfrm>
          <a:prstGeom prst="rect">
            <a:avLst/>
          </a:prstGeom>
        </p:spPr>
      </p:pic>
    </p:spTree>
    <p:extLst>
      <p:ext uri="{BB962C8B-B14F-4D97-AF65-F5344CB8AC3E}">
        <p14:creationId xmlns:p14="http://schemas.microsoft.com/office/powerpoint/2010/main" val="1880762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F2F21C-2055-4D03-A143-2242355FF3A3}"/>
              </a:ext>
            </a:extLst>
          </p:cNvPr>
          <p:cNvSpPr>
            <a:spLocks noGrp="1"/>
          </p:cNvSpPr>
          <p:nvPr>
            <p:ph type="title"/>
          </p:nvPr>
        </p:nvSpPr>
        <p:spPr>
          <a:xfrm>
            <a:off x="721214" y="455827"/>
            <a:ext cx="9919650" cy="512763"/>
          </a:xfrm>
        </p:spPr>
        <p:txBody>
          <a:bodyPr>
            <a:normAutofit/>
          </a:bodyPr>
          <a:lstStyle/>
          <a:p>
            <a:r>
              <a:rPr lang="ru-RU" sz="2800" b="1" dirty="0">
                <a:solidFill>
                  <a:srgbClr val="404045"/>
                </a:solidFill>
                <a:latin typeface="Verdana"/>
                <a:ea typeface="Verdana"/>
                <a:cs typeface="Tahoma"/>
              </a:rPr>
              <a:t>Формирование индивидуальной траектории</a:t>
            </a:r>
          </a:p>
        </p:txBody>
      </p:sp>
      <p:pic>
        <p:nvPicPr>
          <p:cNvPr id="9" name="Рисунок 8">
            <a:extLst>
              <a:ext uri="{FF2B5EF4-FFF2-40B4-BE49-F238E27FC236}">
                <a16:creationId xmlns:a16="http://schemas.microsoft.com/office/drawing/2014/main" id="{C4408B0A-3842-476D-8E4D-CDDD9A3C052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3784" y="182473"/>
            <a:ext cx="1345941" cy="559991"/>
          </a:xfrm>
          <a:prstGeom prst="rect">
            <a:avLst/>
          </a:prstGeom>
        </p:spPr>
      </p:pic>
      <p:pic>
        <p:nvPicPr>
          <p:cNvPr id="7" name="Рисунок 6">
            <a:extLst>
              <a:ext uri="{FF2B5EF4-FFF2-40B4-BE49-F238E27FC236}">
                <a16:creationId xmlns:a16="http://schemas.microsoft.com/office/drawing/2014/main" id="{42495733-AAEA-4020-8C59-3F976C4CCB80}"/>
              </a:ext>
            </a:extLst>
          </p:cNvPr>
          <p:cNvPicPr>
            <a:picLocks noChangeAspect="1"/>
          </p:cNvPicPr>
          <p:nvPr/>
        </p:nvPicPr>
        <p:blipFill>
          <a:blip r:embed="rId5"/>
          <a:stretch>
            <a:fillRect/>
          </a:stretch>
        </p:blipFill>
        <p:spPr>
          <a:xfrm>
            <a:off x="586292" y="1325563"/>
            <a:ext cx="11019416" cy="4829603"/>
          </a:xfrm>
          <a:prstGeom prst="roundRect">
            <a:avLst>
              <a:gd name="adj" fmla="val 8594"/>
            </a:avLst>
          </a:prstGeom>
          <a:solidFill>
            <a:srgbClr val="FFFFFF">
              <a:shade val="85000"/>
            </a:srgbClr>
          </a:solidFill>
          <a:ln>
            <a:noFill/>
          </a:ln>
          <a:effectLst>
            <a:outerShdw blurRad="254000" algn="ctr" rotWithShape="0">
              <a:schemeClr val="accent1">
                <a:lumMod val="40000"/>
                <a:lumOff val="60000"/>
              </a:schemeClr>
            </a:outerShdw>
          </a:effectLst>
        </p:spPr>
      </p:pic>
      <p:sp>
        <p:nvSpPr>
          <p:cNvPr id="3" name="Номер слайда 2">
            <a:extLst>
              <a:ext uri="{FF2B5EF4-FFF2-40B4-BE49-F238E27FC236}">
                <a16:creationId xmlns:a16="http://schemas.microsoft.com/office/drawing/2014/main" id="{3B3E6401-17F1-451A-B6C5-44A63749F10A}"/>
              </a:ext>
            </a:extLst>
          </p:cNvPr>
          <p:cNvSpPr>
            <a:spLocks noGrp="1"/>
          </p:cNvSpPr>
          <p:nvPr>
            <p:ph type="sldNum" sz="quarter" idx="12"/>
          </p:nvPr>
        </p:nvSpPr>
        <p:spPr/>
        <p:txBody>
          <a:bodyPr/>
          <a:lstStyle/>
          <a:p>
            <a:fld id="{13F65F58-605E-A449-B5B4-E154880632AF}" type="slidenum">
              <a:rPr lang="ru-RU" smtClean="0"/>
              <a:t>22</a:t>
            </a:fld>
            <a:endParaRPr lang="ru-RU"/>
          </a:p>
        </p:txBody>
      </p:sp>
    </p:spTree>
    <p:extLst>
      <p:ext uri="{BB962C8B-B14F-4D97-AF65-F5344CB8AC3E}">
        <p14:creationId xmlns:p14="http://schemas.microsoft.com/office/powerpoint/2010/main" val="2581987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625298F4-0FD4-4AFE-B79C-A9581BEC1067}"/>
              </a:ext>
            </a:extLst>
          </p:cNvPr>
          <p:cNvPicPr>
            <a:picLocks noChangeAspect="1"/>
          </p:cNvPicPr>
          <p:nvPr/>
        </p:nvPicPr>
        <p:blipFill rotWithShape="1">
          <a:blip r:embed="rId3"/>
          <a:srcRect l="7397" r="15427"/>
          <a:stretch/>
        </p:blipFill>
        <p:spPr>
          <a:xfrm>
            <a:off x="721214" y="1187384"/>
            <a:ext cx="6181567" cy="4805792"/>
          </a:xfrm>
          <a:prstGeom prst="roundRect">
            <a:avLst>
              <a:gd name="adj" fmla="val 8594"/>
            </a:avLst>
          </a:prstGeom>
          <a:solidFill>
            <a:srgbClr val="FFFFFF">
              <a:shade val="85000"/>
            </a:srgbClr>
          </a:solidFill>
          <a:ln>
            <a:noFill/>
          </a:ln>
          <a:effectLst>
            <a:outerShdw blurRad="317500" algn="ctr" rotWithShape="0">
              <a:schemeClr val="accent1">
                <a:lumMod val="40000"/>
                <a:lumOff val="60000"/>
              </a:schemeClr>
            </a:outerShdw>
          </a:effectLst>
        </p:spPr>
      </p:pic>
      <p:pic>
        <p:nvPicPr>
          <p:cNvPr id="9" name="Рисунок 8">
            <a:extLst>
              <a:ext uri="{FF2B5EF4-FFF2-40B4-BE49-F238E27FC236}">
                <a16:creationId xmlns:a16="http://schemas.microsoft.com/office/drawing/2014/main" id="{C4408B0A-3842-476D-8E4D-CDDD9A3C052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33784" y="182473"/>
            <a:ext cx="1345941" cy="559991"/>
          </a:xfrm>
          <a:prstGeom prst="rect">
            <a:avLst/>
          </a:prstGeom>
        </p:spPr>
      </p:pic>
      <p:pic>
        <p:nvPicPr>
          <p:cNvPr id="10" name="Рисунок 9">
            <a:extLst>
              <a:ext uri="{FF2B5EF4-FFF2-40B4-BE49-F238E27FC236}">
                <a16:creationId xmlns:a16="http://schemas.microsoft.com/office/drawing/2014/main" id="{1F5B0D34-010F-4010-AF85-89F76B5DAE64}"/>
              </a:ext>
            </a:extLst>
          </p:cNvPr>
          <p:cNvPicPr>
            <a:picLocks noChangeAspect="1"/>
          </p:cNvPicPr>
          <p:nvPr/>
        </p:nvPicPr>
        <p:blipFill>
          <a:blip r:embed="rId6"/>
          <a:stretch>
            <a:fillRect/>
          </a:stretch>
        </p:blipFill>
        <p:spPr>
          <a:xfrm>
            <a:off x="7102792" y="1187384"/>
            <a:ext cx="4784114" cy="1913958"/>
          </a:xfrm>
          <a:prstGeom prst="roundRect">
            <a:avLst>
              <a:gd name="adj" fmla="val 24454"/>
            </a:avLst>
          </a:prstGeom>
          <a:solidFill>
            <a:srgbClr val="FFFFFF">
              <a:shade val="85000"/>
            </a:srgbClr>
          </a:solidFill>
          <a:ln>
            <a:noFill/>
          </a:ln>
          <a:effectLst>
            <a:outerShdw blurRad="317500" algn="ctr" rotWithShape="0">
              <a:schemeClr val="accent1">
                <a:lumMod val="40000"/>
                <a:lumOff val="60000"/>
              </a:schemeClr>
            </a:outerShdw>
          </a:effectLst>
        </p:spPr>
      </p:pic>
      <p:sp>
        <p:nvSpPr>
          <p:cNvPr id="3" name="Номер слайда 2">
            <a:extLst>
              <a:ext uri="{FF2B5EF4-FFF2-40B4-BE49-F238E27FC236}">
                <a16:creationId xmlns:a16="http://schemas.microsoft.com/office/drawing/2014/main" id="{2459BF2B-DD9C-4DA2-BCB4-3042ED19AAAE}"/>
              </a:ext>
            </a:extLst>
          </p:cNvPr>
          <p:cNvSpPr>
            <a:spLocks noGrp="1"/>
          </p:cNvSpPr>
          <p:nvPr>
            <p:ph type="sldNum" sz="quarter" idx="12"/>
          </p:nvPr>
        </p:nvSpPr>
        <p:spPr/>
        <p:txBody>
          <a:bodyPr/>
          <a:lstStyle/>
          <a:p>
            <a:fld id="{13F65F58-605E-A449-B5B4-E154880632AF}" type="slidenum">
              <a:rPr lang="ru-RU" smtClean="0"/>
              <a:t>23</a:t>
            </a:fld>
            <a:endParaRPr lang="ru-RU"/>
          </a:p>
        </p:txBody>
      </p:sp>
      <p:sp>
        <p:nvSpPr>
          <p:cNvPr id="11" name="Заголовок 1">
            <a:extLst>
              <a:ext uri="{FF2B5EF4-FFF2-40B4-BE49-F238E27FC236}">
                <a16:creationId xmlns:a16="http://schemas.microsoft.com/office/drawing/2014/main" id="{21FF8D19-B3C3-44D0-8901-4E53F179F71C}"/>
              </a:ext>
            </a:extLst>
          </p:cNvPr>
          <p:cNvSpPr>
            <a:spLocks noGrp="1"/>
          </p:cNvSpPr>
          <p:nvPr>
            <p:ph type="title"/>
          </p:nvPr>
        </p:nvSpPr>
        <p:spPr>
          <a:xfrm>
            <a:off x="721214" y="455827"/>
            <a:ext cx="9919650" cy="512763"/>
          </a:xfrm>
        </p:spPr>
        <p:txBody>
          <a:bodyPr>
            <a:normAutofit/>
          </a:bodyPr>
          <a:lstStyle/>
          <a:p>
            <a:r>
              <a:rPr lang="ru-RU" sz="2800" b="1" dirty="0">
                <a:solidFill>
                  <a:srgbClr val="404045"/>
                </a:solidFill>
                <a:latin typeface="Verdana"/>
                <a:ea typeface="Verdana"/>
                <a:cs typeface="Tahoma"/>
              </a:rPr>
              <a:t>Формирование индивидуальной траектории</a:t>
            </a:r>
          </a:p>
        </p:txBody>
      </p:sp>
      <p:pic>
        <p:nvPicPr>
          <p:cNvPr id="7" name="Рисунок 6">
            <a:extLst>
              <a:ext uri="{FF2B5EF4-FFF2-40B4-BE49-F238E27FC236}">
                <a16:creationId xmlns:a16="http://schemas.microsoft.com/office/drawing/2014/main" id="{F5C0749B-556D-4716-8D32-B8399B9CB41E}"/>
              </a:ext>
            </a:extLst>
          </p:cNvPr>
          <p:cNvPicPr>
            <a:picLocks noChangeAspect="1"/>
          </p:cNvPicPr>
          <p:nvPr/>
        </p:nvPicPr>
        <p:blipFill>
          <a:blip r:embed="rId7"/>
          <a:stretch>
            <a:fillRect/>
          </a:stretch>
        </p:blipFill>
        <p:spPr>
          <a:xfrm>
            <a:off x="7102792" y="2939243"/>
            <a:ext cx="4784114" cy="3417107"/>
          </a:xfrm>
          <a:prstGeom prst="rect">
            <a:avLst/>
          </a:prstGeom>
        </p:spPr>
      </p:pic>
    </p:spTree>
    <p:extLst>
      <p:ext uri="{BB962C8B-B14F-4D97-AF65-F5344CB8AC3E}">
        <p14:creationId xmlns:p14="http://schemas.microsoft.com/office/powerpoint/2010/main" val="3131952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C4408B0A-3842-476D-8E4D-CDDD9A3C052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3784" y="182473"/>
            <a:ext cx="1345941" cy="559991"/>
          </a:xfrm>
          <a:prstGeom prst="rect">
            <a:avLst/>
          </a:prstGeom>
        </p:spPr>
      </p:pic>
      <p:sp>
        <p:nvSpPr>
          <p:cNvPr id="3" name="Номер слайда 2">
            <a:extLst>
              <a:ext uri="{FF2B5EF4-FFF2-40B4-BE49-F238E27FC236}">
                <a16:creationId xmlns:a16="http://schemas.microsoft.com/office/drawing/2014/main" id="{32A0A8B0-BEAC-452D-9D24-76FBA292ACF5}"/>
              </a:ext>
            </a:extLst>
          </p:cNvPr>
          <p:cNvSpPr>
            <a:spLocks noGrp="1"/>
          </p:cNvSpPr>
          <p:nvPr>
            <p:ph type="sldNum" sz="quarter" idx="12"/>
          </p:nvPr>
        </p:nvSpPr>
        <p:spPr/>
        <p:txBody>
          <a:bodyPr/>
          <a:lstStyle/>
          <a:p>
            <a:fld id="{13F65F58-605E-A449-B5B4-E154880632AF}" type="slidenum">
              <a:rPr lang="ru-RU" smtClean="0"/>
              <a:t>24</a:t>
            </a:fld>
            <a:endParaRPr lang="ru-RU"/>
          </a:p>
        </p:txBody>
      </p:sp>
      <p:sp>
        <p:nvSpPr>
          <p:cNvPr id="10" name="Заголовок 1">
            <a:extLst>
              <a:ext uri="{FF2B5EF4-FFF2-40B4-BE49-F238E27FC236}">
                <a16:creationId xmlns:a16="http://schemas.microsoft.com/office/drawing/2014/main" id="{85252EF5-FEF6-41B1-9C86-E14BF4A29A14}"/>
              </a:ext>
            </a:extLst>
          </p:cNvPr>
          <p:cNvSpPr>
            <a:spLocks noGrp="1"/>
          </p:cNvSpPr>
          <p:nvPr>
            <p:ph type="title"/>
          </p:nvPr>
        </p:nvSpPr>
        <p:spPr>
          <a:xfrm>
            <a:off x="721214" y="455827"/>
            <a:ext cx="9919650" cy="512763"/>
          </a:xfrm>
        </p:spPr>
        <p:txBody>
          <a:bodyPr>
            <a:normAutofit/>
          </a:bodyPr>
          <a:lstStyle/>
          <a:p>
            <a:r>
              <a:rPr lang="ru-RU" sz="2800" b="1" dirty="0">
                <a:solidFill>
                  <a:srgbClr val="404045"/>
                </a:solidFill>
                <a:latin typeface="Verdana"/>
                <a:ea typeface="Verdana"/>
                <a:cs typeface="Tahoma"/>
              </a:rPr>
              <a:t>Формирование индивидуальной траектории</a:t>
            </a:r>
          </a:p>
        </p:txBody>
      </p:sp>
      <p:grpSp>
        <p:nvGrpSpPr>
          <p:cNvPr id="4" name="Группа 3">
            <a:extLst>
              <a:ext uri="{FF2B5EF4-FFF2-40B4-BE49-F238E27FC236}">
                <a16:creationId xmlns:a16="http://schemas.microsoft.com/office/drawing/2014/main" id="{7C0986F0-8DE2-445D-9BAE-76718FEBCD58}"/>
              </a:ext>
            </a:extLst>
          </p:cNvPr>
          <p:cNvGrpSpPr/>
          <p:nvPr/>
        </p:nvGrpSpPr>
        <p:grpSpPr>
          <a:xfrm>
            <a:off x="941655" y="1190074"/>
            <a:ext cx="10308690" cy="5202667"/>
            <a:chOff x="941655" y="1190074"/>
            <a:chExt cx="10308690" cy="5202667"/>
          </a:xfrm>
        </p:grpSpPr>
        <p:pic>
          <p:nvPicPr>
            <p:cNvPr id="8" name="Рисунок 7">
              <a:extLst>
                <a:ext uri="{FF2B5EF4-FFF2-40B4-BE49-F238E27FC236}">
                  <a16:creationId xmlns:a16="http://schemas.microsoft.com/office/drawing/2014/main" id="{261AF7F3-E948-4EF8-A049-84E5539B7273}"/>
                </a:ext>
              </a:extLst>
            </p:cNvPr>
            <p:cNvPicPr>
              <a:picLocks noChangeAspect="1"/>
            </p:cNvPicPr>
            <p:nvPr/>
          </p:nvPicPr>
          <p:blipFill>
            <a:blip r:embed="rId5"/>
            <a:stretch>
              <a:fillRect/>
            </a:stretch>
          </p:blipFill>
          <p:spPr>
            <a:xfrm>
              <a:off x="941655" y="1190074"/>
              <a:ext cx="10308690" cy="5202667"/>
            </a:xfrm>
            <a:prstGeom prst="roundRect">
              <a:avLst>
                <a:gd name="adj" fmla="val 7441"/>
              </a:avLst>
            </a:prstGeom>
            <a:solidFill>
              <a:srgbClr val="FFFFFF">
                <a:shade val="85000"/>
              </a:srgbClr>
            </a:solidFill>
            <a:ln>
              <a:noFill/>
            </a:ln>
            <a:effectLst>
              <a:outerShdw blurRad="317500" algn="ctr" rotWithShape="0">
                <a:schemeClr val="accent1">
                  <a:lumMod val="40000"/>
                  <a:lumOff val="60000"/>
                </a:schemeClr>
              </a:outerShdw>
            </a:effectLst>
          </p:spPr>
        </p:pic>
        <p:sp>
          <p:nvSpPr>
            <p:cNvPr id="2" name="Прямоугольник 1">
              <a:extLst>
                <a:ext uri="{FF2B5EF4-FFF2-40B4-BE49-F238E27FC236}">
                  <a16:creationId xmlns:a16="http://schemas.microsoft.com/office/drawing/2014/main" id="{DE365907-F7B9-4138-AC32-C560D2439782}"/>
                </a:ext>
              </a:extLst>
            </p:cNvPr>
            <p:cNvSpPr/>
            <p:nvPr/>
          </p:nvSpPr>
          <p:spPr>
            <a:xfrm>
              <a:off x="3569826" y="5648446"/>
              <a:ext cx="1106346" cy="26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49752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6FC5B280-5CF0-49E3-A899-6B216DD742C8}"/>
              </a:ext>
            </a:extLst>
          </p:cNvPr>
          <p:cNvPicPr>
            <a:picLocks noChangeAspect="1"/>
          </p:cNvPicPr>
          <p:nvPr/>
        </p:nvPicPr>
        <p:blipFill>
          <a:blip r:embed="rId3"/>
          <a:stretch>
            <a:fillRect/>
          </a:stretch>
        </p:blipFill>
        <p:spPr>
          <a:xfrm>
            <a:off x="838200" y="1098149"/>
            <a:ext cx="9257143" cy="5400000"/>
          </a:xfrm>
          <a:prstGeom prst="roundRect">
            <a:avLst>
              <a:gd name="adj" fmla="val 7441"/>
            </a:avLst>
          </a:prstGeom>
          <a:solidFill>
            <a:srgbClr val="FFFFFF">
              <a:shade val="85000"/>
            </a:srgbClr>
          </a:solidFill>
          <a:ln>
            <a:noFill/>
          </a:ln>
          <a:effectLst>
            <a:outerShdw blurRad="317500" algn="ctr" rotWithShape="0">
              <a:schemeClr val="accent1">
                <a:lumMod val="40000"/>
                <a:lumOff val="60000"/>
              </a:schemeClr>
            </a:outerShdw>
          </a:effectLst>
        </p:spPr>
      </p:pic>
      <p:sp>
        <p:nvSpPr>
          <p:cNvPr id="2" name="Заголовок 1">
            <a:extLst>
              <a:ext uri="{FF2B5EF4-FFF2-40B4-BE49-F238E27FC236}">
                <a16:creationId xmlns:a16="http://schemas.microsoft.com/office/drawing/2014/main" id="{CCF2F21C-2055-4D03-A143-2242355FF3A3}"/>
              </a:ext>
            </a:extLst>
          </p:cNvPr>
          <p:cNvSpPr>
            <a:spLocks noGrp="1"/>
          </p:cNvSpPr>
          <p:nvPr>
            <p:ph type="title"/>
          </p:nvPr>
        </p:nvSpPr>
        <p:spPr>
          <a:xfrm>
            <a:off x="711417" y="359851"/>
            <a:ext cx="6463106" cy="644769"/>
          </a:xfrm>
        </p:spPr>
        <p:txBody>
          <a:bodyPr>
            <a:normAutofit/>
          </a:bodyPr>
          <a:lstStyle/>
          <a:p>
            <a:r>
              <a:rPr lang="ru-RU" sz="2800" b="1" dirty="0">
                <a:solidFill>
                  <a:srgbClr val="404045"/>
                </a:solidFill>
                <a:latin typeface="Verdana"/>
                <a:ea typeface="Verdana"/>
                <a:cs typeface="Tahoma"/>
              </a:rPr>
              <a:t>Конструктор цифровых работ</a:t>
            </a:r>
          </a:p>
        </p:txBody>
      </p:sp>
      <p:pic>
        <p:nvPicPr>
          <p:cNvPr id="9" name="Рисунок 8">
            <a:extLst>
              <a:ext uri="{FF2B5EF4-FFF2-40B4-BE49-F238E27FC236}">
                <a16:creationId xmlns:a16="http://schemas.microsoft.com/office/drawing/2014/main" id="{C4408B0A-3842-476D-8E4D-CDDD9A3C052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33784" y="182473"/>
            <a:ext cx="1345941" cy="559991"/>
          </a:xfrm>
          <a:prstGeom prst="rect">
            <a:avLst/>
          </a:prstGeom>
        </p:spPr>
      </p:pic>
      <p:pic>
        <p:nvPicPr>
          <p:cNvPr id="6" name="Рисунок 5">
            <a:extLst>
              <a:ext uri="{FF2B5EF4-FFF2-40B4-BE49-F238E27FC236}">
                <a16:creationId xmlns:a16="http://schemas.microsoft.com/office/drawing/2014/main" id="{75E792D0-11F4-472B-A12F-519C09E84913}"/>
              </a:ext>
            </a:extLst>
          </p:cNvPr>
          <p:cNvPicPr>
            <a:picLocks noChangeAspect="1"/>
          </p:cNvPicPr>
          <p:nvPr/>
        </p:nvPicPr>
        <p:blipFill>
          <a:blip r:embed="rId6"/>
          <a:stretch>
            <a:fillRect/>
          </a:stretch>
        </p:blipFill>
        <p:spPr>
          <a:xfrm>
            <a:off x="7975455" y="5227860"/>
            <a:ext cx="1270289" cy="1270289"/>
          </a:xfrm>
          <a:prstGeom prst="rect">
            <a:avLst/>
          </a:prstGeom>
        </p:spPr>
      </p:pic>
      <p:sp>
        <p:nvSpPr>
          <p:cNvPr id="3" name="Номер слайда 2">
            <a:extLst>
              <a:ext uri="{FF2B5EF4-FFF2-40B4-BE49-F238E27FC236}">
                <a16:creationId xmlns:a16="http://schemas.microsoft.com/office/drawing/2014/main" id="{BE36F913-B576-429E-B23C-46969BBC8C7F}"/>
              </a:ext>
            </a:extLst>
          </p:cNvPr>
          <p:cNvSpPr>
            <a:spLocks noGrp="1"/>
          </p:cNvSpPr>
          <p:nvPr>
            <p:ph type="sldNum" sz="quarter" idx="12"/>
          </p:nvPr>
        </p:nvSpPr>
        <p:spPr/>
        <p:txBody>
          <a:bodyPr/>
          <a:lstStyle/>
          <a:p>
            <a:fld id="{13F65F58-605E-A449-B5B4-E154880632AF}" type="slidenum">
              <a:rPr lang="ru-RU" smtClean="0"/>
              <a:t>25</a:t>
            </a:fld>
            <a:endParaRPr lang="ru-RU"/>
          </a:p>
        </p:txBody>
      </p:sp>
    </p:spTree>
    <p:extLst>
      <p:ext uri="{BB962C8B-B14F-4D97-AF65-F5344CB8AC3E}">
        <p14:creationId xmlns:p14="http://schemas.microsoft.com/office/powerpoint/2010/main" val="1718171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004A714-7F3C-48DB-81F8-D3C75A1FEF29}"/>
              </a:ext>
            </a:extLst>
          </p:cNvPr>
          <p:cNvPicPr>
            <a:picLocks noChangeAspect="1"/>
          </p:cNvPicPr>
          <p:nvPr/>
        </p:nvPicPr>
        <p:blipFill>
          <a:blip r:embed="rId3"/>
          <a:stretch>
            <a:fillRect/>
          </a:stretch>
        </p:blipFill>
        <p:spPr>
          <a:xfrm>
            <a:off x="838200" y="1068829"/>
            <a:ext cx="9257143" cy="5400000"/>
          </a:xfrm>
          <a:prstGeom prst="roundRect">
            <a:avLst>
              <a:gd name="adj" fmla="val 7441"/>
            </a:avLst>
          </a:prstGeom>
          <a:solidFill>
            <a:srgbClr val="FFFFFF">
              <a:shade val="85000"/>
            </a:srgbClr>
          </a:solidFill>
          <a:ln>
            <a:noFill/>
          </a:ln>
          <a:effectLst>
            <a:outerShdw blurRad="317500" algn="ctr" rotWithShape="0">
              <a:schemeClr val="accent1">
                <a:lumMod val="40000"/>
                <a:lumOff val="60000"/>
              </a:schemeClr>
            </a:outerShdw>
          </a:effectLst>
        </p:spPr>
      </p:pic>
      <p:pic>
        <p:nvPicPr>
          <p:cNvPr id="9" name="Рисунок 8">
            <a:extLst>
              <a:ext uri="{FF2B5EF4-FFF2-40B4-BE49-F238E27FC236}">
                <a16:creationId xmlns:a16="http://schemas.microsoft.com/office/drawing/2014/main" id="{C4408B0A-3842-476D-8E4D-CDDD9A3C052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33784" y="182473"/>
            <a:ext cx="1345941" cy="559991"/>
          </a:xfrm>
          <a:prstGeom prst="rect">
            <a:avLst/>
          </a:prstGeom>
        </p:spPr>
      </p:pic>
      <p:pic>
        <p:nvPicPr>
          <p:cNvPr id="6" name="Рисунок 5">
            <a:extLst>
              <a:ext uri="{FF2B5EF4-FFF2-40B4-BE49-F238E27FC236}">
                <a16:creationId xmlns:a16="http://schemas.microsoft.com/office/drawing/2014/main" id="{75E792D0-11F4-472B-A12F-519C09E84913}"/>
              </a:ext>
            </a:extLst>
          </p:cNvPr>
          <p:cNvPicPr>
            <a:picLocks noChangeAspect="1"/>
          </p:cNvPicPr>
          <p:nvPr/>
        </p:nvPicPr>
        <p:blipFill>
          <a:blip r:embed="rId6"/>
          <a:stretch>
            <a:fillRect/>
          </a:stretch>
        </p:blipFill>
        <p:spPr>
          <a:xfrm>
            <a:off x="7975455" y="4833415"/>
            <a:ext cx="1270289" cy="1270289"/>
          </a:xfrm>
          <a:prstGeom prst="rect">
            <a:avLst/>
          </a:prstGeom>
        </p:spPr>
      </p:pic>
      <p:sp>
        <p:nvSpPr>
          <p:cNvPr id="3" name="Номер слайда 2">
            <a:extLst>
              <a:ext uri="{FF2B5EF4-FFF2-40B4-BE49-F238E27FC236}">
                <a16:creationId xmlns:a16="http://schemas.microsoft.com/office/drawing/2014/main" id="{DE7FC521-BC07-4087-A23B-16EF3DCF8D51}"/>
              </a:ext>
            </a:extLst>
          </p:cNvPr>
          <p:cNvSpPr>
            <a:spLocks noGrp="1"/>
          </p:cNvSpPr>
          <p:nvPr>
            <p:ph type="sldNum" sz="quarter" idx="12"/>
          </p:nvPr>
        </p:nvSpPr>
        <p:spPr/>
        <p:txBody>
          <a:bodyPr/>
          <a:lstStyle/>
          <a:p>
            <a:fld id="{13F65F58-605E-A449-B5B4-E154880632AF}" type="slidenum">
              <a:rPr lang="ru-RU" smtClean="0"/>
              <a:t>26</a:t>
            </a:fld>
            <a:endParaRPr lang="ru-RU"/>
          </a:p>
        </p:txBody>
      </p:sp>
      <p:sp>
        <p:nvSpPr>
          <p:cNvPr id="10" name="Заголовок 1">
            <a:extLst>
              <a:ext uri="{FF2B5EF4-FFF2-40B4-BE49-F238E27FC236}">
                <a16:creationId xmlns:a16="http://schemas.microsoft.com/office/drawing/2014/main" id="{F9E18904-DF62-4381-B7CF-E5B72C3CF86F}"/>
              </a:ext>
            </a:extLst>
          </p:cNvPr>
          <p:cNvSpPr>
            <a:spLocks noGrp="1"/>
          </p:cNvSpPr>
          <p:nvPr>
            <p:ph type="title"/>
          </p:nvPr>
        </p:nvSpPr>
        <p:spPr>
          <a:xfrm>
            <a:off x="711417" y="359851"/>
            <a:ext cx="6463106" cy="644769"/>
          </a:xfrm>
        </p:spPr>
        <p:txBody>
          <a:bodyPr>
            <a:normAutofit/>
          </a:bodyPr>
          <a:lstStyle/>
          <a:p>
            <a:r>
              <a:rPr lang="ru-RU" sz="2800" b="1" dirty="0">
                <a:solidFill>
                  <a:srgbClr val="404045"/>
                </a:solidFill>
                <a:latin typeface="Verdana"/>
                <a:ea typeface="Verdana"/>
                <a:cs typeface="Tahoma"/>
              </a:rPr>
              <a:t>Конструктор цифровых работ</a:t>
            </a:r>
          </a:p>
        </p:txBody>
      </p:sp>
    </p:spTree>
    <p:extLst>
      <p:ext uri="{BB962C8B-B14F-4D97-AF65-F5344CB8AC3E}">
        <p14:creationId xmlns:p14="http://schemas.microsoft.com/office/powerpoint/2010/main" val="3210904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C4408B0A-3842-476D-8E4D-CDDD9A3C052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3784" y="182473"/>
            <a:ext cx="1345941" cy="559991"/>
          </a:xfrm>
          <a:prstGeom prst="rect">
            <a:avLst/>
          </a:prstGeom>
        </p:spPr>
      </p:pic>
      <p:grpSp>
        <p:nvGrpSpPr>
          <p:cNvPr id="3" name="Группа 2">
            <a:extLst>
              <a:ext uri="{FF2B5EF4-FFF2-40B4-BE49-F238E27FC236}">
                <a16:creationId xmlns:a16="http://schemas.microsoft.com/office/drawing/2014/main" id="{D2EAA10F-3C30-4A74-A5D4-357F8C4A0264}"/>
              </a:ext>
            </a:extLst>
          </p:cNvPr>
          <p:cNvGrpSpPr/>
          <p:nvPr/>
        </p:nvGrpSpPr>
        <p:grpSpPr>
          <a:xfrm>
            <a:off x="838200" y="1098149"/>
            <a:ext cx="9257143" cy="5400000"/>
            <a:chOff x="207325" y="1270971"/>
            <a:chExt cx="9257143" cy="5400000"/>
          </a:xfrm>
        </p:grpSpPr>
        <p:pic>
          <p:nvPicPr>
            <p:cNvPr id="4" name="Рисунок 3">
              <a:extLst>
                <a:ext uri="{FF2B5EF4-FFF2-40B4-BE49-F238E27FC236}">
                  <a16:creationId xmlns:a16="http://schemas.microsoft.com/office/drawing/2014/main" id="{85993790-C321-4DB5-95DB-6A041AEE5C50}"/>
                </a:ext>
              </a:extLst>
            </p:cNvPr>
            <p:cNvPicPr>
              <a:picLocks noChangeAspect="1"/>
            </p:cNvPicPr>
            <p:nvPr/>
          </p:nvPicPr>
          <p:blipFill>
            <a:blip r:embed="rId5"/>
            <a:stretch>
              <a:fillRect/>
            </a:stretch>
          </p:blipFill>
          <p:spPr>
            <a:xfrm>
              <a:off x="207325" y="1270971"/>
              <a:ext cx="9257143" cy="5400000"/>
            </a:xfrm>
            <a:prstGeom prst="roundRect">
              <a:avLst>
                <a:gd name="adj" fmla="val 7441"/>
              </a:avLst>
            </a:prstGeom>
            <a:solidFill>
              <a:srgbClr val="FFFFFF">
                <a:shade val="85000"/>
              </a:srgbClr>
            </a:solidFill>
            <a:ln>
              <a:noFill/>
            </a:ln>
            <a:effectLst>
              <a:outerShdw blurRad="317500" algn="ctr" rotWithShape="0">
                <a:schemeClr val="accent1">
                  <a:lumMod val="40000"/>
                  <a:lumOff val="60000"/>
                </a:schemeClr>
              </a:outerShdw>
            </a:effectLst>
          </p:spPr>
        </p:pic>
        <p:pic>
          <p:nvPicPr>
            <p:cNvPr id="6" name="Рисунок 5">
              <a:extLst>
                <a:ext uri="{FF2B5EF4-FFF2-40B4-BE49-F238E27FC236}">
                  <a16:creationId xmlns:a16="http://schemas.microsoft.com/office/drawing/2014/main" id="{75E792D0-11F4-472B-A12F-519C09E84913}"/>
                </a:ext>
              </a:extLst>
            </p:cNvPr>
            <p:cNvPicPr>
              <a:picLocks noChangeAspect="1"/>
            </p:cNvPicPr>
            <p:nvPr/>
          </p:nvPicPr>
          <p:blipFill>
            <a:blip r:embed="rId6"/>
            <a:stretch>
              <a:fillRect/>
            </a:stretch>
          </p:blipFill>
          <p:spPr>
            <a:xfrm>
              <a:off x="7398836" y="5129304"/>
              <a:ext cx="1270289" cy="1270289"/>
            </a:xfrm>
            <a:prstGeom prst="rect">
              <a:avLst/>
            </a:prstGeom>
          </p:spPr>
        </p:pic>
      </p:grpSp>
      <p:sp>
        <p:nvSpPr>
          <p:cNvPr id="2" name="Номер слайда 1">
            <a:extLst>
              <a:ext uri="{FF2B5EF4-FFF2-40B4-BE49-F238E27FC236}">
                <a16:creationId xmlns:a16="http://schemas.microsoft.com/office/drawing/2014/main" id="{6071B585-B2E7-4BA5-ADAA-373EC3384940}"/>
              </a:ext>
            </a:extLst>
          </p:cNvPr>
          <p:cNvSpPr>
            <a:spLocks noGrp="1"/>
          </p:cNvSpPr>
          <p:nvPr>
            <p:ph type="sldNum" sz="quarter" idx="12"/>
          </p:nvPr>
        </p:nvSpPr>
        <p:spPr/>
        <p:txBody>
          <a:bodyPr/>
          <a:lstStyle/>
          <a:p>
            <a:fld id="{13F65F58-605E-A449-B5B4-E154880632AF}" type="slidenum">
              <a:rPr lang="ru-RU" smtClean="0"/>
              <a:t>27</a:t>
            </a:fld>
            <a:endParaRPr lang="ru-RU"/>
          </a:p>
        </p:txBody>
      </p:sp>
      <p:sp>
        <p:nvSpPr>
          <p:cNvPr id="8" name="Заголовок 1">
            <a:extLst>
              <a:ext uri="{FF2B5EF4-FFF2-40B4-BE49-F238E27FC236}">
                <a16:creationId xmlns:a16="http://schemas.microsoft.com/office/drawing/2014/main" id="{339E732B-ABB9-4E5E-AEB9-E72666A9DA49}"/>
              </a:ext>
            </a:extLst>
          </p:cNvPr>
          <p:cNvSpPr>
            <a:spLocks noGrp="1"/>
          </p:cNvSpPr>
          <p:nvPr>
            <p:ph type="title"/>
          </p:nvPr>
        </p:nvSpPr>
        <p:spPr>
          <a:xfrm>
            <a:off x="711417" y="359851"/>
            <a:ext cx="6463106" cy="644769"/>
          </a:xfrm>
        </p:spPr>
        <p:txBody>
          <a:bodyPr>
            <a:normAutofit/>
          </a:bodyPr>
          <a:lstStyle/>
          <a:p>
            <a:r>
              <a:rPr lang="ru-RU" sz="2800" b="1" dirty="0">
                <a:solidFill>
                  <a:srgbClr val="404045"/>
                </a:solidFill>
                <a:latin typeface="Verdana"/>
                <a:ea typeface="Verdana"/>
                <a:cs typeface="Tahoma"/>
              </a:rPr>
              <a:t>Конструктор цифровых работ</a:t>
            </a:r>
          </a:p>
        </p:txBody>
      </p:sp>
    </p:spTree>
    <p:extLst>
      <p:ext uri="{BB962C8B-B14F-4D97-AF65-F5344CB8AC3E}">
        <p14:creationId xmlns:p14="http://schemas.microsoft.com/office/powerpoint/2010/main" val="879912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4A0F412-B7C2-4F81-B1E7-32F8B2828B28}"/>
              </a:ext>
            </a:extLst>
          </p:cNvPr>
          <p:cNvPicPr>
            <a:picLocks noChangeAspect="1"/>
          </p:cNvPicPr>
          <p:nvPr/>
        </p:nvPicPr>
        <p:blipFill>
          <a:blip r:embed="rId3"/>
          <a:stretch>
            <a:fillRect/>
          </a:stretch>
        </p:blipFill>
        <p:spPr>
          <a:xfrm>
            <a:off x="838200" y="1098149"/>
            <a:ext cx="9257143" cy="5400000"/>
          </a:xfrm>
          <a:prstGeom prst="roundRect">
            <a:avLst>
              <a:gd name="adj" fmla="val 7441"/>
            </a:avLst>
          </a:prstGeom>
          <a:solidFill>
            <a:srgbClr val="FFFFFF">
              <a:shade val="85000"/>
            </a:srgbClr>
          </a:solidFill>
          <a:ln>
            <a:noFill/>
          </a:ln>
          <a:effectLst>
            <a:outerShdw blurRad="317500" algn="ctr" rotWithShape="0">
              <a:schemeClr val="accent1">
                <a:lumMod val="40000"/>
                <a:lumOff val="60000"/>
              </a:schemeClr>
            </a:outerShdw>
          </a:effectLst>
        </p:spPr>
      </p:pic>
      <p:pic>
        <p:nvPicPr>
          <p:cNvPr id="9" name="Рисунок 8">
            <a:extLst>
              <a:ext uri="{FF2B5EF4-FFF2-40B4-BE49-F238E27FC236}">
                <a16:creationId xmlns:a16="http://schemas.microsoft.com/office/drawing/2014/main" id="{C4408B0A-3842-476D-8E4D-CDDD9A3C052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33784" y="182473"/>
            <a:ext cx="1345941" cy="559991"/>
          </a:xfrm>
          <a:prstGeom prst="rect">
            <a:avLst/>
          </a:prstGeom>
        </p:spPr>
      </p:pic>
      <p:sp>
        <p:nvSpPr>
          <p:cNvPr id="2" name="Номер слайда 1">
            <a:extLst>
              <a:ext uri="{FF2B5EF4-FFF2-40B4-BE49-F238E27FC236}">
                <a16:creationId xmlns:a16="http://schemas.microsoft.com/office/drawing/2014/main" id="{C3F91099-31FC-4D92-83BB-38502E15B903}"/>
              </a:ext>
            </a:extLst>
          </p:cNvPr>
          <p:cNvSpPr>
            <a:spLocks noGrp="1"/>
          </p:cNvSpPr>
          <p:nvPr>
            <p:ph type="sldNum" sz="quarter" idx="12"/>
          </p:nvPr>
        </p:nvSpPr>
        <p:spPr/>
        <p:txBody>
          <a:bodyPr/>
          <a:lstStyle/>
          <a:p>
            <a:fld id="{13F65F58-605E-A449-B5B4-E154880632AF}" type="slidenum">
              <a:rPr lang="ru-RU" smtClean="0"/>
              <a:t>28</a:t>
            </a:fld>
            <a:endParaRPr lang="ru-RU"/>
          </a:p>
        </p:txBody>
      </p:sp>
      <p:sp>
        <p:nvSpPr>
          <p:cNvPr id="6" name="Заголовок 1">
            <a:extLst>
              <a:ext uri="{FF2B5EF4-FFF2-40B4-BE49-F238E27FC236}">
                <a16:creationId xmlns:a16="http://schemas.microsoft.com/office/drawing/2014/main" id="{C13B10C9-423F-4E93-A75A-0B830BD30FCD}"/>
              </a:ext>
            </a:extLst>
          </p:cNvPr>
          <p:cNvSpPr>
            <a:spLocks noGrp="1"/>
          </p:cNvSpPr>
          <p:nvPr>
            <p:ph type="title"/>
          </p:nvPr>
        </p:nvSpPr>
        <p:spPr>
          <a:xfrm>
            <a:off x="711417" y="359851"/>
            <a:ext cx="6463106" cy="644769"/>
          </a:xfrm>
        </p:spPr>
        <p:txBody>
          <a:bodyPr>
            <a:normAutofit/>
          </a:bodyPr>
          <a:lstStyle/>
          <a:p>
            <a:r>
              <a:rPr lang="ru-RU" sz="2800" b="1" dirty="0">
                <a:solidFill>
                  <a:srgbClr val="404045"/>
                </a:solidFill>
                <a:latin typeface="Verdana"/>
                <a:ea typeface="Verdana"/>
                <a:cs typeface="Tahoma"/>
              </a:rPr>
              <a:t>Конструктор цифровых работ</a:t>
            </a:r>
          </a:p>
        </p:txBody>
      </p:sp>
    </p:spTree>
    <p:extLst>
      <p:ext uri="{BB962C8B-B14F-4D97-AF65-F5344CB8AC3E}">
        <p14:creationId xmlns:p14="http://schemas.microsoft.com/office/powerpoint/2010/main" val="267316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скругленные углы 12">
            <a:extLst>
              <a:ext uri="{FF2B5EF4-FFF2-40B4-BE49-F238E27FC236}">
                <a16:creationId xmlns:a16="http://schemas.microsoft.com/office/drawing/2014/main" id="{40BD5062-4356-4CD0-BCAC-8BE1EA3E5A78}"/>
              </a:ext>
            </a:extLst>
          </p:cNvPr>
          <p:cNvSpPr/>
          <p:nvPr/>
        </p:nvSpPr>
        <p:spPr>
          <a:xfrm>
            <a:off x="846699" y="4279848"/>
            <a:ext cx="4099874" cy="1870118"/>
          </a:xfrm>
          <a:prstGeom prst="roundRect">
            <a:avLst>
              <a:gd name="adj" fmla="val 48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lvl="1" indent="-285750">
              <a:buClr>
                <a:srgbClr val="2362ED"/>
              </a:buClr>
              <a:buFont typeface="Verdana" panose="020B0604030504040204" pitchFamily="34" charset="0"/>
              <a:buChar char="●"/>
            </a:pPr>
            <a:r>
              <a:rPr lang="ru-RU" dirty="0">
                <a:solidFill>
                  <a:schemeClr val="tx1">
                    <a:lumMod val="85000"/>
                    <a:lumOff val="15000"/>
                  </a:schemeClr>
                </a:solidFill>
                <a:latin typeface="Verdana" panose="020B0604030504040204" pitchFamily="34" charset="0"/>
                <a:ea typeface="Verdana" panose="020B0604030504040204" pitchFamily="34" charset="0"/>
              </a:rPr>
              <a:t>9 класс</a:t>
            </a:r>
          </a:p>
          <a:p>
            <a:pPr marL="360000" lvl="1" indent="-285750">
              <a:buClr>
                <a:srgbClr val="2362ED"/>
              </a:buClr>
              <a:buFont typeface="Verdana" panose="020B0604030504040204" pitchFamily="34" charset="0"/>
              <a:buChar char="●"/>
            </a:pPr>
            <a:r>
              <a:rPr lang="ru-RU" dirty="0">
                <a:solidFill>
                  <a:schemeClr val="tx1">
                    <a:lumMod val="85000"/>
                    <a:lumOff val="15000"/>
                  </a:schemeClr>
                </a:solidFill>
                <a:latin typeface="Verdana" panose="020B0604030504040204" pitchFamily="34" charset="0"/>
                <a:ea typeface="Verdana" panose="020B0604030504040204" pitchFamily="34" charset="0"/>
              </a:rPr>
              <a:t>углубленный уровень</a:t>
            </a:r>
          </a:p>
          <a:p>
            <a:pPr marL="360000" lvl="1" indent="-285750">
              <a:buClr>
                <a:srgbClr val="2362ED"/>
              </a:buClr>
              <a:buFont typeface="Verdana" panose="020B0604030504040204" pitchFamily="34" charset="0"/>
              <a:buChar char="●"/>
            </a:pPr>
            <a:r>
              <a:rPr lang="ru-RU" dirty="0">
                <a:solidFill>
                  <a:srgbClr val="2362ED"/>
                </a:solidFill>
                <a:latin typeface="Verdana" panose="020B0604030504040204" pitchFamily="34" charset="0"/>
                <a:ea typeface="Verdana" panose="020B0604030504040204" pitchFamily="34" charset="0"/>
              </a:rPr>
              <a:t>КЭС</a:t>
            </a:r>
            <a:r>
              <a:rPr lang="ru-RU" dirty="0">
                <a:solidFill>
                  <a:schemeClr val="tx1">
                    <a:lumMod val="85000"/>
                    <a:lumOff val="15000"/>
                  </a:schemeClr>
                </a:solidFill>
                <a:latin typeface="Verdana" panose="020B0604030504040204" pitchFamily="34" charset="0"/>
                <a:ea typeface="Verdana" panose="020B0604030504040204" pitchFamily="34" charset="0"/>
              </a:rPr>
              <a:t> «Химические реакции»</a:t>
            </a:r>
          </a:p>
          <a:p>
            <a:pPr marL="360000" lvl="1" indent="-285750">
              <a:buClr>
                <a:srgbClr val="2362ED"/>
              </a:buClr>
              <a:buFont typeface="Verdana" panose="020B0604030504040204" pitchFamily="34" charset="0"/>
              <a:buChar char="●"/>
            </a:pPr>
            <a:r>
              <a:rPr lang="ru-RU" dirty="0">
                <a:solidFill>
                  <a:srgbClr val="2362ED"/>
                </a:solidFill>
                <a:latin typeface="Verdana" panose="020B0604030504040204" pitchFamily="34" charset="0"/>
                <a:ea typeface="Verdana" panose="020B0604030504040204" pitchFamily="34" charset="0"/>
              </a:rPr>
              <a:t>ПР</a:t>
            </a:r>
            <a:r>
              <a:rPr lang="ru-RU" dirty="0">
                <a:solidFill>
                  <a:schemeClr val="tx1">
                    <a:lumMod val="85000"/>
                    <a:lumOff val="15000"/>
                  </a:schemeClr>
                </a:solidFill>
                <a:latin typeface="Verdana" panose="020B0604030504040204" pitchFamily="34" charset="0"/>
                <a:ea typeface="Verdana" panose="020B0604030504040204" pitchFamily="34" charset="0"/>
              </a:rPr>
              <a:t> «Извлекать найденную    в источнике информацию» </a:t>
            </a:r>
          </a:p>
        </p:txBody>
      </p:sp>
      <p:pic>
        <p:nvPicPr>
          <p:cNvPr id="9" name="Рисунок 8">
            <a:extLst>
              <a:ext uri="{FF2B5EF4-FFF2-40B4-BE49-F238E27FC236}">
                <a16:creationId xmlns:a16="http://schemas.microsoft.com/office/drawing/2014/main" id="{C4408B0A-3842-476D-8E4D-CDDD9A3C052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3784" y="182473"/>
            <a:ext cx="1345941" cy="559991"/>
          </a:xfrm>
          <a:prstGeom prst="rect">
            <a:avLst/>
          </a:prstGeom>
        </p:spPr>
      </p:pic>
      <p:pic>
        <p:nvPicPr>
          <p:cNvPr id="10" name="Рисунок 9">
            <a:extLst>
              <a:ext uri="{FF2B5EF4-FFF2-40B4-BE49-F238E27FC236}">
                <a16:creationId xmlns:a16="http://schemas.microsoft.com/office/drawing/2014/main" id="{AF0B64C8-0F40-484D-A742-D25BADFFC439}"/>
              </a:ext>
            </a:extLst>
          </p:cNvPr>
          <p:cNvPicPr>
            <a:picLocks noChangeAspect="1"/>
          </p:cNvPicPr>
          <p:nvPr/>
        </p:nvPicPr>
        <p:blipFill>
          <a:blip r:embed="rId5"/>
          <a:stretch>
            <a:fillRect/>
          </a:stretch>
        </p:blipFill>
        <p:spPr>
          <a:xfrm>
            <a:off x="6320867" y="1004620"/>
            <a:ext cx="5020587" cy="2880000"/>
          </a:xfrm>
          <a:prstGeom prst="roundRect">
            <a:avLst>
              <a:gd name="adj" fmla="val 7441"/>
            </a:avLst>
          </a:prstGeom>
          <a:solidFill>
            <a:srgbClr val="FFFFFF">
              <a:shade val="85000"/>
            </a:srgbClr>
          </a:solidFill>
          <a:ln>
            <a:noFill/>
          </a:ln>
          <a:effectLst>
            <a:outerShdw blurRad="317500" algn="ctr" rotWithShape="0">
              <a:schemeClr val="accent1">
                <a:lumMod val="40000"/>
                <a:lumOff val="60000"/>
              </a:schemeClr>
            </a:outerShdw>
          </a:effectLst>
        </p:spPr>
      </p:pic>
      <p:pic>
        <p:nvPicPr>
          <p:cNvPr id="6" name="Рисунок 5">
            <a:extLst>
              <a:ext uri="{FF2B5EF4-FFF2-40B4-BE49-F238E27FC236}">
                <a16:creationId xmlns:a16="http://schemas.microsoft.com/office/drawing/2014/main" id="{A1367732-A942-4A2D-8AA1-BCDAB85164B0}"/>
              </a:ext>
            </a:extLst>
          </p:cNvPr>
          <p:cNvPicPr>
            <a:picLocks noChangeAspect="1"/>
          </p:cNvPicPr>
          <p:nvPr/>
        </p:nvPicPr>
        <p:blipFill>
          <a:blip r:embed="rId6"/>
          <a:stretch>
            <a:fillRect/>
          </a:stretch>
        </p:blipFill>
        <p:spPr>
          <a:xfrm>
            <a:off x="803275" y="1004620"/>
            <a:ext cx="5101132" cy="2880000"/>
          </a:xfrm>
          <a:prstGeom prst="roundRect">
            <a:avLst>
              <a:gd name="adj" fmla="val 7441"/>
            </a:avLst>
          </a:prstGeom>
          <a:solidFill>
            <a:srgbClr val="FFFFFF">
              <a:shade val="85000"/>
            </a:srgbClr>
          </a:solidFill>
          <a:ln>
            <a:noFill/>
          </a:ln>
          <a:effectLst>
            <a:outerShdw blurRad="317500" algn="ctr" rotWithShape="0">
              <a:schemeClr val="accent1">
                <a:lumMod val="40000"/>
                <a:lumOff val="60000"/>
              </a:schemeClr>
            </a:outerShdw>
          </a:effectLst>
        </p:spPr>
      </p:pic>
      <p:pic>
        <p:nvPicPr>
          <p:cNvPr id="8" name="Рисунок 7">
            <a:extLst>
              <a:ext uri="{FF2B5EF4-FFF2-40B4-BE49-F238E27FC236}">
                <a16:creationId xmlns:a16="http://schemas.microsoft.com/office/drawing/2014/main" id="{E169A56B-AD8F-4574-8697-6E592D344303}"/>
              </a:ext>
            </a:extLst>
          </p:cNvPr>
          <p:cNvPicPr>
            <a:picLocks noChangeAspect="1"/>
          </p:cNvPicPr>
          <p:nvPr/>
        </p:nvPicPr>
        <p:blipFill>
          <a:blip r:embed="rId7"/>
          <a:stretch>
            <a:fillRect/>
          </a:stretch>
        </p:blipFill>
        <p:spPr>
          <a:xfrm>
            <a:off x="5425821" y="3269966"/>
            <a:ext cx="5007963" cy="2880000"/>
          </a:xfrm>
          <a:prstGeom prst="roundRect">
            <a:avLst>
              <a:gd name="adj" fmla="val 7441"/>
            </a:avLst>
          </a:prstGeom>
          <a:solidFill>
            <a:srgbClr val="FFFFFF">
              <a:shade val="85000"/>
            </a:srgbClr>
          </a:solidFill>
          <a:ln>
            <a:noFill/>
          </a:ln>
          <a:effectLst>
            <a:outerShdw blurRad="317500" algn="ctr" rotWithShape="0">
              <a:schemeClr val="accent1">
                <a:lumMod val="40000"/>
                <a:lumOff val="60000"/>
              </a:schemeClr>
            </a:outerShdw>
          </a:effectLst>
        </p:spPr>
      </p:pic>
      <p:sp>
        <p:nvSpPr>
          <p:cNvPr id="2" name="Номер слайда 1">
            <a:extLst>
              <a:ext uri="{FF2B5EF4-FFF2-40B4-BE49-F238E27FC236}">
                <a16:creationId xmlns:a16="http://schemas.microsoft.com/office/drawing/2014/main" id="{2E5DC6DB-4C77-48B6-AED2-E22942D31FC0}"/>
              </a:ext>
            </a:extLst>
          </p:cNvPr>
          <p:cNvSpPr>
            <a:spLocks noGrp="1"/>
          </p:cNvSpPr>
          <p:nvPr>
            <p:ph type="sldNum" sz="quarter" idx="12"/>
          </p:nvPr>
        </p:nvSpPr>
        <p:spPr/>
        <p:txBody>
          <a:bodyPr/>
          <a:lstStyle/>
          <a:p>
            <a:fld id="{13F65F58-605E-A449-B5B4-E154880632AF}" type="slidenum">
              <a:rPr lang="ru-RU" smtClean="0"/>
              <a:t>29</a:t>
            </a:fld>
            <a:endParaRPr lang="ru-RU" dirty="0"/>
          </a:p>
        </p:txBody>
      </p:sp>
      <p:sp>
        <p:nvSpPr>
          <p:cNvPr id="11" name="Заголовок 1">
            <a:extLst>
              <a:ext uri="{FF2B5EF4-FFF2-40B4-BE49-F238E27FC236}">
                <a16:creationId xmlns:a16="http://schemas.microsoft.com/office/drawing/2014/main" id="{21291BE5-7347-4299-8422-27D95921D508}"/>
              </a:ext>
            </a:extLst>
          </p:cNvPr>
          <p:cNvSpPr>
            <a:spLocks noGrp="1"/>
          </p:cNvSpPr>
          <p:nvPr>
            <p:ph type="title"/>
          </p:nvPr>
        </p:nvSpPr>
        <p:spPr>
          <a:xfrm>
            <a:off x="711417" y="359851"/>
            <a:ext cx="6463106" cy="644769"/>
          </a:xfrm>
        </p:spPr>
        <p:txBody>
          <a:bodyPr>
            <a:normAutofit/>
          </a:bodyPr>
          <a:lstStyle/>
          <a:p>
            <a:r>
              <a:rPr lang="ru-RU" sz="2800" b="1" dirty="0">
                <a:solidFill>
                  <a:srgbClr val="404045"/>
                </a:solidFill>
                <a:latin typeface="Verdana"/>
                <a:ea typeface="Verdana"/>
                <a:cs typeface="Tahoma"/>
              </a:rPr>
              <a:t>Конструктор цифровых работ</a:t>
            </a:r>
          </a:p>
        </p:txBody>
      </p:sp>
      <p:sp>
        <p:nvSpPr>
          <p:cNvPr id="3" name="Прямоугольник 2">
            <a:extLst>
              <a:ext uri="{FF2B5EF4-FFF2-40B4-BE49-F238E27FC236}">
                <a16:creationId xmlns:a16="http://schemas.microsoft.com/office/drawing/2014/main" id="{95946824-78CE-4B55-B21E-75A0670AF208}"/>
              </a:ext>
            </a:extLst>
          </p:cNvPr>
          <p:cNvSpPr/>
          <p:nvPr/>
        </p:nvSpPr>
        <p:spPr>
          <a:xfrm>
            <a:off x="2053590" y="1061770"/>
            <a:ext cx="72390" cy="92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E22AE8E6-165B-4ED4-B2EF-C6276159ACC5}"/>
              </a:ext>
            </a:extLst>
          </p:cNvPr>
          <p:cNvSpPr/>
          <p:nvPr/>
        </p:nvSpPr>
        <p:spPr>
          <a:xfrm>
            <a:off x="7544281" y="1033799"/>
            <a:ext cx="72390" cy="92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179CEE40-7603-423A-A3F7-4F909CF4C133}"/>
              </a:ext>
            </a:extLst>
          </p:cNvPr>
          <p:cNvSpPr/>
          <p:nvPr/>
        </p:nvSpPr>
        <p:spPr>
          <a:xfrm>
            <a:off x="6617688" y="3325894"/>
            <a:ext cx="100103" cy="103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2423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кругленные углы 6">
            <a:extLst>
              <a:ext uri="{FF2B5EF4-FFF2-40B4-BE49-F238E27FC236}">
                <a16:creationId xmlns:a16="http://schemas.microsoft.com/office/drawing/2014/main" id="{2C419306-A5C0-43BC-BD09-111EA47BE935}"/>
              </a:ext>
            </a:extLst>
          </p:cNvPr>
          <p:cNvSpPr/>
          <p:nvPr/>
        </p:nvSpPr>
        <p:spPr>
          <a:xfrm>
            <a:off x="803275" y="1297965"/>
            <a:ext cx="10550525" cy="5058385"/>
          </a:xfrm>
          <a:prstGeom prst="roundRect">
            <a:avLst>
              <a:gd name="adj" fmla="val 48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44A2D1B8-4BB3-4FF7-B017-97E5A89840E3}"/>
              </a:ext>
            </a:extLst>
          </p:cNvPr>
          <p:cNvPicPr>
            <a:picLocks noChangeAspect="1"/>
          </p:cNvPicPr>
          <p:nvPr/>
        </p:nvPicPr>
        <p:blipFill>
          <a:blip r:embed="rId3"/>
          <a:stretch>
            <a:fillRect/>
          </a:stretch>
        </p:blipFill>
        <p:spPr bwMode="auto">
          <a:xfrm>
            <a:off x="7493793" y="1878560"/>
            <a:ext cx="4031145" cy="3712952"/>
          </a:xfrm>
          <a:prstGeom prst="rect">
            <a:avLst/>
          </a:prstGeom>
        </p:spPr>
      </p:pic>
      <p:sp>
        <p:nvSpPr>
          <p:cNvPr id="2" name="Заголовок 1">
            <a:extLst>
              <a:ext uri="{FF2B5EF4-FFF2-40B4-BE49-F238E27FC236}">
                <a16:creationId xmlns:a16="http://schemas.microsoft.com/office/drawing/2014/main" id="{6520CEFD-FABD-CA91-BB8B-B2442220E2E0}"/>
              </a:ext>
            </a:extLst>
          </p:cNvPr>
          <p:cNvSpPr>
            <a:spLocks noGrp="1"/>
          </p:cNvSpPr>
          <p:nvPr>
            <p:ph type="ctrTitle"/>
          </p:nvPr>
        </p:nvSpPr>
        <p:spPr>
          <a:xfrm>
            <a:off x="803275" y="437270"/>
            <a:ext cx="10036629" cy="487151"/>
          </a:xfrm>
        </p:spPr>
        <p:txBody>
          <a:bodyPr>
            <a:noAutofit/>
          </a:bodyPr>
          <a:lstStyle/>
          <a:p>
            <a:pPr algn="l"/>
            <a:r>
              <a:rPr lang="ru-RU" sz="2800" b="1" dirty="0">
                <a:solidFill>
                  <a:srgbClr val="404045"/>
                </a:solidFill>
                <a:latin typeface="Verdana"/>
                <a:ea typeface="Verdana"/>
                <a:cs typeface="Tahoma"/>
              </a:rPr>
              <a:t>Постановка проблемы</a:t>
            </a:r>
          </a:p>
        </p:txBody>
      </p:sp>
      <p:sp>
        <p:nvSpPr>
          <p:cNvPr id="6" name="Untertitel 5">
            <a:extLst>
              <a:ext uri="{FF2B5EF4-FFF2-40B4-BE49-F238E27FC236}">
                <a16:creationId xmlns:a16="http://schemas.microsoft.com/office/drawing/2014/main" id="{B6FFA0EE-B58C-CE92-8A16-680F3EF0C4CC}"/>
              </a:ext>
            </a:extLst>
          </p:cNvPr>
          <p:cNvSpPr>
            <a:spLocks noGrp="1"/>
          </p:cNvSpPr>
          <p:nvPr>
            <p:ph type="subTitle" idx="1"/>
          </p:nvPr>
        </p:nvSpPr>
        <p:spPr>
          <a:xfrm>
            <a:off x="621563" y="1626645"/>
            <a:ext cx="7307786" cy="5559781"/>
          </a:xfrm>
        </p:spPr>
        <p:txBody>
          <a:bodyPr>
            <a:normAutofit/>
          </a:bodyPr>
          <a:lstStyle/>
          <a:p>
            <a:pPr marL="720000" indent="-457200" algn="l">
              <a:lnSpc>
                <a:spcPct val="120000"/>
              </a:lnSpc>
              <a:spcBef>
                <a:spcPts val="0"/>
              </a:spcBef>
              <a:spcAft>
                <a:spcPts val="1000"/>
              </a:spcAft>
              <a:buClr>
                <a:srgbClr val="2362ED"/>
              </a:buClr>
              <a:buFont typeface="Verdana" panose="020B0604030504040204" pitchFamily="34" charset="0"/>
              <a:buChar char="●"/>
            </a:pPr>
            <a:r>
              <a:rPr lang="ru-RU" sz="1800" dirty="0">
                <a:latin typeface="Verdana" panose="020B0604030504040204" pitchFamily="34" charset="0"/>
                <a:ea typeface="Verdana" panose="020B0604030504040204" pitchFamily="34" charset="0"/>
              </a:rPr>
              <a:t>Что школьники </a:t>
            </a:r>
            <a:r>
              <a:rPr lang="ru-RU" sz="1800" dirty="0">
                <a:solidFill>
                  <a:srgbClr val="2362ED"/>
                </a:solidFill>
                <a:latin typeface="Verdana" panose="020B0604030504040204" pitchFamily="34" charset="0"/>
                <a:ea typeface="Verdana" panose="020B0604030504040204" pitchFamily="34" charset="0"/>
              </a:rPr>
              <a:t>помнят</a:t>
            </a:r>
            <a:r>
              <a:rPr lang="ru-RU" sz="1800" dirty="0">
                <a:latin typeface="Verdana" panose="020B0604030504040204" pitchFamily="34" charset="0"/>
                <a:ea typeface="Verdana" panose="020B0604030504040204" pitchFamily="34" charset="0"/>
              </a:rPr>
              <a:t> в начале учебного года,       а что забыли напрочь?</a:t>
            </a:r>
          </a:p>
          <a:p>
            <a:pPr marL="720000" indent="-457200" algn="l">
              <a:lnSpc>
                <a:spcPct val="120000"/>
              </a:lnSpc>
              <a:spcBef>
                <a:spcPts val="0"/>
              </a:spcBef>
              <a:spcAft>
                <a:spcPts val="1000"/>
              </a:spcAft>
              <a:buClr>
                <a:srgbClr val="2362ED"/>
              </a:buClr>
              <a:buFont typeface="Verdana" panose="020B0604030504040204" pitchFamily="34" charset="0"/>
              <a:buChar char="●"/>
            </a:pPr>
            <a:r>
              <a:rPr lang="ru-RU" sz="1800" dirty="0">
                <a:solidFill>
                  <a:srgbClr val="2362ED"/>
                </a:solidFill>
                <a:latin typeface="Verdana" panose="020B0604030504040204" pitchFamily="34" charset="0"/>
                <a:ea typeface="Verdana" panose="020B0604030504040204" pitchFamily="34" charset="0"/>
              </a:rPr>
              <a:t>Усвоили</a:t>
            </a:r>
            <a:r>
              <a:rPr lang="ru-RU" sz="1800" dirty="0">
                <a:latin typeface="Verdana" panose="020B0604030504040204" pitchFamily="34" charset="0"/>
                <a:ea typeface="Verdana" panose="020B0604030504040204" pitchFamily="34" charset="0"/>
              </a:rPr>
              <a:t> ли ученики пройденный материал            или следует повторить его еще раз?</a:t>
            </a:r>
          </a:p>
          <a:p>
            <a:pPr marL="720000" indent="-457200" algn="l">
              <a:lnSpc>
                <a:spcPct val="120000"/>
              </a:lnSpc>
              <a:spcBef>
                <a:spcPts val="0"/>
              </a:spcBef>
              <a:spcAft>
                <a:spcPts val="1000"/>
              </a:spcAft>
              <a:buClr>
                <a:srgbClr val="2362ED"/>
              </a:buClr>
              <a:buFont typeface="Verdana" panose="020B0604030504040204" pitchFamily="34" charset="0"/>
              <a:buChar char="●"/>
            </a:pPr>
            <a:r>
              <a:rPr lang="ru-RU" sz="1800" dirty="0">
                <a:latin typeface="Verdana" panose="020B0604030504040204" pitchFamily="34" charset="0"/>
                <a:ea typeface="Verdana" panose="020B0604030504040204" pitchFamily="34" charset="0"/>
              </a:rPr>
              <a:t>Как </a:t>
            </a:r>
            <a:r>
              <a:rPr lang="ru-RU" sz="1800" dirty="0">
                <a:solidFill>
                  <a:srgbClr val="2362ED"/>
                </a:solidFill>
                <a:latin typeface="Verdana" panose="020B0604030504040204" pitchFamily="34" charset="0"/>
                <a:ea typeface="Verdana" panose="020B0604030504040204" pitchFamily="34" charset="0"/>
              </a:rPr>
              <a:t>выявить</a:t>
            </a:r>
            <a:r>
              <a:rPr lang="ru-RU" sz="1800" dirty="0">
                <a:latin typeface="Verdana" panose="020B0604030504040204" pitchFamily="34" charset="0"/>
                <a:ea typeface="Verdana" panose="020B0604030504040204" pitchFamily="34" charset="0"/>
              </a:rPr>
              <a:t> «</a:t>
            </a:r>
            <a:r>
              <a:rPr lang="ru-RU" sz="1800" dirty="0">
                <a:solidFill>
                  <a:srgbClr val="2362ED"/>
                </a:solidFill>
                <a:latin typeface="Verdana" panose="020B0604030504040204" pitchFamily="34" charset="0"/>
                <a:ea typeface="Verdana" panose="020B0604030504040204" pitchFamily="34" charset="0"/>
              </a:rPr>
              <a:t>пробелы</a:t>
            </a:r>
            <a:r>
              <a:rPr lang="ru-RU" sz="1800" dirty="0">
                <a:latin typeface="Verdana" panose="020B0604030504040204" pitchFamily="34" charset="0"/>
                <a:ea typeface="Verdana" panose="020B0604030504040204" pitchFamily="34" charset="0"/>
              </a:rPr>
              <a:t>» класса в освоении образовательной программы?</a:t>
            </a:r>
          </a:p>
          <a:p>
            <a:pPr marL="720000" indent="-457200" algn="l">
              <a:lnSpc>
                <a:spcPct val="120000"/>
              </a:lnSpc>
              <a:spcBef>
                <a:spcPts val="0"/>
              </a:spcBef>
              <a:spcAft>
                <a:spcPts val="1000"/>
              </a:spcAft>
              <a:buClr>
                <a:srgbClr val="2362ED"/>
              </a:buClr>
              <a:buFont typeface="Verdana" panose="020B0604030504040204" pitchFamily="34" charset="0"/>
              <a:buChar char="●"/>
            </a:pPr>
            <a:r>
              <a:rPr lang="ru-RU" sz="1800" dirty="0">
                <a:latin typeface="Verdana" panose="020B0604030504040204" pitchFamily="34" charset="0"/>
                <a:ea typeface="Verdana" panose="020B0604030504040204" pitchFamily="34" charset="0"/>
              </a:rPr>
              <a:t>Что </a:t>
            </a:r>
            <a:r>
              <a:rPr lang="ru-RU" sz="1800" dirty="0">
                <a:solidFill>
                  <a:srgbClr val="2362ED"/>
                </a:solidFill>
                <a:latin typeface="Verdana" panose="020B0604030504040204" pitchFamily="34" charset="0"/>
                <a:ea typeface="Verdana" panose="020B0604030504040204" pitchFamily="34" charset="0"/>
              </a:rPr>
              <a:t>мешает</a:t>
            </a:r>
            <a:r>
              <a:rPr lang="ru-RU" sz="1800" dirty="0">
                <a:latin typeface="Verdana" panose="020B0604030504040204" pitchFamily="34" charset="0"/>
                <a:ea typeface="Verdana" panose="020B0604030504040204" pitchFamily="34" charset="0"/>
              </a:rPr>
              <a:t> конкретному </a:t>
            </a:r>
            <a:r>
              <a:rPr lang="ru-RU" sz="1800" dirty="0">
                <a:solidFill>
                  <a:srgbClr val="2362ED"/>
                </a:solidFill>
                <a:latin typeface="Verdana" panose="020B0604030504040204" pitchFamily="34" charset="0"/>
                <a:ea typeface="Verdana" panose="020B0604030504040204" pitchFamily="34" charset="0"/>
              </a:rPr>
              <a:t>ребенку</a:t>
            </a:r>
            <a:r>
              <a:rPr lang="ru-RU" sz="1800" dirty="0">
                <a:latin typeface="Verdana" panose="020B0604030504040204" pitchFamily="34" charset="0"/>
                <a:ea typeface="Verdana" panose="020B0604030504040204" pitchFamily="34" charset="0"/>
              </a:rPr>
              <a:t> добиться успеха: содержательные пробелы или несформированные умения? </a:t>
            </a:r>
          </a:p>
          <a:p>
            <a:pPr marL="720000" indent="-457200" algn="l">
              <a:lnSpc>
                <a:spcPct val="120000"/>
              </a:lnSpc>
              <a:spcBef>
                <a:spcPts val="0"/>
              </a:spcBef>
              <a:spcAft>
                <a:spcPts val="1000"/>
              </a:spcAft>
              <a:buClr>
                <a:srgbClr val="2362ED"/>
              </a:buClr>
              <a:buFont typeface="Verdana" panose="020B0604030504040204" pitchFamily="34" charset="0"/>
              <a:buChar char="●"/>
            </a:pPr>
            <a:r>
              <a:rPr lang="ru-RU" sz="1800" dirty="0">
                <a:latin typeface="Verdana" panose="020B0604030504040204" pitchFamily="34" charset="0"/>
                <a:ea typeface="Verdana" panose="020B0604030504040204" pitchFamily="34" charset="0"/>
              </a:rPr>
              <a:t>Все ли </a:t>
            </a:r>
            <a:r>
              <a:rPr lang="ru-RU" sz="1800" dirty="0">
                <a:solidFill>
                  <a:srgbClr val="2362ED"/>
                </a:solidFill>
                <a:latin typeface="Verdana" panose="020B0604030504040204" pitchFamily="34" charset="0"/>
                <a:ea typeface="Verdana" panose="020B0604030504040204" pitchFamily="34" charset="0"/>
              </a:rPr>
              <a:t>предметные результаты </a:t>
            </a:r>
            <a:r>
              <a:rPr lang="ru-RU" sz="1800" dirty="0">
                <a:latin typeface="Verdana" panose="020B0604030504040204" pitchFamily="34" charset="0"/>
                <a:ea typeface="Verdana" panose="020B0604030504040204" pitchFamily="34" charset="0"/>
              </a:rPr>
              <a:t>по программе </a:t>
            </a:r>
            <a:r>
              <a:rPr lang="ru-RU" sz="1800" dirty="0">
                <a:solidFill>
                  <a:srgbClr val="2362ED"/>
                </a:solidFill>
                <a:latin typeface="Verdana" panose="020B0604030504040204" pitchFamily="34" charset="0"/>
                <a:ea typeface="Verdana" panose="020B0604030504040204" pitchFamily="34" charset="0"/>
              </a:rPr>
              <a:t>достигнуты</a:t>
            </a:r>
            <a:r>
              <a:rPr lang="ru-RU" sz="1800" dirty="0">
                <a:latin typeface="Verdana" panose="020B0604030504040204" pitchFamily="34" charset="0"/>
                <a:ea typeface="Verdana" panose="020B0604030504040204" pitchFamily="34" charset="0"/>
              </a:rPr>
              <a:t> к концу года? </a:t>
            </a:r>
          </a:p>
        </p:txBody>
      </p:sp>
      <p:pic>
        <p:nvPicPr>
          <p:cNvPr id="13" name="Рисунок 12">
            <a:extLst>
              <a:ext uri="{FF2B5EF4-FFF2-40B4-BE49-F238E27FC236}">
                <a16:creationId xmlns:a16="http://schemas.microsoft.com/office/drawing/2014/main" id="{27E9A173-CEE2-4EFB-93AE-8B66A9B1560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33784" y="364430"/>
            <a:ext cx="1345941" cy="559991"/>
          </a:xfrm>
          <a:prstGeom prst="rect">
            <a:avLst/>
          </a:prstGeom>
        </p:spPr>
      </p:pic>
      <p:sp>
        <p:nvSpPr>
          <p:cNvPr id="3" name="Номер слайда 2">
            <a:extLst>
              <a:ext uri="{FF2B5EF4-FFF2-40B4-BE49-F238E27FC236}">
                <a16:creationId xmlns:a16="http://schemas.microsoft.com/office/drawing/2014/main" id="{B689C82A-910A-4B22-A6AF-A46B0E4B5669}"/>
              </a:ext>
            </a:extLst>
          </p:cNvPr>
          <p:cNvSpPr>
            <a:spLocks noGrp="1"/>
          </p:cNvSpPr>
          <p:nvPr>
            <p:ph type="sldNum" sz="quarter" idx="12"/>
          </p:nvPr>
        </p:nvSpPr>
        <p:spPr/>
        <p:txBody>
          <a:bodyPr/>
          <a:lstStyle/>
          <a:p>
            <a:fld id="{13F65F58-605E-A449-B5B4-E154880632AF}" type="slidenum">
              <a:rPr lang="ru-RU" smtClean="0"/>
              <a:t>3</a:t>
            </a:fld>
            <a:endParaRPr lang="ru-RU"/>
          </a:p>
        </p:txBody>
      </p:sp>
    </p:spTree>
    <p:extLst>
      <p:ext uri="{BB962C8B-B14F-4D97-AF65-F5344CB8AC3E}">
        <p14:creationId xmlns:p14="http://schemas.microsoft.com/office/powerpoint/2010/main" val="964897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Номер слайда 1">
            <a:extLst>
              <a:ext uri="{FF2B5EF4-FFF2-40B4-BE49-F238E27FC236}">
                <a16:creationId xmlns:a16="http://schemas.microsoft.com/office/drawing/2014/main" id="{C076E384-0C75-4D8E-BE27-D54E48A9B870}"/>
              </a:ext>
            </a:extLst>
          </p:cNvPr>
          <p:cNvSpPr>
            <a:spLocks noGrp="1"/>
          </p:cNvSpPr>
          <p:nvPr>
            <p:ph type="sldNum" sz="quarter" idx="12"/>
          </p:nvPr>
        </p:nvSpPr>
        <p:spPr/>
        <p:txBody>
          <a:bodyPr/>
          <a:lstStyle/>
          <a:p>
            <a:pPr>
              <a:defRPr/>
            </a:pPr>
            <a:fld id="{13F65F58-605E-A449-B5B4-E154880632AF}" type="slidenum">
              <a:rPr lang="ru-RU" smtClean="0"/>
              <a:t>30</a:t>
            </a:fld>
            <a:endParaRPr lang="ru-RU"/>
          </a:p>
        </p:txBody>
      </p:sp>
      <p:pic>
        <p:nvPicPr>
          <p:cNvPr id="4" name="Рисунок 3">
            <a:extLst>
              <a:ext uri="{FF2B5EF4-FFF2-40B4-BE49-F238E27FC236}">
                <a16:creationId xmlns:a16="http://schemas.microsoft.com/office/drawing/2014/main" id="{F48E6CAF-797C-467E-A268-23CDB661F9FC}"/>
              </a:ext>
            </a:extLst>
          </p:cNvPr>
          <p:cNvPicPr>
            <a:picLocks noChangeAspect="1"/>
          </p:cNvPicPr>
          <p:nvPr/>
        </p:nvPicPr>
        <p:blipFill>
          <a:blip r:embed="rId3"/>
          <a:stretch>
            <a:fillRect/>
          </a:stretch>
        </p:blipFill>
        <p:spPr>
          <a:xfrm>
            <a:off x="102234" y="0"/>
            <a:ext cx="12089766" cy="6858000"/>
          </a:xfrm>
          <a:prstGeom prst="rect">
            <a:avLst/>
          </a:prstGeom>
        </p:spPr>
      </p:pic>
      <p:pic>
        <p:nvPicPr>
          <p:cNvPr id="6" name="Рисунок 5">
            <a:extLst>
              <a:ext uri="{FF2B5EF4-FFF2-40B4-BE49-F238E27FC236}">
                <a16:creationId xmlns:a16="http://schemas.microsoft.com/office/drawing/2014/main" id="{E68CFBA0-251F-47F7-A589-4517C309B9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3784" y="364430"/>
            <a:ext cx="1345941" cy="559991"/>
          </a:xfrm>
          <a:prstGeom prst="rect">
            <a:avLst/>
          </a:prstGeom>
        </p:spPr>
      </p:pic>
      <p:sp>
        <p:nvSpPr>
          <p:cNvPr id="7" name="Номер слайда 1">
            <a:extLst>
              <a:ext uri="{FF2B5EF4-FFF2-40B4-BE49-F238E27FC236}">
                <a16:creationId xmlns:a16="http://schemas.microsoft.com/office/drawing/2014/main" id="{198B589C-0513-4E1B-8FA6-44CCCC1F9005}"/>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fld id="{13F65F58-605E-A449-B5B4-E154880632AF}" type="slidenum">
              <a:rPr lang="ru-RU" smtClean="0"/>
              <a:pPr/>
              <a:t>30</a:t>
            </a:fld>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Рисунок 12">
            <a:extLst>
              <a:ext uri="{FF2B5EF4-FFF2-40B4-BE49-F238E27FC236}">
                <a16:creationId xmlns:a16="http://schemas.microsoft.com/office/drawing/2014/main" id="{E85A54CD-C18A-4CC2-8DB3-0C4A706273CB}"/>
              </a:ext>
            </a:extLst>
          </p:cNvPr>
          <p:cNvPicPr>
            <a:picLocks noChangeAspect="1"/>
          </p:cNvPicPr>
          <p:nvPr/>
        </p:nvPicPr>
        <p:blipFill>
          <a:blip r:embed="rId3"/>
          <a:stretch>
            <a:fillRect/>
          </a:stretch>
        </p:blipFill>
        <p:spPr>
          <a:xfrm>
            <a:off x="-37782" y="0"/>
            <a:ext cx="12267562" cy="6948000"/>
          </a:xfrm>
          <a:prstGeom prst="rect">
            <a:avLst/>
          </a:prstGeom>
        </p:spPr>
      </p:pic>
      <p:sp>
        <p:nvSpPr>
          <p:cNvPr id="2" name="Номер слайда 1">
            <a:extLst>
              <a:ext uri="{FF2B5EF4-FFF2-40B4-BE49-F238E27FC236}">
                <a16:creationId xmlns:a16="http://schemas.microsoft.com/office/drawing/2014/main" id="{C3D45C54-0A6E-4F4D-80C3-EFCA077668B4}"/>
              </a:ext>
            </a:extLst>
          </p:cNvPr>
          <p:cNvSpPr>
            <a:spLocks noGrp="1"/>
          </p:cNvSpPr>
          <p:nvPr>
            <p:ph type="sldNum" sz="quarter" idx="12"/>
          </p:nvPr>
        </p:nvSpPr>
        <p:spPr/>
        <p:txBody>
          <a:bodyPr/>
          <a:lstStyle/>
          <a:p>
            <a:pPr>
              <a:defRPr/>
            </a:pPr>
            <a:fld id="{13F65F58-605E-A449-B5B4-E154880632AF}" type="slidenum">
              <a:rPr lang="ru-RU" smtClean="0"/>
              <a:t>31</a:t>
            </a:fld>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1" y="-60091"/>
            <a:ext cx="12207551" cy="6918091"/>
          </a:xfrm>
          <a:prstGeom prst="rect">
            <a:avLst/>
          </a:prstGeom>
        </p:spPr>
      </p:pic>
      <p:pic>
        <p:nvPicPr>
          <p:cNvPr id="11" name="Рисунок 10"/>
          <p:cNvPicPr>
            <a:picLocks noChangeAspect="1"/>
          </p:cNvPicPr>
          <p:nvPr/>
        </p:nvPicPr>
        <p:blipFill>
          <a:blip r:embed="rId4" cstate="email">
            <a:extLst>
              <a:ext uri="{28A0092B-C50C-407E-A947-70E740481C1C}">
                <a14:useLocalDpi xmlns:a14="http://schemas.microsoft.com/office/drawing/2010/main"/>
              </a:ext>
            </a:extLst>
          </a:blip>
          <a:srcRect/>
          <a:stretch/>
        </p:blipFill>
        <p:spPr bwMode="auto">
          <a:xfrm>
            <a:off x="-3" y="-91087"/>
            <a:ext cx="4715841" cy="6949087"/>
          </a:xfrm>
          <a:prstGeom prst="rect">
            <a:avLst/>
          </a:prstGeom>
        </p:spPr>
      </p:pic>
      <p:sp>
        <p:nvSpPr>
          <p:cNvPr id="2" name="Заголовок 1"/>
          <p:cNvSpPr>
            <a:spLocks noGrp="1"/>
          </p:cNvSpPr>
          <p:nvPr>
            <p:ph type="ctrTitle"/>
          </p:nvPr>
        </p:nvSpPr>
        <p:spPr bwMode="auto">
          <a:xfrm>
            <a:off x="586072" y="416741"/>
            <a:ext cx="10036629" cy="730046"/>
          </a:xfrm>
        </p:spPr>
        <p:txBody>
          <a:bodyPr>
            <a:noAutofit/>
          </a:bodyPr>
          <a:lstStyle/>
          <a:p>
            <a:pPr algn="l">
              <a:defRPr/>
            </a:pPr>
            <a:r>
              <a:rPr lang="ru-RU" sz="3800" b="1" dirty="0">
                <a:solidFill>
                  <a:srgbClr val="404045"/>
                </a:solidFill>
                <a:latin typeface="Verdana"/>
                <a:ea typeface="Verdana"/>
                <a:cs typeface="Tahoma"/>
              </a:rPr>
              <a:t>Контакты</a:t>
            </a:r>
          </a:p>
        </p:txBody>
      </p:sp>
      <p:sp>
        <p:nvSpPr>
          <p:cNvPr id="3" name="Подзаголовок 2"/>
          <p:cNvSpPr>
            <a:spLocks noGrp="1"/>
          </p:cNvSpPr>
          <p:nvPr>
            <p:ph type="subTitle" idx="1"/>
          </p:nvPr>
        </p:nvSpPr>
        <p:spPr bwMode="auto">
          <a:xfrm>
            <a:off x="630317" y="1404686"/>
            <a:ext cx="3484484" cy="4948085"/>
          </a:xfrm>
        </p:spPr>
        <p:txBody>
          <a:bodyPr>
            <a:noAutofit/>
          </a:bodyPr>
          <a:lstStyle/>
          <a:p>
            <a:pPr algn="l">
              <a:lnSpc>
                <a:spcPct val="110000"/>
              </a:lnSpc>
              <a:spcBef>
                <a:spcPts val="800"/>
              </a:spcBef>
              <a:defRPr/>
            </a:pPr>
            <a:r>
              <a:rPr lang="en-US" sz="2000" u="sng" dirty="0">
                <a:solidFill>
                  <a:srgbClr val="0089FF"/>
                </a:solidFill>
                <a:latin typeface="Verdana"/>
                <a:ea typeface="Verdana"/>
                <a:cs typeface="Tahoma"/>
                <a:hlinkClick r:id="rId5" tooltip="https://oblakoz.ru/"/>
              </a:rPr>
              <a:t>https://oblakoz.ru/</a:t>
            </a:r>
            <a:endParaRPr lang="en-US" sz="2000" dirty="0">
              <a:solidFill>
                <a:srgbClr val="0089FF"/>
              </a:solidFill>
              <a:latin typeface="Verdana"/>
              <a:ea typeface="Verdana"/>
              <a:cs typeface="Tahoma"/>
            </a:endParaRPr>
          </a:p>
          <a:p>
            <a:pPr algn="l">
              <a:lnSpc>
                <a:spcPct val="110000"/>
              </a:lnSpc>
              <a:spcBef>
                <a:spcPts val="800"/>
              </a:spcBef>
              <a:defRPr/>
            </a:pPr>
            <a:endParaRPr lang="en-US" sz="2000" dirty="0">
              <a:solidFill>
                <a:srgbClr val="404045"/>
              </a:solidFill>
              <a:latin typeface="Verdana"/>
              <a:ea typeface="Verdana"/>
              <a:cs typeface="Tahoma"/>
            </a:endParaRPr>
          </a:p>
          <a:p>
            <a:pPr algn="l">
              <a:lnSpc>
                <a:spcPct val="110000"/>
              </a:lnSpc>
              <a:spcBef>
                <a:spcPts val="800"/>
              </a:spcBef>
              <a:defRPr/>
            </a:pPr>
            <a:r>
              <a:rPr lang="ru-RU" sz="1500" dirty="0">
                <a:solidFill>
                  <a:srgbClr val="404045"/>
                </a:solidFill>
                <a:latin typeface="Verdana"/>
                <a:ea typeface="Verdana"/>
                <a:cs typeface="Tahoma"/>
              </a:rPr>
              <a:t>Контактный центр</a:t>
            </a:r>
            <a:endParaRPr dirty="0"/>
          </a:p>
          <a:p>
            <a:pPr algn="l">
              <a:lnSpc>
                <a:spcPct val="110000"/>
              </a:lnSpc>
              <a:spcBef>
                <a:spcPts val="800"/>
              </a:spcBef>
              <a:defRPr/>
            </a:pPr>
            <a:r>
              <a:rPr lang="ru-RU" sz="2000" dirty="0">
                <a:solidFill>
                  <a:srgbClr val="404045"/>
                </a:solidFill>
                <a:latin typeface="Verdana"/>
                <a:ea typeface="Verdana"/>
                <a:cs typeface="Tahoma"/>
              </a:rPr>
              <a:t>+7 (499) 322-07-57</a:t>
            </a:r>
            <a:endParaRPr dirty="0"/>
          </a:p>
          <a:p>
            <a:pPr algn="l">
              <a:lnSpc>
                <a:spcPct val="110000"/>
              </a:lnSpc>
              <a:spcBef>
                <a:spcPts val="800"/>
              </a:spcBef>
              <a:defRPr/>
            </a:pPr>
            <a:r>
              <a:rPr lang="en-US" sz="1500" dirty="0">
                <a:solidFill>
                  <a:srgbClr val="404045"/>
                </a:solidFill>
                <a:latin typeface="Verdana"/>
                <a:ea typeface="Verdana"/>
                <a:cs typeface="Tahoma"/>
              </a:rPr>
              <a:t>info@oblakoz.ru</a:t>
            </a:r>
            <a:endParaRPr dirty="0"/>
          </a:p>
          <a:p>
            <a:pPr algn="l">
              <a:lnSpc>
                <a:spcPct val="110000"/>
              </a:lnSpc>
              <a:spcBef>
                <a:spcPts val="800"/>
              </a:spcBef>
              <a:defRPr/>
            </a:pPr>
            <a:endParaRPr lang="en-US" sz="2000" dirty="0">
              <a:solidFill>
                <a:srgbClr val="404045"/>
              </a:solidFill>
              <a:latin typeface="Verdana"/>
              <a:ea typeface="Verdana"/>
              <a:cs typeface="Tahoma"/>
            </a:endParaRPr>
          </a:p>
          <a:p>
            <a:pPr algn="l">
              <a:lnSpc>
                <a:spcPct val="110000"/>
              </a:lnSpc>
              <a:spcBef>
                <a:spcPts val="800"/>
              </a:spcBef>
              <a:defRPr/>
            </a:pPr>
            <a:r>
              <a:rPr lang="ru-RU" sz="1500" dirty="0">
                <a:solidFill>
                  <a:srgbClr val="404045"/>
                </a:solidFill>
                <a:latin typeface="Verdana"/>
                <a:ea typeface="Verdana"/>
                <a:cs typeface="Tahoma"/>
              </a:rPr>
              <a:t>Отдел заботы о пользователях</a:t>
            </a:r>
            <a:endParaRPr dirty="0"/>
          </a:p>
          <a:p>
            <a:pPr algn="l">
              <a:lnSpc>
                <a:spcPct val="110000"/>
              </a:lnSpc>
              <a:spcBef>
                <a:spcPts val="800"/>
              </a:spcBef>
              <a:defRPr/>
            </a:pPr>
            <a:r>
              <a:rPr lang="ru-RU" sz="2000" dirty="0">
                <a:solidFill>
                  <a:srgbClr val="404045"/>
                </a:solidFill>
                <a:latin typeface="Verdana"/>
                <a:ea typeface="Verdana"/>
                <a:cs typeface="Tahoma"/>
              </a:rPr>
              <a:t>+7 (499) 430-05-04</a:t>
            </a:r>
            <a:endParaRPr dirty="0"/>
          </a:p>
          <a:p>
            <a:pPr algn="l">
              <a:lnSpc>
                <a:spcPct val="110000"/>
              </a:lnSpc>
              <a:spcBef>
                <a:spcPts val="800"/>
              </a:spcBef>
              <a:defRPr/>
            </a:pPr>
            <a:r>
              <a:rPr lang="en-US" sz="1500" dirty="0">
                <a:solidFill>
                  <a:srgbClr val="404045"/>
                </a:solidFill>
                <a:latin typeface="Verdana"/>
                <a:ea typeface="Verdana"/>
                <a:cs typeface="Tahoma"/>
              </a:rPr>
              <a:t>support@oblakoz.ru</a:t>
            </a:r>
            <a:endParaRPr lang="ru-RU" sz="1500" dirty="0">
              <a:solidFill>
                <a:srgbClr val="404045"/>
              </a:solidFill>
              <a:latin typeface="Verdana"/>
              <a:ea typeface="Verdana"/>
              <a:cs typeface="Tahoma"/>
            </a:endParaRPr>
          </a:p>
        </p:txBody>
      </p:sp>
      <p:pic>
        <p:nvPicPr>
          <p:cNvPr id="8" name="Рисунок 7">
            <a:extLst>
              <a:ext uri="{FF2B5EF4-FFF2-40B4-BE49-F238E27FC236}">
                <a16:creationId xmlns:a16="http://schemas.microsoft.com/office/drawing/2014/main" id="{0DC51113-7E8C-41CD-8494-7CD3C4BAA8A0}"/>
              </a:ext>
            </a:extLst>
          </p:cNvPr>
          <p:cNvPicPr>
            <a:picLocks noChangeAspect="1"/>
          </p:cNvPicPr>
          <p:nvPr/>
        </p:nvPicPr>
        <p:blipFill>
          <a:blip r:embed="rId6"/>
          <a:stretch>
            <a:fillRect/>
          </a:stretch>
        </p:blipFill>
        <p:spPr>
          <a:xfrm>
            <a:off x="5646493" y="1047964"/>
            <a:ext cx="7191375" cy="6858000"/>
          </a:xfrm>
          <a:prstGeom prst="rect">
            <a:avLst/>
          </a:prstGeom>
        </p:spPr>
      </p:pic>
      <p:sp>
        <p:nvSpPr>
          <p:cNvPr id="4" name="Номер слайда 3">
            <a:extLst>
              <a:ext uri="{FF2B5EF4-FFF2-40B4-BE49-F238E27FC236}">
                <a16:creationId xmlns:a16="http://schemas.microsoft.com/office/drawing/2014/main" id="{37C86E56-4BFB-4577-85BB-E9C7DFE2B50D}"/>
              </a:ext>
            </a:extLst>
          </p:cNvPr>
          <p:cNvSpPr>
            <a:spLocks noGrp="1"/>
          </p:cNvSpPr>
          <p:nvPr>
            <p:ph type="sldNum" sz="quarter" idx="12"/>
          </p:nvPr>
        </p:nvSpPr>
        <p:spPr/>
        <p:txBody>
          <a:bodyPr/>
          <a:lstStyle/>
          <a:p>
            <a:pPr>
              <a:defRPr/>
            </a:pPr>
            <a:fld id="{13F65F58-605E-A449-B5B4-E154880632AF}" type="slidenum">
              <a:rPr lang="ru-RU" smtClean="0"/>
              <a:t>32</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кругленные углы 6">
            <a:extLst>
              <a:ext uri="{FF2B5EF4-FFF2-40B4-BE49-F238E27FC236}">
                <a16:creationId xmlns:a16="http://schemas.microsoft.com/office/drawing/2014/main" id="{41FC5D84-F297-4603-AD47-0986CFA7CF32}"/>
              </a:ext>
            </a:extLst>
          </p:cNvPr>
          <p:cNvSpPr/>
          <p:nvPr/>
        </p:nvSpPr>
        <p:spPr>
          <a:xfrm>
            <a:off x="820737" y="1483360"/>
            <a:ext cx="10550526" cy="4872990"/>
          </a:xfrm>
          <a:prstGeom prst="roundRect">
            <a:avLst>
              <a:gd name="adj" fmla="val 48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6520CEFD-FABD-CA91-BB8B-B2442220E2E0}"/>
              </a:ext>
            </a:extLst>
          </p:cNvPr>
          <p:cNvSpPr>
            <a:spLocks noGrp="1"/>
          </p:cNvSpPr>
          <p:nvPr>
            <p:ph type="ctrTitle"/>
          </p:nvPr>
        </p:nvSpPr>
        <p:spPr>
          <a:xfrm>
            <a:off x="803275" y="372367"/>
            <a:ext cx="10036629" cy="925598"/>
          </a:xfrm>
        </p:spPr>
        <p:txBody>
          <a:bodyPr>
            <a:noAutofit/>
          </a:bodyPr>
          <a:lstStyle/>
          <a:p>
            <a:pPr algn="l"/>
            <a:r>
              <a:rPr lang="ru-RU" sz="2800" b="1" dirty="0">
                <a:solidFill>
                  <a:srgbClr val="404045"/>
                </a:solidFill>
                <a:latin typeface="Verdana"/>
                <a:ea typeface="Verdana"/>
                <a:cs typeface="Tahoma"/>
              </a:rPr>
              <a:t>Образовательные результаты </a:t>
            </a:r>
            <a:br>
              <a:rPr lang="ru-RU" sz="2800" b="1" dirty="0">
                <a:solidFill>
                  <a:srgbClr val="404045"/>
                </a:solidFill>
                <a:latin typeface="Verdana"/>
                <a:ea typeface="Verdana"/>
                <a:cs typeface="Tahoma"/>
              </a:rPr>
            </a:br>
            <a:r>
              <a:rPr lang="ru-RU" sz="2800" b="1" dirty="0">
                <a:solidFill>
                  <a:srgbClr val="404045"/>
                </a:solidFill>
                <a:latin typeface="Verdana"/>
                <a:ea typeface="Verdana"/>
                <a:cs typeface="Tahoma"/>
              </a:rPr>
              <a:t> и дефициты</a:t>
            </a:r>
          </a:p>
        </p:txBody>
      </p:sp>
      <p:sp>
        <p:nvSpPr>
          <p:cNvPr id="6" name="Untertitel 5">
            <a:extLst>
              <a:ext uri="{FF2B5EF4-FFF2-40B4-BE49-F238E27FC236}">
                <a16:creationId xmlns:a16="http://schemas.microsoft.com/office/drawing/2014/main" id="{B6FFA0EE-B58C-CE92-8A16-680F3EF0C4CC}"/>
              </a:ext>
            </a:extLst>
          </p:cNvPr>
          <p:cNvSpPr>
            <a:spLocks noGrp="1"/>
          </p:cNvSpPr>
          <p:nvPr>
            <p:ph type="subTitle" idx="1"/>
          </p:nvPr>
        </p:nvSpPr>
        <p:spPr>
          <a:xfrm>
            <a:off x="803274" y="1677451"/>
            <a:ext cx="10372967" cy="5559781"/>
          </a:xfrm>
        </p:spPr>
        <p:txBody>
          <a:bodyPr>
            <a:normAutofit/>
          </a:bodyPr>
          <a:lstStyle/>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solidFill>
                  <a:srgbClr val="2362ED"/>
                </a:solidFill>
                <a:latin typeface="Verdana" panose="020B0604030504040204" pitchFamily="34" charset="0"/>
                <a:ea typeface="Verdana" panose="020B0604030504040204" pitchFamily="34" charset="0"/>
              </a:rPr>
              <a:t>Планируемые результаты освоения образовательной программы </a:t>
            </a:r>
            <a:r>
              <a:rPr lang="ru-RU" sz="1800" dirty="0">
                <a:latin typeface="Verdana" panose="020B0604030504040204" pitchFamily="34" charset="0"/>
                <a:ea typeface="Verdana" panose="020B0604030504040204" pitchFamily="34" charset="0"/>
              </a:rPr>
              <a:t>– конкретные достижения обучающихся, знания и компетенции</a:t>
            </a:r>
          </a:p>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latin typeface="Verdana" panose="020B0604030504040204" pitchFamily="34" charset="0"/>
                <a:ea typeface="Verdana" panose="020B0604030504040204" pitchFamily="34" charset="0"/>
              </a:rPr>
              <a:t>Результаты общего образования определяются ФГОС и детализируются в ФОП по каждому предмету:</a:t>
            </a:r>
          </a:p>
          <a:p>
            <a:pPr marL="1177200" lvl="3" indent="-457200" algn="l">
              <a:lnSpc>
                <a:spcPct val="120000"/>
              </a:lnSpc>
              <a:spcBef>
                <a:spcPts val="0"/>
              </a:spcBef>
              <a:spcAft>
                <a:spcPts val="1000"/>
              </a:spcAft>
              <a:buClr>
                <a:srgbClr val="2A86FF"/>
              </a:buClr>
              <a:buFont typeface="Courier New" panose="02070309020205020404" pitchFamily="49" charset="0"/>
              <a:buChar char="o"/>
            </a:pPr>
            <a:r>
              <a:rPr lang="ru-RU" sz="1800" dirty="0">
                <a:solidFill>
                  <a:srgbClr val="2362ED"/>
                </a:solidFill>
                <a:latin typeface="Verdana" panose="020B0604030504040204" pitchFamily="34" charset="0"/>
                <a:ea typeface="Verdana" panose="020B0604030504040204" pitchFamily="34" charset="0"/>
              </a:rPr>
              <a:t>личностные</a:t>
            </a:r>
            <a:r>
              <a:rPr lang="ru-RU" sz="1800" dirty="0">
                <a:solidFill>
                  <a:srgbClr val="2362ED"/>
                </a:solidFill>
                <a:latin typeface="Verdana" panose="020B0604030504040204" pitchFamily="34" charset="0"/>
                <a:ea typeface="Verdana" panose="020B0604030504040204" pitchFamily="34" charset="0"/>
                <a:cs typeface="Open Sans" panose="020B0606030504020204" pitchFamily="34" charset="0"/>
              </a:rPr>
              <a:t> </a:t>
            </a:r>
            <a:r>
              <a:rPr lang="ru-RU" sz="1800" dirty="0">
                <a:solidFill>
                  <a:srgbClr val="2362ED"/>
                </a:solidFill>
                <a:latin typeface="Verdana" panose="020B0604030504040204" pitchFamily="34" charset="0"/>
                <a:ea typeface="Verdana" panose="020B0604030504040204" pitchFamily="34" charset="0"/>
              </a:rPr>
              <a:t>результаты</a:t>
            </a:r>
            <a:r>
              <a:rPr lang="ru-RU" sz="1800" dirty="0">
                <a:solidFill>
                  <a:srgbClr val="2362ED"/>
                </a:solidFill>
                <a:latin typeface="Verdana" panose="020B0604030504040204" pitchFamily="34" charset="0"/>
                <a:ea typeface="Verdana" panose="020B0604030504040204" pitchFamily="34" charset="0"/>
                <a:cs typeface="Open Sans" panose="020B0606030504020204" pitchFamily="34" charset="0"/>
              </a:rPr>
              <a:t> </a:t>
            </a:r>
            <a:r>
              <a:rPr lang="ru-RU" sz="1800" dirty="0">
                <a:solidFill>
                  <a:srgbClr val="000000"/>
                </a:solidFill>
                <a:latin typeface="Verdana" panose="020B0604030504040204" pitchFamily="34" charset="0"/>
                <a:ea typeface="Verdana" panose="020B0604030504040204" pitchFamily="34" charset="0"/>
                <a:cs typeface="Open Sans" panose="020B0606030504020204" pitchFamily="34" charset="0"/>
              </a:rPr>
              <a:t>не выносятся на итоговую оценку</a:t>
            </a:r>
          </a:p>
          <a:p>
            <a:pPr marL="1177200" lvl="3" indent="-457200" algn="l">
              <a:lnSpc>
                <a:spcPct val="120000"/>
              </a:lnSpc>
              <a:spcBef>
                <a:spcPts val="0"/>
              </a:spcBef>
              <a:spcAft>
                <a:spcPts val="1000"/>
              </a:spcAft>
              <a:buClr>
                <a:srgbClr val="2A86FF"/>
              </a:buClr>
              <a:buFont typeface="Courier New" panose="02070309020205020404" pitchFamily="49" charset="0"/>
              <a:buChar char="o"/>
            </a:pPr>
            <a:r>
              <a:rPr lang="ru-RU" sz="1800" dirty="0">
                <a:solidFill>
                  <a:srgbClr val="000000"/>
                </a:solidFill>
                <a:latin typeface="Verdana" panose="020B0604030504040204" pitchFamily="34" charset="0"/>
                <a:ea typeface="Verdana" panose="020B0604030504040204" pitchFamily="34" charset="0"/>
                <a:cs typeface="Open Sans" panose="020B0606030504020204" pitchFamily="34" charset="0"/>
              </a:rPr>
              <a:t>формирование </a:t>
            </a:r>
            <a:r>
              <a:rPr lang="ru-RU" sz="1800" dirty="0">
                <a:solidFill>
                  <a:srgbClr val="2362ED"/>
                </a:solidFill>
                <a:latin typeface="Verdana" panose="020B0604030504040204" pitchFamily="34" charset="0"/>
                <a:ea typeface="Verdana" panose="020B0604030504040204" pitchFamily="34" charset="0"/>
              </a:rPr>
              <a:t>метапредметных</a:t>
            </a:r>
            <a:r>
              <a:rPr lang="ru-RU" sz="1800" dirty="0">
                <a:solidFill>
                  <a:srgbClr val="2362ED"/>
                </a:solidFill>
                <a:latin typeface="Verdana" panose="020B0604030504040204" pitchFamily="34" charset="0"/>
                <a:ea typeface="Verdana" panose="020B0604030504040204" pitchFamily="34" charset="0"/>
                <a:cs typeface="Open Sans" panose="020B0606030504020204" pitchFamily="34" charset="0"/>
              </a:rPr>
              <a:t> </a:t>
            </a:r>
            <a:r>
              <a:rPr lang="ru-RU" sz="1800" dirty="0">
                <a:solidFill>
                  <a:srgbClr val="2362ED"/>
                </a:solidFill>
                <a:latin typeface="Verdana" panose="020B0604030504040204" pitchFamily="34" charset="0"/>
                <a:ea typeface="Verdana" panose="020B0604030504040204" pitchFamily="34" charset="0"/>
              </a:rPr>
              <a:t>результатов</a:t>
            </a:r>
            <a:r>
              <a:rPr lang="ru-RU" sz="1800" dirty="0">
                <a:solidFill>
                  <a:srgbClr val="2362ED"/>
                </a:solidFill>
                <a:latin typeface="Verdana" panose="020B0604030504040204" pitchFamily="34" charset="0"/>
                <a:ea typeface="Verdana" panose="020B0604030504040204" pitchFamily="34" charset="0"/>
                <a:cs typeface="Open Sans" panose="020B0606030504020204" pitchFamily="34" charset="0"/>
              </a:rPr>
              <a:t> </a:t>
            </a:r>
            <a:r>
              <a:rPr lang="ru-RU" sz="1800" dirty="0">
                <a:solidFill>
                  <a:srgbClr val="000000"/>
                </a:solidFill>
                <a:latin typeface="Verdana" panose="020B0604030504040204" pitchFamily="34" charset="0"/>
                <a:ea typeface="Verdana" panose="020B0604030504040204" pitchFamily="34" charset="0"/>
                <a:cs typeface="Open Sans" panose="020B0606030504020204" pitchFamily="34" charset="0"/>
              </a:rPr>
              <a:t>обеспечивается комплексом урочной и внеурочной деятельности</a:t>
            </a:r>
          </a:p>
          <a:p>
            <a:pPr marL="1177200" lvl="3" indent="-457200" algn="l">
              <a:lnSpc>
                <a:spcPct val="120000"/>
              </a:lnSpc>
              <a:spcBef>
                <a:spcPts val="0"/>
              </a:spcBef>
              <a:spcAft>
                <a:spcPts val="1000"/>
              </a:spcAft>
              <a:buClr>
                <a:srgbClr val="2A86FF"/>
              </a:buClr>
              <a:buFont typeface="Courier New" panose="02070309020205020404" pitchFamily="49" charset="0"/>
              <a:buChar char="o"/>
            </a:pPr>
            <a:r>
              <a:rPr lang="ru-RU" sz="1800" dirty="0">
                <a:solidFill>
                  <a:srgbClr val="2362ED"/>
                </a:solidFill>
                <a:latin typeface="Verdana" panose="020B0604030504040204" pitchFamily="34" charset="0"/>
                <a:ea typeface="Verdana" panose="020B0604030504040204" pitchFamily="34" charset="0"/>
              </a:rPr>
              <a:t>предметные результаты </a:t>
            </a:r>
            <a:r>
              <a:rPr lang="ru-RU" sz="1800" dirty="0">
                <a:solidFill>
                  <a:srgbClr val="000000"/>
                </a:solidFill>
                <a:latin typeface="Verdana" panose="020B0604030504040204" pitchFamily="34" charset="0"/>
                <a:ea typeface="Verdana" panose="020B0604030504040204" pitchFamily="34" charset="0"/>
                <a:cs typeface="Open Sans" panose="020B0606030504020204" pitchFamily="34" charset="0"/>
              </a:rPr>
              <a:t>детализированы и конкретизированы по классам и уровням обучения</a:t>
            </a:r>
          </a:p>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solidFill>
                  <a:srgbClr val="2362ED"/>
                </a:solidFill>
                <a:latin typeface="Verdana" panose="020B0604030504040204" pitchFamily="34" charset="0"/>
                <a:ea typeface="Verdana" panose="020B0604030504040204" pitchFamily="34" charset="0"/>
              </a:rPr>
              <a:t>Образовательные дефициты </a:t>
            </a:r>
            <a:r>
              <a:rPr lang="ru-RU" sz="1800" dirty="0">
                <a:latin typeface="Verdana" panose="020B0604030504040204" pitchFamily="34" charset="0"/>
                <a:ea typeface="Verdana" panose="020B0604030504040204" pitchFamily="34" charset="0"/>
              </a:rPr>
              <a:t>– «пробелы» в освоении образовательной программы, возникающие в ходе обучения </a:t>
            </a:r>
          </a:p>
        </p:txBody>
      </p:sp>
      <p:pic>
        <p:nvPicPr>
          <p:cNvPr id="13" name="Рисунок 12">
            <a:extLst>
              <a:ext uri="{FF2B5EF4-FFF2-40B4-BE49-F238E27FC236}">
                <a16:creationId xmlns:a16="http://schemas.microsoft.com/office/drawing/2014/main" id="{27E9A173-CEE2-4EFB-93AE-8B66A9B1560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3784" y="364430"/>
            <a:ext cx="1345941" cy="559991"/>
          </a:xfrm>
          <a:prstGeom prst="rect">
            <a:avLst/>
          </a:prstGeom>
        </p:spPr>
      </p:pic>
      <p:sp>
        <p:nvSpPr>
          <p:cNvPr id="3" name="Номер слайда 2">
            <a:extLst>
              <a:ext uri="{FF2B5EF4-FFF2-40B4-BE49-F238E27FC236}">
                <a16:creationId xmlns:a16="http://schemas.microsoft.com/office/drawing/2014/main" id="{C301E644-F1D2-45A7-9B80-12CE0F2C9455}"/>
              </a:ext>
            </a:extLst>
          </p:cNvPr>
          <p:cNvSpPr>
            <a:spLocks noGrp="1"/>
          </p:cNvSpPr>
          <p:nvPr>
            <p:ph type="sldNum" sz="quarter" idx="12"/>
          </p:nvPr>
        </p:nvSpPr>
        <p:spPr/>
        <p:txBody>
          <a:bodyPr/>
          <a:lstStyle/>
          <a:p>
            <a:fld id="{13F65F58-605E-A449-B5B4-E154880632AF}" type="slidenum">
              <a:rPr lang="ru-RU" smtClean="0"/>
              <a:t>4</a:t>
            </a:fld>
            <a:endParaRPr lang="ru-RU"/>
          </a:p>
        </p:txBody>
      </p:sp>
    </p:spTree>
    <p:extLst>
      <p:ext uri="{BB962C8B-B14F-4D97-AF65-F5344CB8AC3E}">
        <p14:creationId xmlns:p14="http://schemas.microsoft.com/office/powerpoint/2010/main" val="49393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скругленные углы 8">
            <a:extLst>
              <a:ext uri="{FF2B5EF4-FFF2-40B4-BE49-F238E27FC236}">
                <a16:creationId xmlns:a16="http://schemas.microsoft.com/office/drawing/2014/main" id="{3E51BD83-6A82-4040-8DF7-CDF849392509}"/>
              </a:ext>
            </a:extLst>
          </p:cNvPr>
          <p:cNvSpPr/>
          <p:nvPr/>
        </p:nvSpPr>
        <p:spPr>
          <a:xfrm>
            <a:off x="820738" y="1297965"/>
            <a:ext cx="10550525" cy="5058385"/>
          </a:xfrm>
          <a:prstGeom prst="roundRect">
            <a:avLst>
              <a:gd name="adj" fmla="val 48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6520CEFD-FABD-CA91-BB8B-B2442220E2E0}"/>
              </a:ext>
            </a:extLst>
          </p:cNvPr>
          <p:cNvSpPr>
            <a:spLocks noGrp="1"/>
          </p:cNvSpPr>
          <p:nvPr>
            <p:ph type="ctrTitle"/>
          </p:nvPr>
        </p:nvSpPr>
        <p:spPr>
          <a:xfrm>
            <a:off x="803275" y="453006"/>
            <a:ext cx="9854917" cy="827991"/>
          </a:xfrm>
        </p:spPr>
        <p:txBody>
          <a:bodyPr>
            <a:noAutofit/>
          </a:bodyPr>
          <a:lstStyle/>
          <a:p>
            <a:pPr algn="l"/>
            <a:r>
              <a:rPr lang="ru-RU" sz="2800" b="1" dirty="0">
                <a:solidFill>
                  <a:srgbClr val="404045"/>
                </a:solidFill>
                <a:latin typeface="Verdana"/>
                <a:ea typeface="Verdana"/>
                <a:cs typeface="Tahoma"/>
              </a:rPr>
              <a:t>Проблемы преодоления образовательных дефицитов</a:t>
            </a:r>
            <a:endParaRPr lang="ru-RU" sz="2800" b="1" dirty="0">
              <a:solidFill>
                <a:srgbClr val="404045"/>
              </a:solidFill>
              <a:latin typeface="Verdana" panose="020B0604030504040204" pitchFamily="34" charset="0"/>
              <a:ea typeface="Verdana" panose="020B0604030504040204" pitchFamily="34" charset="0"/>
              <a:cs typeface="Helvetica Neue" panose="02000503000000020004" pitchFamily="2" charset="0"/>
            </a:endParaRPr>
          </a:p>
        </p:txBody>
      </p:sp>
      <p:sp>
        <p:nvSpPr>
          <p:cNvPr id="6" name="Untertitel 5">
            <a:extLst>
              <a:ext uri="{FF2B5EF4-FFF2-40B4-BE49-F238E27FC236}">
                <a16:creationId xmlns:a16="http://schemas.microsoft.com/office/drawing/2014/main" id="{B6FFA0EE-B58C-CE92-8A16-680F3EF0C4CC}"/>
              </a:ext>
            </a:extLst>
          </p:cNvPr>
          <p:cNvSpPr>
            <a:spLocks noGrp="1"/>
          </p:cNvSpPr>
          <p:nvPr>
            <p:ph type="subTitle" idx="1"/>
          </p:nvPr>
        </p:nvSpPr>
        <p:spPr>
          <a:xfrm>
            <a:off x="621563" y="1695181"/>
            <a:ext cx="6391489" cy="5465488"/>
          </a:xfrm>
        </p:spPr>
        <p:txBody>
          <a:bodyPr>
            <a:noAutofit/>
          </a:bodyPr>
          <a:lstStyle/>
          <a:p>
            <a:pPr marL="720000" lvl="1" indent="-457200" algn="l">
              <a:lnSpc>
                <a:spcPct val="150000"/>
              </a:lnSpc>
              <a:spcBef>
                <a:spcPts val="0"/>
              </a:spcBef>
              <a:spcAft>
                <a:spcPts val="1000"/>
              </a:spcAft>
              <a:buClr>
                <a:srgbClr val="2362ED"/>
              </a:buClr>
              <a:buFont typeface="Verdana" panose="020B0604030504040204" pitchFamily="34" charset="0"/>
              <a:buChar char="●"/>
            </a:pPr>
            <a:r>
              <a:rPr lang="ru-RU" sz="1800" dirty="0">
                <a:solidFill>
                  <a:srgbClr val="000000"/>
                </a:solidFill>
                <a:latin typeface="Verdana" panose="020B0604030504040204" pitchFamily="34" charset="0"/>
                <a:ea typeface="Verdana" panose="020B0604030504040204" pitchFamily="34" charset="0"/>
                <a:cs typeface="Open Sans" panose="020B0606030504020204" pitchFamily="34" charset="0"/>
              </a:rPr>
              <a:t>Система диагностики и оценивания  </a:t>
            </a:r>
            <a:r>
              <a:rPr lang="ru-RU" sz="1800" dirty="0">
                <a:solidFill>
                  <a:srgbClr val="2362ED"/>
                </a:solidFill>
                <a:latin typeface="Verdana" panose="020B0604030504040204" pitchFamily="34" charset="0"/>
                <a:ea typeface="Verdana" panose="020B0604030504040204" pitchFamily="34" charset="0"/>
              </a:rPr>
              <a:t>отнимает много ресурсов </a:t>
            </a:r>
            <a:r>
              <a:rPr lang="ru-RU" sz="1800" dirty="0">
                <a:solidFill>
                  <a:srgbClr val="000000"/>
                </a:solidFill>
                <a:latin typeface="Verdana" panose="020B0604030504040204" pitchFamily="34" charset="0"/>
                <a:ea typeface="Verdana" panose="020B0604030504040204" pitchFamily="34" charset="0"/>
                <a:cs typeface="Open Sans" panose="020B0606030504020204" pitchFamily="34" charset="0"/>
              </a:rPr>
              <a:t>(трудовые, кадровые, временные)</a:t>
            </a:r>
          </a:p>
          <a:p>
            <a:pPr marL="720000" lvl="1" indent="-457200" algn="l">
              <a:lnSpc>
                <a:spcPct val="150000"/>
              </a:lnSpc>
              <a:spcBef>
                <a:spcPts val="0"/>
              </a:spcBef>
              <a:spcAft>
                <a:spcPts val="1000"/>
              </a:spcAft>
              <a:buClr>
                <a:srgbClr val="2362ED"/>
              </a:buClr>
              <a:buFont typeface="Verdana" panose="020B0604030504040204" pitchFamily="34" charset="0"/>
              <a:buChar char="●"/>
            </a:pPr>
            <a:r>
              <a:rPr lang="ru-RU" sz="1800" dirty="0">
                <a:solidFill>
                  <a:srgbClr val="000000"/>
                </a:solidFill>
                <a:latin typeface="Verdana" panose="020B0604030504040204" pitchFamily="34" charset="0"/>
                <a:ea typeface="Verdana" panose="020B0604030504040204" pitchFamily="34" charset="0"/>
                <a:cs typeface="Open Sans" panose="020B0606030504020204" pitchFamily="34" charset="0"/>
              </a:rPr>
              <a:t>Оценка зависит от </a:t>
            </a:r>
            <a:r>
              <a:rPr lang="ru-RU" sz="1800" dirty="0">
                <a:solidFill>
                  <a:srgbClr val="2362ED"/>
                </a:solidFill>
                <a:latin typeface="Verdana" panose="020B0604030504040204" pitchFamily="34" charset="0"/>
                <a:ea typeface="Verdana" panose="020B0604030504040204" pitchFamily="34" charset="0"/>
              </a:rPr>
              <a:t>субъективного  восприятия</a:t>
            </a:r>
            <a:r>
              <a:rPr lang="ru-RU" sz="1800" dirty="0">
                <a:solidFill>
                  <a:srgbClr val="000000"/>
                </a:solidFill>
                <a:latin typeface="Verdana" panose="020B0604030504040204" pitchFamily="34" charset="0"/>
                <a:ea typeface="Verdana" panose="020B0604030504040204" pitchFamily="34" charset="0"/>
                <a:cs typeface="Open Sans" panose="020B0606030504020204" pitchFamily="34" charset="0"/>
              </a:rPr>
              <a:t> проверяющего</a:t>
            </a:r>
          </a:p>
          <a:p>
            <a:pPr marL="720000" lvl="1" indent="-457200" algn="l">
              <a:lnSpc>
                <a:spcPct val="150000"/>
              </a:lnSpc>
              <a:spcBef>
                <a:spcPts val="0"/>
              </a:spcBef>
              <a:spcAft>
                <a:spcPts val="1000"/>
              </a:spcAft>
              <a:buClr>
                <a:srgbClr val="2362ED"/>
              </a:buClr>
              <a:buFont typeface="Verdana" panose="020B0604030504040204" pitchFamily="34" charset="0"/>
              <a:buChar char="●"/>
            </a:pPr>
            <a:r>
              <a:rPr lang="ru-RU" sz="1800" dirty="0">
                <a:solidFill>
                  <a:srgbClr val="2362ED"/>
                </a:solidFill>
                <a:latin typeface="Verdana" panose="020B0604030504040204" pitchFamily="34" charset="0"/>
                <a:ea typeface="Verdana" panose="020B0604030504040204" pitchFamily="34" charset="0"/>
              </a:rPr>
              <a:t>Затруднена индивидуализация    образования</a:t>
            </a:r>
            <a:r>
              <a:rPr lang="ru-RU" sz="1800" dirty="0">
                <a:solidFill>
                  <a:srgbClr val="2A86FF"/>
                </a:solidFill>
                <a:latin typeface="Verdana" panose="020B0604030504040204" pitchFamily="34" charset="0"/>
                <a:ea typeface="Verdana" panose="020B0604030504040204" pitchFamily="34" charset="0"/>
              </a:rPr>
              <a:t> </a:t>
            </a:r>
            <a:r>
              <a:rPr lang="ru-RU" sz="1800" dirty="0">
                <a:solidFill>
                  <a:srgbClr val="000000"/>
                </a:solidFill>
                <a:latin typeface="Verdana" panose="020B0604030504040204" pitchFamily="34" charset="0"/>
                <a:ea typeface="Verdana" panose="020B0604030504040204" pitchFamily="34" charset="0"/>
                <a:cs typeface="Open Sans" panose="020B0606030504020204" pitchFamily="34" charset="0"/>
              </a:rPr>
              <a:t>и построение    индивидуальной образовательной траектории</a:t>
            </a:r>
          </a:p>
        </p:txBody>
      </p:sp>
      <p:pic>
        <p:nvPicPr>
          <p:cNvPr id="13" name="Рисунок 12">
            <a:extLst>
              <a:ext uri="{FF2B5EF4-FFF2-40B4-BE49-F238E27FC236}">
                <a16:creationId xmlns:a16="http://schemas.microsoft.com/office/drawing/2014/main" id="{27E9A173-CEE2-4EFB-93AE-8B66A9B1560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3784" y="364430"/>
            <a:ext cx="1345941" cy="559991"/>
          </a:xfrm>
          <a:prstGeom prst="rect">
            <a:avLst/>
          </a:prstGeom>
        </p:spPr>
      </p:pic>
      <p:sp>
        <p:nvSpPr>
          <p:cNvPr id="3" name="Номер слайда 2">
            <a:extLst>
              <a:ext uri="{FF2B5EF4-FFF2-40B4-BE49-F238E27FC236}">
                <a16:creationId xmlns:a16="http://schemas.microsoft.com/office/drawing/2014/main" id="{C9D97D02-A498-4936-9FFF-4A7B7097880E}"/>
              </a:ext>
            </a:extLst>
          </p:cNvPr>
          <p:cNvSpPr>
            <a:spLocks noGrp="1"/>
          </p:cNvSpPr>
          <p:nvPr>
            <p:ph type="sldNum" sz="quarter" idx="12"/>
          </p:nvPr>
        </p:nvSpPr>
        <p:spPr/>
        <p:txBody>
          <a:bodyPr/>
          <a:lstStyle/>
          <a:p>
            <a:fld id="{13F65F58-605E-A449-B5B4-E154880632AF}" type="slidenum">
              <a:rPr lang="ru-RU" smtClean="0"/>
              <a:t>5</a:t>
            </a:fld>
            <a:endParaRPr lang="ru-RU"/>
          </a:p>
        </p:txBody>
      </p:sp>
      <p:pic>
        <p:nvPicPr>
          <p:cNvPr id="8" name="Рисунок 7">
            <a:extLst>
              <a:ext uri="{FF2B5EF4-FFF2-40B4-BE49-F238E27FC236}">
                <a16:creationId xmlns:a16="http://schemas.microsoft.com/office/drawing/2014/main" id="{0A883586-8CF8-4AF4-8906-2F98EC1CA4EB}"/>
              </a:ext>
            </a:extLst>
          </p:cNvPr>
          <p:cNvPicPr>
            <a:picLocks noChangeAspect="1"/>
          </p:cNvPicPr>
          <p:nvPr/>
        </p:nvPicPr>
        <p:blipFill>
          <a:blip r:embed="rId5"/>
          <a:stretch>
            <a:fillRect/>
          </a:stretch>
        </p:blipFill>
        <p:spPr bwMode="auto">
          <a:xfrm>
            <a:off x="5596520" y="1388903"/>
            <a:ext cx="5510234" cy="4593903"/>
          </a:xfrm>
          <a:prstGeom prst="rect">
            <a:avLst/>
          </a:prstGeom>
        </p:spPr>
      </p:pic>
    </p:spTree>
    <p:extLst>
      <p:ext uri="{BB962C8B-B14F-4D97-AF65-F5344CB8AC3E}">
        <p14:creationId xmlns:p14="http://schemas.microsoft.com/office/powerpoint/2010/main" val="2550599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a16="http://schemas.microsoft.com/office/drawing/2014/main" id="{417F5EFC-97D4-4377-AB57-C995D5151824}"/>
              </a:ext>
            </a:extLst>
          </p:cNvPr>
          <p:cNvSpPr/>
          <p:nvPr/>
        </p:nvSpPr>
        <p:spPr>
          <a:xfrm>
            <a:off x="729882" y="1297966"/>
            <a:ext cx="10732237" cy="4686236"/>
          </a:xfrm>
          <a:prstGeom prst="roundRect">
            <a:avLst>
              <a:gd name="adj" fmla="val 48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6520CEFD-FABD-CA91-BB8B-B2442220E2E0}"/>
              </a:ext>
            </a:extLst>
          </p:cNvPr>
          <p:cNvSpPr>
            <a:spLocks noGrp="1"/>
          </p:cNvSpPr>
          <p:nvPr>
            <p:ph type="ctrTitle"/>
          </p:nvPr>
        </p:nvSpPr>
        <p:spPr>
          <a:xfrm>
            <a:off x="747256" y="359080"/>
            <a:ext cx="10948703" cy="533120"/>
          </a:xfrm>
        </p:spPr>
        <p:txBody>
          <a:bodyPr>
            <a:noAutofit/>
          </a:bodyPr>
          <a:lstStyle/>
          <a:p>
            <a:pPr algn="l"/>
            <a:r>
              <a:rPr lang="ru-RU" sz="2800" b="1" dirty="0">
                <a:solidFill>
                  <a:srgbClr val="404045"/>
                </a:solidFill>
                <a:latin typeface="Verdana"/>
                <a:ea typeface="Verdana"/>
                <a:cs typeface="Tahoma"/>
              </a:rPr>
              <a:t>Доказательное образование</a:t>
            </a:r>
          </a:p>
        </p:txBody>
      </p:sp>
      <p:pic>
        <p:nvPicPr>
          <p:cNvPr id="31" name="Рисунок 30">
            <a:extLst>
              <a:ext uri="{FF2B5EF4-FFF2-40B4-BE49-F238E27FC236}">
                <a16:creationId xmlns:a16="http://schemas.microsoft.com/office/drawing/2014/main" id="{4A8B76BA-8CC8-408B-9DF6-D98E3434A49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3784" y="364430"/>
            <a:ext cx="1345941" cy="559991"/>
          </a:xfrm>
          <a:prstGeom prst="rect">
            <a:avLst/>
          </a:prstGeom>
        </p:spPr>
      </p:pic>
      <p:sp>
        <p:nvSpPr>
          <p:cNvPr id="3" name="Номер слайда 2">
            <a:extLst>
              <a:ext uri="{FF2B5EF4-FFF2-40B4-BE49-F238E27FC236}">
                <a16:creationId xmlns:a16="http://schemas.microsoft.com/office/drawing/2014/main" id="{803271CF-7BC6-45EC-972F-1FF922A78A37}"/>
              </a:ext>
            </a:extLst>
          </p:cNvPr>
          <p:cNvSpPr>
            <a:spLocks noGrp="1"/>
          </p:cNvSpPr>
          <p:nvPr>
            <p:ph type="sldNum" sz="quarter" idx="12"/>
          </p:nvPr>
        </p:nvSpPr>
        <p:spPr/>
        <p:txBody>
          <a:bodyPr/>
          <a:lstStyle/>
          <a:p>
            <a:fld id="{13F65F58-605E-A449-B5B4-E154880632AF}" type="slidenum">
              <a:rPr lang="ru-RU" smtClean="0"/>
              <a:t>6</a:t>
            </a:fld>
            <a:endParaRPr lang="ru-RU"/>
          </a:p>
        </p:txBody>
      </p:sp>
      <p:sp>
        <p:nvSpPr>
          <p:cNvPr id="6" name="Untertitel 5">
            <a:extLst>
              <a:ext uri="{FF2B5EF4-FFF2-40B4-BE49-F238E27FC236}">
                <a16:creationId xmlns:a16="http://schemas.microsoft.com/office/drawing/2014/main" id="{63B62DC6-7F0E-4E25-A1B0-146DED41ACD4}"/>
              </a:ext>
            </a:extLst>
          </p:cNvPr>
          <p:cNvSpPr>
            <a:spLocks noGrp="1"/>
          </p:cNvSpPr>
          <p:nvPr>
            <p:ph type="subTitle" idx="1"/>
          </p:nvPr>
        </p:nvSpPr>
        <p:spPr>
          <a:xfrm>
            <a:off x="838200" y="1647825"/>
            <a:ext cx="8915359" cy="4076700"/>
          </a:xfrm>
        </p:spPr>
        <p:txBody>
          <a:bodyPr>
            <a:normAutofit lnSpcReduction="10000"/>
          </a:bodyPr>
          <a:lstStyle/>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solidFill>
                  <a:srgbClr val="2362ED"/>
                </a:solidFill>
                <a:latin typeface="Verdana" panose="020B0604030504040204" pitchFamily="34" charset="0"/>
                <a:ea typeface="Verdana" panose="020B0604030504040204" pitchFamily="34" charset="0"/>
              </a:rPr>
              <a:t>Доказательное образование (</a:t>
            </a:r>
            <a:r>
              <a:rPr lang="ru-RU" sz="1800" dirty="0" err="1">
                <a:solidFill>
                  <a:srgbClr val="2362ED"/>
                </a:solidFill>
                <a:latin typeface="Verdana" panose="020B0604030504040204" pitchFamily="34" charset="0"/>
                <a:ea typeface="Verdana" panose="020B0604030504040204" pitchFamily="34" charset="0"/>
              </a:rPr>
              <a:t>evidence-based</a:t>
            </a:r>
            <a:r>
              <a:rPr lang="ru-RU" sz="1800" dirty="0">
                <a:solidFill>
                  <a:srgbClr val="2362ED"/>
                </a:solidFill>
                <a:latin typeface="Verdana" panose="020B0604030504040204" pitchFamily="34" charset="0"/>
                <a:ea typeface="Verdana" panose="020B0604030504040204" pitchFamily="34" charset="0"/>
              </a:rPr>
              <a:t> </a:t>
            </a:r>
            <a:r>
              <a:rPr lang="ru-RU" sz="1800" dirty="0" err="1">
                <a:solidFill>
                  <a:srgbClr val="2362ED"/>
                </a:solidFill>
                <a:latin typeface="Verdana" panose="020B0604030504040204" pitchFamily="34" charset="0"/>
                <a:ea typeface="Verdana" panose="020B0604030504040204" pitchFamily="34" charset="0"/>
              </a:rPr>
              <a:t>education</a:t>
            </a:r>
            <a:r>
              <a:rPr lang="ru-RU" sz="1800" dirty="0">
                <a:solidFill>
                  <a:srgbClr val="2362ED"/>
                </a:solidFill>
                <a:latin typeface="Verdana" panose="020B0604030504040204" pitchFamily="34" charset="0"/>
                <a:ea typeface="Verdana" panose="020B0604030504040204" pitchFamily="34" charset="0"/>
              </a:rPr>
              <a:t>) </a:t>
            </a:r>
            <a:r>
              <a:rPr lang="ru-RU" sz="1800" dirty="0">
                <a:latin typeface="Verdana" panose="020B0604030504040204" pitchFamily="34" charset="0"/>
                <a:ea typeface="Verdana" panose="020B0604030504040204" pitchFamily="34" charset="0"/>
              </a:rPr>
              <a:t>–</a:t>
            </a:r>
            <a:r>
              <a:rPr lang="ru-RU" sz="1800" dirty="0">
                <a:solidFill>
                  <a:srgbClr val="628ACE"/>
                </a:solidFill>
                <a:latin typeface="Verdana" panose="020B0604030504040204" pitchFamily="34" charset="0"/>
                <a:ea typeface="Verdana" panose="020B0604030504040204" pitchFamily="34" charset="0"/>
              </a:rPr>
              <a:t> </a:t>
            </a:r>
            <a:r>
              <a:rPr lang="ru-RU" sz="1800" dirty="0">
                <a:latin typeface="Verdana" panose="020B0604030504040204" pitchFamily="34" charset="0"/>
                <a:ea typeface="Verdana" panose="020B0604030504040204" pitchFamily="34" charset="0"/>
              </a:rPr>
              <a:t>подход ко всем аспектам образования, от разработки образовательной политики до учебной практики, в котором используемые методы основаны на значительных и надежных доказательствах</a:t>
            </a:r>
          </a:p>
          <a:p>
            <a:pPr marL="262800" lvl="1" algn="l">
              <a:lnSpc>
                <a:spcPct val="120000"/>
              </a:lnSpc>
              <a:spcBef>
                <a:spcPts val="0"/>
              </a:spcBef>
              <a:spcAft>
                <a:spcPts val="1000"/>
              </a:spcAft>
              <a:buClr>
                <a:srgbClr val="2362ED"/>
              </a:buClr>
            </a:pPr>
            <a:endParaRPr lang="ru-RU" sz="1800" dirty="0">
              <a:latin typeface="Verdana" panose="020B0604030504040204" pitchFamily="34" charset="0"/>
              <a:ea typeface="Verdana" panose="020B0604030504040204" pitchFamily="34" charset="0"/>
            </a:endParaRPr>
          </a:p>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solidFill>
                  <a:srgbClr val="2362ED"/>
                </a:solidFill>
                <a:latin typeface="Verdana" panose="020B0604030504040204" pitchFamily="34" charset="0"/>
                <a:ea typeface="Verdana" panose="020B0604030504040204" pitchFamily="34" charset="0"/>
              </a:rPr>
              <a:t>Важный аспект доказательного образования </a:t>
            </a:r>
            <a:r>
              <a:rPr lang="ru-RU" sz="1800" dirty="0">
                <a:latin typeface="Verdana" panose="020B0604030504040204" pitchFamily="34" charset="0"/>
                <a:ea typeface="Verdana" panose="020B0604030504040204" pitchFamily="34" charset="0"/>
              </a:rPr>
              <a:t>–</a:t>
            </a:r>
            <a:r>
              <a:rPr lang="ru-RU" sz="1800" dirty="0">
                <a:solidFill>
                  <a:srgbClr val="628ACE"/>
                </a:solidFill>
                <a:latin typeface="Verdana" panose="020B0604030504040204" pitchFamily="34" charset="0"/>
                <a:ea typeface="Verdana" panose="020B0604030504040204" pitchFamily="34" charset="0"/>
              </a:rPr>
              <a:t> </a:t>
            </a:r>
            <a:r>
              <a:rPr lang="ru-RU" sz="1800" dirty="0">
                <a:latin typeface="Verdana" panose="020B0604030504040204" pitchFamily="34" charset="0"/>
                <a:ea typeface="Verdana" panose="020B0604030504040204" pitchFamily="34" charset="0"/>
              </a:rPr>
              <a:t>надежные </a:t>
            </a:r>
            <a:r>
              <a:rPr lang="ru-RU" sz="1800" dirty="0">
                <a:solidFill>
                  <a:srgbClr val="2362ED"/>
                </a:solidFill>
                <a:latin typeface="Verdana" panose="020B0604030504040204" pitchFamily="34" charset="0"/>
                <a:ea typeface="Verdana" panose="020B0604030504040204" pitchFamily="34" charset="0"/>
              </a:rPr>
              <a:t>метрики образовательных достижений </a:t>
            </a:r>
            <a:r>
              <a:rPr lang="ru-RU" sz="1800" dirty="0">
                <a:latin typeface="Verdana" panose="020B0604030504040204" pitchFamily="34" charset="0"/>
                <a:ea typeface="Verdana" panose="020B0604030504040204" pitchFamily="34" charset="0"/>
              </a:rPr>
              <a:t>(освоения образовательных программ), инструменты сбора этих результатов, их анализа и использования в последующем обучении</a:t>
            </a:r>
          </a:p>
          <a:p>
            <a:pPr marL="262800" lvl="1" algn="l">
              <a:lnSpc>
                <a:spcPct val="120000"/>
              </a:lnSpc>
              <a:spcBef>
                <a:spcPts val="0"/>
              </a:spcBef>
              <a:spcAft>
                <a:spcPts val="1000"/>
              </a:spcAft>
              <a:buClr>
                <a:srgbClr val="2362ED"/>
              </a:buClr>
            </a:pPr>
            <a:endParaRPr lang="ru-RU" sz="1800" dirty="0">
              <a:latin typeface="Verdana" panose="020B0604030504040204" pitchFamily="34" charset="0"/>
              <a:ea typeface="Verdana" panose="020B0604030504040204" pitchFamily="34" charset="0"/>
            </a:endParaRPr>
          </a:p>
          <a:p>
            <a:pPr marL="720000" lvl="1" indent="-457200" algn="l">
              <a:lnSpc>
                <a:spcPct val="120000"/>
              </a:lnSpc>
              <a:spcBef>
                <a:spcPts val="0"/>
              </a:spcBef>
              <a:spcAft>
                <a:spcPts val="1000"/>
              </a:spcAft>
              <a:buClr>
                <a:srgbClr val="2362ED"/>
              </a:buClr>
              <a:buFont typeface="Verdana" panose="020B0604030504040204" pitchFamily="34" charset="0"/>
              <a:buChar char="●"/>
            </a:pPr>
            <a:r>
              <a:rPr lang="ru-RU" sz="1800" dirty="0">
                <a:latin typeface="Verdana" panose="020B0604030504040204" pitchFamily="34" charset="0"/>
                <a:ea typeface="Verdana" panose="020B0604030504040204" pitchFamily="34" charset="0"/>
              </a:rPr>
              <a:t>Для составления метрик необходима </a:t>
            </a:r>
            <a:r>
              <a:rPr lang="ru-RU" sz="1800" dirty="0">
                <a:solidFill>
                  <a:srgbClr val="2362ED"/>
                </a:solidFill>
                <a:latin typeface="Verdana" panose="020B0604030504040204" pitchFamily="34" charset="0"/>
                <a:ea typeface="Verdana" panose="020B0604030504040204" pitchFamily="34" charset="0"/>
              </a:rPr>
              <a:t>большая</a:t>
            </a:r>
            <a:r>
              <a:rPr lang="ru-RU" sz="1800" dirty="0">
                <a:latin typeface="Verdana" panose="020B0604030504040204" pitchFamily="34" charset="0"/>
                <a:ea typeface="Verdana" panose="020B0604030504040204" pitchFamily="34" charset="0"/>
              </a:rPr>
              <a:t> </a:t>
            </a:r>
            <a:r>
              <a:rPr lang="ru-RU" sz="1800" dirty="0">
                <a:solidFill>
                  <a:srgbClr val="2362ED"/>
                </a:solidFill>
                <a:latin typeface="Verdana" panose="020B0604030504040204" pitchFamily="34" charset="0"/>
                <a:ea typeface="Verdana" panose="020B0604030504040204" pitchFamily="34" charset="0"/>
              </a:rPr>
              <a:t>база заданий </a:t>
            </a:r>
          </a:p>
        </p:txBody>
      </p:sp>
      <p:pic>
        <p:nvPicPr>
          <p:cNvPr id="7" name="Рисунок 6">
            <a:extLst>
              <a:ext uri="{FF2B5EF4-FFF2-40B4-BE49-F238E27FC236}">
                <a16:creationId xmlns:a16="http://schemas.microsoft.com/office/drawing/2014/main" id="{C57BD186-ED42-472B-9549-9FD07FDB75CC}"/>
              </a:ext>
            </a:extLst>
          </p:cNvPr>
          <p:cNvPicPr>
            <a:picLocks noChangeAspect="1"/>
          </p:cNvPicPr>
          <p:nvPr/>
        </p:nvPicPr>
        <p:blipFill>
          <a:blip r:embed="rId5"/>
          <a:stretch>
            <a:fillRect/>
          </a:stretch>
        </p:blipFill>
        <p:spPr>
          <a:xfrm>
            <a:off x="9972694" y="1746570"/>
            <a:ext cx="1270289" cy="1270289"/>
          </a:xfrm>
          <a:prstGeom prst="rect">
            <a:avLst/>
          </a:prstGeom>
        </p:spPr>
      </p:pic>
    </p:spTree>
    <p:extLst>
      <p:ext uri="{BB962C8B-B14F-4D97-AF65-F5344CB8AC3E}">
        <p14:creationId xmlns:p14="http://schemas.microsoft.com/office/powerpoint/2010/main" val="258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697832" y="376101"/>
            <a:ext cx="10036629" cy="519962"/>
          </a:xfrm>
        </p:spPr>
        <p:txBody>
          <a:bodyPr>
            <a:noAutofit/>
          </a:bodyPr>
          <a:lstStyle/>
          <a:p>
            <a:pPr algn="l">
              <a:defRPr/>
            </a:pPr>
            <a:r>
              <a:rPr lang="ru-RU" sz="2800" b="1" dirty="0">
                <a:solidFill>
                  <a:srgbClr val="404045"/>
                </a:solidFill>
                <a:latin typeface="Verdana"/>
                <a:ea typeface="Verdana"/>
                <a:cs typeface="Tahoma"/>
              </a:rPr>
              <a:t>База заданий в «Облаке знаний»</a:t>
            </a:r>
          </a:p>
        </p:txBody>
      </p:sp>
      <p:sp>
        <p:nvSpPr>
          <p:cNvPr id="9" name="Скругленный прямоугольник 8"/>
          <p:cNvSpPr/>
          <p:nvPr/>
        </p:nvSpPr>
        <p:spPr bwMode="auto">
          <a:xfrm>
            <a:off x="6673754" y="4137103"/>
            <a:ext cx="4956967" cy="1784194"/>
          </a:xfrm>
          <a:prstGeom prst="roundRect">
            <a:avLst>
              <a:gd name="adj" fmla="val 166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defRPr/>
            </a:pPr>
            <a:r>
              <a:rPr lang="en-US" sz="2000" dirty="0">
                <a:solidFill>
                  <a:srgbClr val="0089FF"/>
                </a:solidFill>
                <a:latin typeface="Verdana"/>
                <a:ea typeface="Verdana"/>
                <a:cs typeface="Tahoma"/>
              </a:rPr>
              <a:t>&gt; </a:t>
            </a:r>
            <a:r>
              <a:rPr lang="ru-RU" sz="2000" dirty="0">
                <a:solidFill>
                  <a:srgbClr val="0089FF"/>
                </a:solidFill>
                <a:latin typeface="Verdana"/>
                <a:ea typeface="Verdana"/>
                <a:cs typeface="Tahoma"/>
              </a:rPr>
              <a:t>15 000 цифровых работ</a:t>
            </a:r>
            <a:endParaRPr sz="2000" dirty="0"/>
          </a:p>
          <a:p>
            <a:pPr>
              <a:lnSpc>
                <a:spcPct val="150000"/>
              </a:lnSpc>
              <a:defRPr/>
            </a:pPr>
            <a:endParaRPr lang="ru-RU" sz="1000" dirty="0">
              <a:ln w="0"/>
              <a:solidFill>
                <a:schemeClr val="tx1"/>
              </a:solidFill>
              <a:latin typeface="Verdana"/>
              <a:ea typeface="Verdana"/>
              <a:cs typeface="Helvetica Neue"/>
            </a:endParaRPr>
          </a:p>
          <a:p>
            <a:pPr>
              <a:lnSpc>
                <a:spcPct val="150000"/>
              </a:lnSpc>
              <a:defRPr/>
            </a:pPr>
            <a:r>
              <a:rPr lang="ru-RU" dirty="0">
                <a:ln w="0"/>
                <a:solidFill>
                  <a:schemeClr val="tx1"/>
                </a:solidFill>
                <a:latin typeface="Verdana"/>
                <a:ea typeface="Verdana"/>
                <a:cs typeface="Tahoma"/>
              </a:rPr>
              <a:t>Свыше 75 000 заданий </a:t>
            </a:r>
          </a:p>
          <a:p>
            <a:pPr>
              <a:lnSpc>
                <a:spcPct val="150000"/>
              </a:lnSpc>
              <a:defRPr/>
            </a:pPr>
            <a:r>
              <a:rPr lang="ru-RU" dirty="0">
                <a:ln w="0"/>
                <a:solidFill>
                  <a:schemeClr val="tx1"/>
                </a:solidFill>
                <a:latin typeface="Verdana"/>
                <a:ea typeface="Verdana"/>
                <a:cs typeface="Tahoma"/>
              </a:rPr>
              <a:t>17 интерактивных типов</a:t>
            </a:r>
            <a:endParaRPr lang="ru-RU" dirty="0">
              <a:solidFill>
                <a:srgbClr val="0089FF"/>
              </a:solidFill>
              <a:latin typeface="Verdana"/>
              <a:ea typeface="Verdana"/>
              <a:cs typeface="Helvetica Neue"/>
            </a:endParaRPr>
          </a:p>
        </p:txBody>
      </p:sp>
      <p:sp>
        <p:nvSpPr>
          <p:cNvPr id="10" name="Скругленный прямоугольник 9"/>
          <p:cNvSpPr/>
          <p:nvPr/>
        </p:nvSpPr>
        <p:spPr bwMode="auto">
          <a:xfrm>
            <a:off x="669074" y="4137103"/>
            <a:ext cx="5386038" cy="1784194"/>
          </a:xfrm>
          <a:prstGeom prst="roundRect">
            <a:avLst>
              <a:gd name="adj" fmla="val 166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50000"/>
              </a:lnSpc>
              <a:spcBef>
                <a:spcPts val="800"/>
              </a:spcBef>
              <a:defRPr/>
            </a:pPr>
            <a:r>
              <a:rPr lang="ru-RU" sz="2000" dirty="0">
                <a:solidFill>
                  <a:srgbClr val="0089FF"/>
                </a:solidFill>
                <a:latin typeface="Verdana"/>
                <a:ea typeface="Verdana"/>
                <a:cs typeface="Tahoma"/>
              </a:rPr>
              <a:t>Подготовка к ЕГЭ и ОГЭ</a:t>
            </a:r>
          </a:p>
          <a:p>
            <a:pPr>
              <a:lnSpc>
                <a:spcPct val="150000"/>
              </a:lnSpc>
              <a:defRPr/>
            </a:pPr>
            <a:endParaRPr lang="ru-RU" sz="1000" dirty="0">
              <a:ln w="0"/>
              <a:solidFill>
                <a:schemeClr val="tx1"/>
              </a:solidFill>
              <a:latin typeface="Verdana"/>
              <a:ea typeface="Verdana"/>
              <a:cs typeface="Tahoma"/>
            </a:endParaRPr>
          </a:p>
          <a:p>
            <a:pPr>
              <a:lnSpc>
                <a:spcPct val="150000"/>
              </a:lnSpc>
              <a:defRPr/>
            </a:pPr>
            <a:r>
              <a:rPr lang="ru-RU" dirty="0">
                <a:ln w="0"/>
                <a:solidFill>
                  <a:schemeClr val="tx1"/>
                </a:solidFill>
                <a:latin typeface="Verdana"/>
                <a:ea typeface="Verdana"/>
                <a:cs typeface="Tahoma"/>
              </a:rPr>
              <a:t>Доступны работы по 14 предметам для ЕГЭ и по 11 предметам для ОГЭ</a:t>
            </a:r>
            <a:endParaRPr dirty="0"/>
          </a:p>
          <a:p>
            <a:pPr>
              <a:defRPr/>
            </a:pPr>
            <a:endParaRPr lang="ru-RU" sz="1800" dirty="0">
              <a:solidFill>
                <a:srgbClr val="0089FF"/>
              </a:solidFill>
              <a:latin typeface="Helvetica Neue"/>
              <a:ea typeface="Helvetica Neue"/>
              <a:cs typeface="Helvetica Neue"/>
            </a:endParaRPr>
          </a:p>
        </p:txBody>
      </p:sp>
      <p:sp>
        <p:nvSpPr>
          <p:cNvPr id="12" name="Скругленный прямоугольник 11"/>
          <p:cNvSpPr/>
          <p:nvPr/>
        </p:nvSpPr>
        <p:spPr bwMode="auto">
          <a:xfrm>
            <a:off x="669074" y="1405054"/>
            <a:ext cx="10961648" cy="2497873"/>
          </a:xfrm>
          <a:prstGeom prst="roundRect">
            <a:avLst>
              <a:gd name="adj" fmla="val 166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spcBef>
                <a:spcPts val="800"/>
              </a:spcBef>
              <a:spcAft>
                <a:spcPts val="1000"/>
              </a:spcAft>
              <a:defRPr/>
            </a:pPr>
            <a:r>
              <a:rPr lang="ru-RU" sz="2000" dirty="0">
                <a:solidFill>
                  <a:srgbClr val="0089FF"/>
                </a:solidFill>
                <a:latin typeface="Verdana"/>
                <a:ea typeface="Verdana"/>
                <a:cs typeface="Tahoma"/>
              </a:rPr>
              <a:t>1</a:t>
            </a:r>
            <a:r>
              <a:rPr lang="de-DE" sz="2000" dirty="0">
                <a:solidFill>
                  <a:srgbClr val="0089FF"/>
                </a:solidFill>
                <a:latin typeface="Verdana"/>
                <a:ea typeface="Verdana"/>
                <a:cs typeface="Tahoma"/>
              </a:rPr>
              <a:t>7</a:t>
            </a:r>
            <a:r>
              <a:rPr lang="ru-RU" sz="2000" dirty="0">
                <a:solidFill>
                  <a:srgbClr val="0089FF"/>
                </a:solidFill>
                <a:latin typeface="Verdana"/>
                <a:ea typeface="Verdana"/>
                <a:cs typeface="Tahoma"/>
              </a:rPr>
              <a:t> школьных предметов базового и углубленного уровней</a:t>
            </a:r>
          </a:p>
          <a:p>
            <a:pPr>
              <a:spcAft>
                <a:spcPts val="1000"/>
              </a:spcAft>
              <a:defRPr/>
            </a:pPr>
            <a:endParaRPr lang="ru-RU" dirty="0">
              <a:ln w="0"/>
              <a:solidFill>
                <a:schemeClr val="tx1"/>
              </a:solidFill>
              <a:latin typeface="Verdana"/>
              <a:ea typeface="Verdana"/>
              <a:cs typeface="Helvetica Neue"/>
            </a:endParaRPr>
          </a:p>
          <a:p>
            <a:pPr>
              <a:spcAft>
                <a:spcPts val="1000"/>
              </a:spcAft>
              <a:defRPr/>
            </a:pPr>
            <a:r>
              <a:rPr lang="ru-RU" dirty="0">
                <a:solidFill>
                  <a:schemeClr val="tx1"/>
                </a:solidFill>
                <a:latin typeface="Verdana"/>
                <a:ea typeface="Verdana"/>
                <a:cs typeface="Tahoma"/>
              </a:rPr>
              <a:t>Русский язык, литература, математика, информатика, окружающий мир, физика, химия, биология, география, обществознание, ОРКСЭ, ОБЗР, история, английский язык, немецкий язык, французский язык, испанский язык.</a:t>
            </a:r>
            <a:br>
              <a:rPr lang="ru-RU" dirty="0">
                <a:solidFill>
                  <a:schemeClr val="tx1"/>
                </a:solidFill>
                <a:latin typeface="Verdana"/>
                <a:ea typeface="Verdana"/>
                <a:cs typeface="Tahoma"/>
              </a:rPr>
            </a:br>
            <a:r>
              <a:rPr lang="ru-RU" dirty="0">
                <a:solidFill>
                  <a:schemeClr val="tx1"/>
                </a:solidFill>
                <a:latin typeface="Verdana"/>
                <a:ea typeface="Verdana"/>
                <a:cs typeface="Tahoma"/>
              </a:rPr>
              <a:t>Дополнительно: астрономия, робототехника и функциональная грамотность.</a:t>
            </a:r>
          </a:p>
          <a:p>
            <a:pPr>
              <a:defRPr/>
            </a:pPr>
            <a:endParaRPr lang="ru-RU" dirty="0">
              <a:ln w="0"/>
              <a:solidFill>
                <a:schemeClr val="tx1"/>
              </a:solidFill>
              <a:latin typeface="Verdana"/>
              <a:ea typeface="Verdana"/>
              <a:cs typeface="Helvetica Neue"/>
            </a:endParaRPr>
          </a:p>
          <a:p>
            <a:pPr>
              <a:defRPr/>
            </a:pPr>
            <a:endParaRPr lang="ru-RU" dirty="0">
              <a:solidFill>
                <a:srgbClr val="0089FF"/>
              </a:solidFill>
              <a:latin typeface="Verdana"/>
              <a:ea typeface="Verdana"/>
              <a:cs typeface="Helvetica Neue"/>
            </a:endParaRPr>
          </a:p>
        </p:txBody>
      </p:sp>
      <p:sp>
        <p:nvSpPr>
          <p:cNvPr id="3" name="Номер слайда 2">
            <a:extLst>
              <a:ext uri="{FF2B5EF4-FFF2-40B4-BE49-F238E27FC236}">
                <a16:creationId xmlns:a16="http://schemas.microsoft.com/office/drawing/2014/main" id="{D1A013AE-F3DA-49CD-B65A-4D32A7B74A36}"/>
              </a:ext>
            </a:extLst>
          </p:cNvPr>
          <p:cNvSpPr>
            <a:spLocks noGrp="1"/>
          </p:cNvSpPr>
          <p:nvPr>
            <p:ph type="sldNum" sz="quarter" idx="12"/>
          </p:nvPr>
        </p:nvSpPr>
        <p:spPr/>
        <p:txBody>
          <a:bodyPr/>
          <a:lstStyle/>
          <a:p>
            <a:fld id="{13F65F58-605E-A449-B5B4-E154880632AF}" type="slidenum">
              <a:rPr lang="ru-RU" smtClean="0"/>
              <a:t>7</a:t>
            </a:fld>
            <a:endParaRPr lang="ru-RU"/>
          </a:p>
        </p:txBody>
      </p:sp>
      <p:pic>
        <p:nvPicPr>
          <p:cNvPr id="7" name="Рисунок 6">
            <a:extLst>
              <a:ext uri="{FF2B5EF4-FFF2-40B4-BE49-F238E27FC236}">
                <a16:creationId xmlns:a16="http://schemas.microsoft.com/office/drawing/2014/main" id="{F7EE2EFD-99A5-452F-AA5B-87BB288815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3784" y="364430"/>
            <a:ext cx="1345941" cy="559991"/>
          </a:xfrm>
          <a:prstGeom prst="rect">
            <a:avLst/>
          </a:prstGeom>
        </p:spPr>
      </p:pic>
    </p:spTree>
    <p:extLst>
      <p:ext uri="{BB962C8B-B14F-4D97-AF65-F5344CB8AC3E}">
        <p14:creationId xmlns:p14="http://schemas.microsoft.com/office/powerpoint/2010/main" val="22512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20CEFD-FABD-CA91-BB8B-B2442220E2E0}"/>
              </a:ext>
            </a:extLst>
          </p:cNvPr>
          <p:cNvSpPr>
            <a:spLocks noGrp="1"/>
          </p:cNvSpPr>
          <p:nvPr>
            <p:ph type="ctrTitle"/>
          </p:nvPr>
        </p:nvSpPr>
        <p:spPr>
          <a:xfrm>
            <a:off x="695851" y="443631"/>
            <a:ext cx="10600098" cy="587021"/>
          </a:xfrm>
        </p:spPr>
        <p:txBody>
          <a:bodyPr anchor="t">
            <a:noAutofit/>
          </a:bodyPr>
          <a:lstStyle/>
          <a:p>
            <a:pPr algn="l"/>
            <a:r>
              <a:rPr lang="ru-RU" sz="2800" b="1">
                <a:solidFill>
                  <a:srgbClr val="404045"/>
                </a:solidFill>
                <a:latin typeface="Verdana" panose="020B0604030504040204" pitchFamily="34" charset="0"/>
                <a:ea typeface="Verdana" panose="020B0604030504040204" pitchFamily="34" charset="0"/>
              </a:rPr>
              <a:t>Сценарий работы в «Облаке знаний»</a:t>
            </a:r>
            <a:endParaRPr lang="ru-RU" sz="2800" b="1" dirty="0">
              <a:solidFill>
                <a:srgbClr val="404045"/>
              </a:solidFill>
              <a:latin typeface="Verdana" panose="020B0604030504040204" pitchFamily="34" charset="0"/>
              <a:ea typeface="Verdana" panose="020B0604030504040204" pitchFamily="34" charset="0"/>
            </a:endParaRPr>
          </a:p>
        </p:txBody>
      </p:sp>
      <p:sp>
        <p:nvSpPr>
          <p:cNvPr id="3" name="Подзаголовок 2">
            <a:extLst>
              <a:ext uri="{FF2B5EF4-FFF2-40B4-BE49-F238E27FC236}">
                <a16:creationId xmlns:a16="http://schemas.microsoft.com/office/drawing/2014/main" id="{A9773E5A-0B29-5262-E5ED-5DB929BFED23}"/>
              </a:ext>
            </a:extLst>
          </p:cNvPr>
          <p:cNvSpPr>
            <a:spLocks noGrp="1"/>
          </p:cNvSpPr>
          <p:nvPr>
            <p:ph type="subTitle" idx="1"/>
          </p:nvPr>
        </p:nvSpPr>
        <p:spPr>
          <a:xfrm>
            <a:off x="695851" y="1434727"/>
            <a:ext cx="4640336" cy="4194548"/>
          </a:xfrm>
        </p:spPr>
        <p:txBody>
          <a:bodyPr>
            <a:noAutofit/>
          </a:bodyPr>
          <a:lstStyle/>
          <a:p>
            <a:pPr marL="457200" indent="-457200" algn="l">
              <a:lnSpc>
                <a:spcPct val="110000"/>
              </a:lnSpc>
              <a:spcBef>
                <a:spcPts val="800"/>
              </a:spcBef>
              <a:buClr>
                <a:srgbClr val="0089FF"/>
              </a:buClr>
              <a:buFont typeface="+mj-lt"/>
              <a:buAutoNum type="arabicPeriod"/>
            </a:pPr>
            <a:r>
              <a:rPr lang="ru-RU" sz="1800" dirty="0">
                <a:effectLst/>
                <a:latin typeface="Verdana" panose="020B0604030504040204" pitchFamily="34" charset="0"/>
                <a:ea typeface="Verdana" panose="020B0604030504040204" pitchFamily="34" charset="0"/>
              </a:rPr>
              <a:t>Учитель назначает работы на класс или на конкретных учеников</a:t>
            </a:r>
          </a:p>
          <a:p>
            <a:pPr marL="457200" indent="-457200" algn="l">
              <a:lnSpc>
                <a:spcPct val="110000"/>
              </a:lnSpc>
              <a:spcBef>
                <a:spcPts val="800"/>
              </a:spcBef>
              <a:buClr>
                <a:srgbClr val="0089FF"/>
              </a:buClr>
              <a:buFont typeface="+mj-lt"/>
              <a:buAutoNum type="arabicPeriod"/>
            </a:pPr>
            <a:r>
              <a:rPr lang="ru-RU" sz="1800" dirty="0">
                <a:effectLst/>
                <a:latin typeface="Verdana" panose="020B0604030504040204" pitchFamily="34" charset="0"/>
                <a:ea typeface="Verdana" panose="020B0604030504040204" pitchFamily="34" charset="0"/>
              </a:rPr>
              <a:t>Ученики выполняют назначенную работу</a:t>
            </a:r>
          </a:p>
          <a:p>
            <a:pPr marL="457200" indent="-457200" algn="l">
              <a:lnSpc>
                <a:spcPct val="110000"/>
              </a:lnSpc>
              <a:spcBef>
                <a:spcPts val="800"/>
              </a:spcBef>
              <a:buClr>
                <a:srgbClr val="0089FF"/>
              </a:buClr>
              <a:buFont typeface="+mj-lt"/>
              <a:buAutoNum type="arabicPeriod"/>
            </a:pPr>
            <a:r>
              <a:rPr lang="ru-RU" sz="1800" dirty="0">
                <a:effectLst/>
                <a:latin typeface="Verdana" panose="020B0604030504040204" pitchFamily="34" charset="0"/>
                <a:ea typeface="Verdana" panose="020B0604030504040204" pitchFamily="34" charset="0"/>
              </a:rPr>
              <a:t>Происходит </a:t>
            </a:r>
            <a:r>
              <a:rPr lang="ru-RU" sz="1800" dirty="0">
                <a:solidFill>
                  <a:srgbClr val="2362ED"/>
                </a:solidFill>
                <a:effectLst/>
                <a:latin typeface="Verdana" panose="020B0604030504040204" pitchFamily="34" charset="0"/>
                <a:ea typeface="Verdana" panose="020B0604030504040204" pitchFamily="34" charset="0"/>
              </a:rPr>
              <a:t>автоматическая проверка ответов</a:t>
            </a:r>
          </a:p>
          <a:p>
            <a:pPr marL="457200" indent="-457200" algn="l">
              <a:lnSpc>
                <a:spcPct val="110000"/>
              </a:lnSpc>
              <a:spcBef>
                <a:spcPts val="800"/>
              </a:spcBef>
              <a:buClr>
                <a:srgbClr val="0089FF"/>
              </a:buClr>
              <a:buFont typeface="+mj-lt"/>
              <a:buAutoNum type="arabicPeriod"/>
            </a:pPr>
            <a:r>
              <a:rPr lang="ru-RU" sz="1800" dirty="0">
                <a:effectLst/>
                <a:latin typeface="Verdana" panose="020B0604030504040204" pitchFamily="34" charset="0"/>
                <a:ea typeface="Verdana" panose="020B0604030504040204" pitchFamily="34" charset="0"/>
              </a:rPr>
              <a:t>Учитель </a:t>
            </a:r>
            <a:r>
              <a:rPr lang="ru-RU" sz="1800" dirty="0">
                <a:solidFill>
                  <a:srgbClr val="2362ED"/>
                </a:solidFill>
                <a:effectLst/>
                <a:latin typeface="Verdana" panose="020B0604030504040204" pitchFamily="34" charset="0"/>
                <a:ea typeface="Verdana" panose="020B0604030504040204" pitchFamily="34" charset="0"/>
              </a:rPr>
              <a:t>анализирует полученные результаты </a:t>
            </a:r>
            <a:r>
              <a:rPr lang="ru-RU" sz="1800" dirty="0">
                <a:effectLst/>
                <a:latin typeface="Verdana" panose="020B0604030504040204" pitchFamily="34" charset="0"/>
                <a:ea typeface="Verdana" panose="020B0604030504040204" pitchFamily="34" charset="0"/>
              </a:rPr>
              <a:t>и при необходимости назначает дополнительные работы</a:t>
            </a:r>
            <a:endParaRPr lang="ru-RU" sz="1800" kern="2200" dirty="0">
              <a:solidFill>
                <a:srgbClr val="404045"/>
              </a:solidFill>
              <a:latin typeface="Verdana" panose="020B0604030504040204" pitchFamily="34" charset="0"/>
              <a:ea typeface="Verdana" panose="020B0604030504040204" pitchFamily="34" charset="0"/>
              <a:cs typeface="Helvetica Neue" panose="02000503000000020004" pitchFamily="2" charset="0"/>
            </a:endParaRPr>
          </a:p>
        </p:txBody>
      </p:sp>
      <p:pic>
        <p:nvPicPr>
          <p:cNvPr id="6" name="Рисунок 5">
            <a:extLst>
              <a:ext uri="{FF2B5EF4-FFF2-40B4-BE49-F238E27FC236}">
                <a16:creationId xmlns:a16="http://schemas.microsoft.com/office/drawing/2014/main" id="{E5D11CD0-98CA-5EDB-7811-509D5C75F6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97" b="-1002"/>
          <a:stretch/>
        </p:blipFill>
        <p:spPr>
          <a:xfrm>
            <a:off x="7656690" y="1427696"/>
            <a:ext cx="3759817" cy="2243555"/>
          </a:xfrm>
          <a:prstGeom prst="roundRect">
            <a:avLst>
              <a:gd name="adj" fmla="val 8594"/>
            </a:avLst>
          </a:prstGeom>
          <a:solidFill>
            <a:srgbClr val="FFFFFF">
              <a:shade val="85000"/>
            </a:srgbClr>
          </a:solidFill>
          <a:ln>
            <a:noFill/>
          </a:ln>
          <a:effectLst>
            <a:outerShdw blurRad="317500" algn="ctr" rotWithShape="0">
              <a:schemeClr val="accent1">
                <a:lumMod val="40000"/>
                <a:lumOff val="60000"/>
              </a:schemeClr>
            </a:outerShdw>
          </a:effectLst>
        </p:spPr>
      </p:pic>
      <p:pic>
        <p:nvPicPr>
          <p:cNvPr id="10" name="Рисунок 9">
            <a:extLst>
              <a:ext uri="{FF2B5EF4-FFF2-40B4-BE49-F238E27FC236}">
                <a16:creationId xmlns:a16="http://schemas.microsoft.com/office/drawing/2014/main" id="{37514BC5-A443-5C4D-8985-EDE6274427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36186" y="2840822"/>
            <a:ext cx="3416591" cy="2453584"/>
          </a:xfrm>
          <a:prstGeom prst="roundRect">
            <a:avLst>
              <a:gd name="adj" fmla="val 8594"/>
            </a:avLst>
          </a:prstGeom>
          <a:solidFill>
            <a:srgbClr val="FFFFFF">
              <a:shade val="85000"/>
            </a:srgbClr>
          </a:solidFill>
          <a:ln>
            <a:noFill/>
          </a:ln>
          <a:effectLst>
            <a:outerShdw blurRad="317500" algn="ctr" rotWithShape="0">
              <a:schemeClr val="accent1">
                <a:lumMod val="40000"/>
                <a:lumOff val="60000"/>
              </a:schemeClr>
            </a:outerShdw>
          </a:effectLst>
        </p:spPr>
      </p:pic>
      <p:pic>
        <p:nvPicPr>
          <p:cNvPr id="11" name="Рисунок 10">
            <a:extLst>
              <a:ext uri="{FF2B5EF4-FFF2-40B4-BE49-F238E27FC236}">
                <a16:creationId xmlns:a16="http://schemas.microsoft.com/office/drawing/2014/main" id="{905F185F-321F-6217-169E-6C6BDAF771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56"/>
          <a:stretch/>
        </p:blipFill>
        <p:spPr>
          <a:xfrm>
            <a:off x="8196379" y="4511741"/>
            <a:ext cx="3688380" cy="1662559"/>
          </a:xfrm>
          <a:prstGeom prst="roundRect">
            <a:avLst>
              <a:gd name="adj" fmla="val 8594"/>
            </a:avLst>
          </a:prstGeom>
          <a:solidFill>
            <a:srgbClr val="FFFFFF">
              <a:shade val="85000"/>
            </a:srgbClr>
          </a:solidFill>
          <a:ln>
            <a:noFill/>
          </a:ln>
          <a:effectLst>
            <a:outerShdw blurRad="317500" algn="ctr" rotWithShape="0">
              <a:schemeClr val="accent1">
                <a:lumMod val="40000"/>
                <a:lumOff val="60000"/>
              </a:schemeClr>
            </a:outerShdw>
          </a:effectLst>
        </p:spPr>
      </p:pic>
      <p:pic>
        <p:nvPicPr>
          <p:cNvPr id="13" name="Рисунок 12">
            <a:extLst>
              <a:ext uri="{FF2B5EF4-FFF2-40B4-BE49-F238E27FC236}">
                <a16:creationId xmlns:a16="http://schemas.microsoft.com/office/drawing/2014/main" id="{0325CEBB-D78A-3514-B732-5648FB27BD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45098" y="1897699"/>
            <a:ext cx="1781705" cy="871056"/>
          </a:xfrm>
          <a:prstGeom prst="rect">
            <a:avLst/>
          </a:prstGeom>
        </p:spPr>
      </p:pic>
      <p:pic>
        <p:nvPicPr>
          <p:cNvPr id="15" name="Рисунок 14">
            <a:extLst>
              <a:ext uri="{FF2B5EF4-FFF2-40B4-BE49-F238E27FC236}">
                <a16:creationId xmlns:a16="http://schemas.microsoft.com/office/drawing/2014/main" id="{B32E2607-1EB9-CF29-57B7-661179639D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02441" y="5460343"/>
            <a:ext cx="1297609" cy="1023669"/>
          </a:xfrm>
          <a:prstGeom prst="rect">
            <a:avLst/>
          </a:prstGeom>
        </p:spPr>
      </p:pic>
      <p:sp>
        <p:nvSpPr>
          <p:cNvPr id="4" name="Номер слайда 3">
            <a:extLst>
              <a:ext uri="{FF2B5EF4-FFF2-40B4-BE49-F238E27FC236}">
                <a16:creationId xmlns:a16="http://schemas.microsoft.com/office/drawing/2014/main" id="{07B48FF9-5CA3-4D37-880C-1502DF1239D8}"/>
              </a:ext>
            </a:extLst>
          </p:cNvPr>
          <p:cNvSpPr>
            <a:spLocks noGrp="1"/>
          </p:cNvSpPr>
          <p:nvPr>
            <p:ph type="sldNum" sz="quarter" idx="12"/>
          </p:nvPr>
        </p:nvSpPr>
        <p:spPr/>
        <p:txBody>
          <a:bodyPr/>
          <a:lstStyle/>
          <a:p>
            <a:fld id="{13F65F58-605E-A449-B5B4-E154880632AF}" type="slidenum">
              <a:rPr lang="ru-RU" smtClean="0"/>
              <a:t>8</a:t>
            </a:fld>
            <a:endParaRPr lang="ru-RU"/>
          </a:p>
        </p:txBody>
      </p:sp>
      <p:pic>
        <p:nvPicPr>
          <p:cNvPr id="12" name="Рисунок 11">
            <a:extLst>
              <a:ext uri="{FF2B5EF4-FFF2-40B4-BE49-F238E27FC236}">
                <a16:creationId xmlns:a16="http://schemas.microsoft.com/office/drawing/2014/main" id="{D573E892-541E-436E-86EE-0AD1525D5CD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433784" y="364430"/>
            <a:ext cx="1345941" cy="559991"/>
          </a:xfrm>
          <a:prstGeom prst="rect">
            <a:avLst/>
          </a:prstGeom>
        </p:spPr>
      </p:pic>
      <p:sp>
        <p:nvSpPr>
          <p:cNvPr id="14" name="Прямоугольник: скругленные углы 13">
            <a:extLst>
              <a:ext uri="{FF2B5EF4-FFF2-40B4-BE49-F238E27FC236}">
                <a16:creationId xmlns:a16="http://schemas.microsoft.com/office/drawing/2014/main" id="{9B2EA6C1-9894-4BB0-8D73-B51956C9B127}"/>
              </a:ext>
            </a:extLst>
          </p:cNvPr>
          <p:cNvSpPr/>
          <p:nvPr/>
        </p:nvSpPr>
        <p:spPr bwMode="auto">
          <a:xfrm>
            <a:off x="693558" y="6344028"/>
            <a:ext cx="3297953" cy="268853"/>
          </a:xfrm>
          <a:prstGeom prst="roundRect">
            <a:avLst>
              <a:gd name="adj" fmla="val 50000"/>
            </a:avLst>
          </a:prstGeom>
          <a:solidFill>
            <a:srgbClr val="D3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hlinkClick r:id="rId12"/>
              </a:rPr>
              <a:t>https://school.oblakoz.ru/materials/505019</a:t>
            </a:r>
            <a:r>
              <a:rPr lang="ru-RU" sz="1200" dirty="0"/>
              <a:t> </a:t>
            </a:r>
          </a:p>
        </p:txBody>
      </p:sp>
    </p:spTree>
    <p:extLst>
      <p:ext uri="{BB962C8B-B14F-4D97-AF65-F5344CB8AC3E}">
        <p14:creationId xmlns:p14="http://schemas.microsoft.com/office/powerpoint/2010/main" val="363927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20CEFD-FABD-CA91-BB8B-B2442220E2E0}"/>
              </a:ext>
            </a:extLst>
          </p:cNvPr>
          <p:cNvSpPr>
            <a:spLocks noGrp="1"/>
          </p:cNvSpPr>
          <p:nvPr>
            <p:ph type="ctrTitle"/>
          </p:nvPr>
        </p:nvSpPr>
        <p:spPr>
          <a:xfrm>
            <a:off x="726331" y="443631"/>
            <a:ext cx="10600098" cy="587021"/>
          </a:xfrm>
        </p:spPr>
        <p:txBody>
          <a:bodyPr anchor="t">
            <a:noAutofit/>
          </a:bodyPr>
          <a:lstStyle/>
          <a:p>
            <a:pPr algn="l"/>
            <a:r>
              <a:rPr lang="ru-RU" sz="2800" b="1" dirty="0">
                <a:solidFill>
                  <a:srgbClr val="404045"/>
                </a:solidFill>
                <a:latin typeface="Verdana" panose="020B0604030504040204" pitchFamily="34" charset="0"/>
                <a:ea typeface="Verdana" panose="020B0604030504040204" pitchFamily="34" charset="0"/>
              </a:rPr>
              <a:t>Система измерения образовательных достижений в «Облаке знаний»</a:t>
            </a:r>
          </a:p>
        </p:txBody>
      </p:sp>
      <p:sp>
        <p:nvSpPr>
          <p:cNvPr id="14" name="Прямоугольник 13">
            <a:extLst>
              <a:ext uri="{FF2B5EF4-FFF2-40B4-BE49-F238E27FC236}">
                <a16:creationId xmlns:a16="http://schemas.microsoft.com/office/drawing/2014/main" id="{FD17DB45-1A3E-4FDF-B2DA-8065E217E9BB}"/>
              </a:ext>
            </a:extLst>
          </p:cNvPr>
          <p:cNvSpPr/>
          <p:nvPr/>
        </p:nvSpPr>
        <p:spPr bwMode="auto">
          <a:xfrm>
            <a:off x="7376756" y="5745322"/>
            <a:ext cx="3493722" cy="276999"/>
          </a:xfrm>
          <a:prstGeom prst="rect">
            <a:avLst/>
          </a:prstGeom>
        </p:spPr>
        <p:txBody>
          <a:bodyPr wrap="square">
            <a:spAutoFit/>
          </a:bodyPr>
          <a:lstStyle/>
          <a:p>
            <a:pPr algn="ctr"/>
            <a:r>
              <a:rPr lang="ru-RU" sz="1200" dirty="0">
                <a:latin typeface="Verdana" panose="020B0604030504040204" pitchFamily="34" charset="0"/>
                <a:ea typeface="Verdana" panose="020B0604030504040204" pitchFamily="34" charset="0"/>
              </a:rPr>
              <a:t>Интерфейс учителя</a:t>
            </a:r>
          </a:p>
        </p:txBody>
      </p:sp>
      <p:sp>
        <p:nvSpPr>
          <p:cNvPr id="16" name="Прямоугольник 15">
            <a:extLst>
              <a:ext uri="{FF2B5EF4-FFF2-40B4-BE49-F238E27FC236}">
                <a16:creationId xmlns:a16="http://schemas.microsoft.com/office/drawing/2014/main" id="{C315EFDF-91A1-475B-8E0D-706CBCE1FF7D}"/>
              </a:ext>
            </a:extLst>
          </p:cNvPr>
          <p:cNvSpPr/>
          <p:nvPr/>
        </p:nvSpPr>
        <p:spPr bwMode="auto">
          <a:xfrm>
            <a:off x="2143560" y="5072589"/>
            <a:ext cx="3493722" cy="276999"/>
          </a:xfrm>
          <a:prstGeom prst="rect">
            <a:avLst/>
          </a:prstGeom>
        </p:spPr>
        <p:txBody>
          <a:bodyPr wrap="square">
            <a:spAutoFit/>
          </a:bodyPr>
          <a:lstStyle/>
          <a:p>
            <a:pPr algn="ctr"/>
            <a:r>
              <a:rPr lang="ru-RU" sz="1200" dirty="0">
                <a:latin typeface="Verdana" panose="020B0604030504040204" pitchFamily="34" charset="0"/>
                <a:ea typeface="Verdana" panose="020B0604030504040204" pitchFamily="34" charset="0"/>
              </a:rPr>
              <a:t>Интерфейс ученика</a:t>
            </a:r>
          </a:p>
        </p:txBody>
      </p:sp>
      <p:pic>
        <p:nvPicPr>
          <p:cNvPr id="17" name="Рисунок 16">
            <a:extLst>
              <a:ext uri="{FF2B5EF4-FFF2-40B4-BE49-F238E27FC236}">
                <a16:creationId xmlns:a16="http://schemas.microsoft.com/office/drawing/2014/main" id="{6A094899-E9D3-438B-9EB4-CFE850DCCCD6}"/>
              </a:ext>
            </a:extLst>
          </p:cNvPr>
          <p:cNvPicPr>
            <a:picLocks noChangeAspect="1"/>
          </p:cNvPicPr>
          <p:nvPr/>
        </p:nvPicPr>
        <p:blipFill rotWithShape="1">
          <a:blip r:embed="rId3"/>
          <a:srcRect l="7236" r="5574" b="10001"/>
          <a:stretch/>
        </p:blipFill>
        <p:spPr bwMode="auto">
          <a:xfrm>
            <a:off x="563771" y="1725824"/>
            <a:ext cx="6653300" cy="3240000"/>
          </a:xfrm>
          <a:prstGeom prst="roundRect">
            <a:avLst>
              <a:gd name="adj" fmla="val 8594"/>
            </a:avLst>
          </a:prstGeom>
          <a:solidFill>
            <a:srgbClr val="FFFFFF">
              <a:shade val="85000"/>
            </a:srgbClr>
          </a:solidFill>
          <a:ln>
            <a:noFill/>
          </a:ln>
          <a:effectLst>
            <a:outerShdw blurRad="317500" algn="ctr" rotWithShape="0">
              <a:schemeClr val="accent1">
                <a:lumMod val="40000"/>
                <a:lumOff val="60000"/>
              </a:schemeClr>
            </a:outerShdw>
          </a:effectLst>
        </p:spPr>
      </p:pic>
      <p:pic>
        <p:nvPicPr>
          <p:cNvPr id="12" name="Рисунок 11">
            <a:extLst>
              <a:ext uri="{FF2B5EF4-FFF2-40B4-BE49-F238E27FC236}">
                <a16:creationId xmlns:a16="http://schemas.microsoft.com/office/drawing/2014/main" id="{020BC82B-76D6-4D63-B2FA-01AFF68EC974}"/>
              </a:ext>
            </a:extLst>
          </p:cNvPr>
          <p:cNvPicPr>
            <a:picLocks noChangeAspect="1"/>
          </p:cNvPicPr>
          <p:nvPr/>
        </p:nvPicPr>
        <p:blipFill>
          <a:blip r:embed="rId4"/>
          <a:stretch>
            <a:fillRect/>
          </a:stretch>
        </p:blipFill>
        <p:spPr>
          <a:xfrm>
            <a:off x="6623430" y="2505322"/>
            <a:ext cx="5000375" cy="3240000"/>
          </a:xfrm>
          <a:prstGeom prst="roundRect">
            <a:avLst>
              <a:gd name="adj" fmla="val 8594"/>
            </a:avLst>
          </a:prstGeom>
          <a:solidFill>
            <a:srgbClr val="FFFFFF">
              <a:shade val="85000"/>
            </a:srgbClr>
          </a:solidFill>
          <a:ln>
            <a:noFill/>
          </a:ln>
          <a:effectLst>
            <a:outerShdw blurRad="317500" algn="ctr" rotWithShape="0">
              <a:schemeClr val="accent1">
                <a:lumMod val="40000"/>
                <a:lumOff val="60000"/>
              </a:schemeClr>
            </a:outerShdw>
          </a:effectLst>
        </p:spPr>
      </p:pic>
      <p:sp>
        <p:nvSpPr>
          <p:cNvPr id="3" name="Номер слайда 2">
            <a:extLst>
              <a:ext uri="{FF2B5EF4-FFF2-40B4-BE49-F238E27FC236}">
                <a16:creationId xmlns:a16="http://schemas.microsoft.com/office/drawing/2014/main" id="{41EFC0C7-EACF-4448-A8BA-8042597BDF95}"/>
              </a:ext>
            </a:extLst>
          </p:cNvPr>
          <p:cNvSpPr>
            <a:spLocks noGrp="1"/>
          </p:cNvSpPr>
          <p:nvPr>
            <p:ph type="sldNum" sz="quarter" idx="12"/>
          </p:nvPr>
        </p:nvSpPr>
        <p:spPr/>
        <p:txBody>
          <a:bodyPr/>
          <a:lstStyle/>
          <a:p>
            <a:fld id="{13F65F58-605E-A449-B5B4-E154880632AF}" type="slidenum">
              <a:rPr lang="ru-RU" smtClean="0"/>
              <a:t>9</a:t>
            </a:fld>
            <a:endParaRPr lang="ru-RU"/>
          </a:p>
        </p:txBody>
      </p:sp>
    </p:spTree>
    <p:extLst>
      <p:ext uri="{BB962C8B-B14F-4D97-AF65-F5344CB8AC3E}">
        <p14:creationId xmlns:p14="http://schemas.microsoft.com/office/powerpoint/2010/main" val="22030917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2031</TotalTime>
  <Words>3464</Words>
  <Application>Microsoft Office PowerPoint</Application>
  <DocSecurity>0</DocSecurity>
  <PresentationFormat>Широкоэкранный</PresentationFormat>
  <Paragraphs>337</Paragraphs>
  <Slides>32</Slides>
  <Notes>32</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32</vt:i4>
      </vt:variant>
    </vt:vector>
  </HeadingPairs>
  <TitlesOfParts>
    <vt:vector size="44" baseType="lpstr">
      <vt:lpstr>Arial</vt:lpstr>
      <vt:lpstr>Calibri</vt:lpstr>
      <vt:lpstr>Calibri Light</vt:lpstr>
      <vt:lpstr>Courier New</vt:lpstr>
      <vt:lpstr>Helvetica Neue</vt:lpstr>
      <vt:lpstr>Inter V</vt:lpstr>
      <vt:lpstr>Open Sans</vt:lpstr>
      <vt:lpstr>Tahoma</vt:lpstr>
      <vt:lpstr>Verdana</vt:lpstr>
      <vt:lpstr>Wingdings</vt:lpstr>
      <vt:lpstr>Тема Office</vt:lpstr>
      <vt:lpstr>1_Тема Office</vt:lpstr>
      <vt:lpstr>Восполнение образовательных дефицитов в результате использования российской цифровой образовательной платформы: практический опыт</vt:lpstr>
      <vt:lpstr>Облако знаний: главное</vt:lpstr>
      <vt:lpstr>Постановка проблемы</vt:lpstr>
      <vt:lpstr>Образовательные результаты   и дефициты</vt:lpstr>
      <vt:lpstr>Проблемы преодоления образовательных дефицитов</vt:lpstr>
      <vt:lpstr>Доказательное образование</vt:lpstr>
      <vt:lpstr>База заданий в «Облаке знаний»</vt:lpstr>
      <vt:lpstr>Сценарий работы в «Облаке знаний»</vt:lpstr>
      <vt:lpstr>Система измерения образовательных достижений в «Облаке знаний»</vt:lpstr>
      <vt:lpstr>Особенности прямого анализа результатов</vt:lpstr>
      <vt:lpstr>Поиск новых подходов</vt:lpstr>
      <vt:lpstr>Две оси системы измерений</vt:lpstr>
      <vt:lpstr>Рубрикатор КЭС</vt:lpstr>
      <vt:lpstr>Рубрикатор КЭС в «Облаке знаний»</vt:lpstr>
      <vt:lpstr>Рубрикатор ПР</vt:lpstr>
      <vt:lpstr>Рубрикатор ПР в «Облаке знаний»</vt:lpstr>
      <vt:lpstr>Матрица компетенций</vt:lpstr>
      <vt:lpstr>Использование размеченной базы заданий</vt:lpstr>
      <vt:lpstr>Мониторинг учебных результатов</vt:lpstr>
      <vt:lpstr>Диагностика учебных результатов</vt:lpstr>
      <vt:lpstr>Диагностика учебных результатов</vt:lpstr>
      <vt:lpstr>Формирование индивидуальной траектории</vt:lpstr>
      <vt:lpstr>Формирование индивидуальной траектории</vt:lpstr>
      <vt:lpstr>Формирование индивидуальной траектории</vt:lpstr>
      <vt:lpstr>Конструктор цифровых работ</vt:lpstr>
      <vt:lpstr>Конструктор цифровых работ</vt:lpstr>
      <vt:lpstr>Конструктор цифровых работ</vt:lpstr>
      <vt:lpstr>Конструктор цифровых работ</vt:lpstr>
      <vt:lpstr>Конструктор цифровых работ</vt:lpstr>
      <vt:lpstr>Презентация PowerPoint</vt:lpstr>
      <vt:lpstr>Презентация PowerPoint</vt:lpstr>
      <vt:lpstr>Контакты</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Приобщение к традиционным российским ценностям: воспитательная работа в школе с использованием электронных образовательных ресурсов</dc:title>
  <dc:subject/>
  <dc:creator>Nataliya</dc:creator>
  <cp:keywords/>
  <dc:description/>
  <cp:lastModifiedBy>Екатерина Туркова</cp:lastModifiedBy>
  <cp:revision>249</cp:revision>
  <dcterms:created xsi:type="dcterms:W3CDTF">2024-04-10T09:14:04Z</dcterms:created>
  <dcterms:modified xsi:type="dcterms:W3CDTF">2024-08-09T14:35:45Z</dcterms:modified>
  <cp:category/>
  <dc:identifier/>
  <cp:contentStatus/>
  <dc:language/>
  <cp:version/>
</cp:coreProperties>
</file>