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sldIdLst>
    <p:sldId id="266" r:id="rId3"/>
    <p:sldId id="257" r:id="rId4"/>
    <p:sldId id="258" r:id="rId5"/>
    <p:sldId id="267" r:id="rId6"/>
    <p:sldId id="268"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9" r:id="rId28"/>
    <p:sldId id="320" r:id="rId29"/>
    <p:sldId id="321" r:id="rId30"/>
    <p:sldId id="322" r:id="rId31"/>
    <p:sldId id="264" r:id="rId32"/>
    <p:sldId id="265" r:id="rId33"/>
    <p:sldId id="323" r:id="rId34"/>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6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3FC"/>
    <a:srgbClr val="2A86FF"/>
    <a:srgbClr val="2362ED"/>
    <a:srgbClr val="DFDFF5"/>
    <a:srgbClr val="FFEBEC"/>
    <a:srgbClr val="D3E8FE"/>
    <a:srgbClr val="F3F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89EF96-8CEA-46FF-86C4-4CE0E7609802}">
  <a:tblStyle styleId="{BC89EF96-8CEA-46FF-86C4-4CE0E7609802}" styleName="Светлый стиль 3 — акцент 1">
    <a:wholeTbl>
      <a:tcTxStyle>
        <a:fontRef idx="minor">
          <a:srgbClr val="000000"/>
        </a:fontRef>
        <a:schemeClr val="tx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fill>
          <a:solidFill>
            <a:schemeClr val="accent1">
              <a:alpha val="20000"/>
            </a:schemeClr>
          </a:solidFill>
        </a:fill>
      </a:tcStyle>
    </a:band2V>
    <a:lastCol>
      <a:tcStyle>
        <a:tcBdr/>
      </a:tcStyle>
    </a:lastCol>
    <a:firstCol>
      <a:tcStyle>
        <a:tcBdr/>
      </a:tcStyle>
    </a:firstCol>
    <a:lastRow>
      <a:tcStyle>
        <a:tcBdr>
          <a:top>
            <a:ln w="50800">
              <a:solidFill>
                <a:schemeClr val="accent1"/>
              </a:solidFill>
            </a:ln>
          </a:top>
        </a:tcBdr>
        <a:fill>
          <a:noFill/>
        </a:fill>
      </a:tcStyle>
    </a:lastRow>
    <a:seCell>
      <a:tcStyle>
        <a:tcBdr/>
      </a:tcStyle>
    </a:seCell>
    <a:swCell>
      <a:tcStyle>
        <a:tcBdr/>
      </a:tcStyle>
    </a:swCell>
    <a:firstRow>
      <a:tcStyle>
        <a:tcBdr>
          <a:bottom>
            <a:ln w="25400">
              <a:solidFill>
                <a:schemeClr val="accent1"/>
              </a:solidFill>
            </a:ln>
          </a:bottom>
        </a:tcBdr>
        <a:fill>
          <a:noFill/>
        </a:fill>
      </a:tcStyle>
    </a:firstRow>
    <a:neCell>
      <a:tcStyle>
        <a:tcBdr/>
      </a:tcStyle>
    </a:neCell>
    <a:nwCell>
      <a:tcStyle>
        <a:tcBdr/>
      </a:tcStyle>
    </a:nwCell>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62" autoAdjust="0"/>
  </p:normalViewPr>
  <p:slideViewPr>
    <p:cSldViewPr snapToGrid="0">
      <p:cViewPr varScale="1">
        <p:scale>
          <a:sx n="97" d="100"/>
          <a:sy n="97" d="100"/>
        </p:scale>
        <p:origin x="468" y="90"/>
      </p:cViewPr>
      <p:guideLst>
        <p:guide pos="3840"/>
        <p:guide orient="horz" pos="26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B5A29E0-B023-462D-A26C-48D3CE2B8966}" type="datetimeFigureOut">
              <a:rPr lang="ru-RU" smtClean="0"/>
              <a:t>02.08.2024</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2DE558A-C21E-4ED1-99CE-F76C454C9D27}" type="slidenum">
              <a:rPr lang="ru-RU" smtClean="0"/>
              <a:t>‹#›</a:t>
            </a:fld>
            <a:endParaRPr lang="ru-RU"/>
          </a:p>
        </p:txBody>
      </p:sp>
    </p:spTree>
    <p:extLst>
      <p:ext uri="{BB962C8B-B14F-4D97-AF65-F5344CB8AC3E}">
        <p14:creationId xmlns:p14="http://schemas.microsoft.com/office/powerpoint/2010/main" val="2201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Добрый день, уважаемые коллеги! Меня зовут _____________, я - методист издательства «Физикон». </a:t>
            </a:r>
          </a:p>
          <a:p>
            <a:r>
              <a:rPr lang="ru-RU" dirty="0" smtClean="0"/>
              <a:t>Сегодня мы будем говорить о том, как организовать воспитательную работу в школе с использованием электронных образовательных ресурсов "Облака знаний".</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a:t>
            </a:fld>
            <a:endParaRPr lang="ru-RU"/>
          </a:p>
        </p:txBody>
      </p:sp>
    </p:spTree>
    <p:extLst>
      <p:ext uri="{BB962C8B-B14F-4D97-AF65-F5344CB8AC3E}">
        <p14:creationId xmlns:p14="http://schemas.microsoft.com/office/powerpoint/2010/main" val="2056002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следующую работу можно провести как занимательную, интересную викторину. Есть очень интересная работа, которая называется Язык жителей планеты Плутон. Космическая тематика нравится ученикам, она их привлекает, интересует. Поэтому можно использовать эти задания в течение всего учебного года, и в преддверии приближающейся памятной даты тоже.</a:t>
            </a:r>
          </a:p>
          <a:p>
            <a:endParaRPr lang="ru-RU" dirty="0" smtClean="0"/>
          </a:p>
          <a:p>
            <a:r>
              <a:rPr lang="ru-RU" dirty="0" smtClean="0"/>
              <a:t>(открыть, показать)</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10</a:t>
            </a:fld>
            <a:endParaRPr lang="ru-RU"/>
          </a:p>
        </p:txBody>
      </p:sp>
    </p:spTree>
    <p:extLst>
      <p:ext uri="{BB962C8B-B14F-4D97-AF65-F5344CB8AC3E}">
        <p14:creationId xmlns:p14="http://schemas.microsoft.com/office/powerpoint/2010/main" val="298675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Поддержание здоровья, воспитание навыков здорового образа жизни – очень важная и актуальная тема. Работы Облака знаний помогают формировать осознанное отношение к здоровью. В преддверии всемирного дня туризма можно провести тематический </a:t>
            </a:r>
            <a:r>
              <a:rPr lang="ru-RU" dirty="0" err="1" smtClean="0"/>
              <a:t>квест</a:t>
            </a:r>
            <a:r>
              <a:rPr lang="ru-RU" dirty="0" smtClean="0"/>
              <a:t> по функциональной грамотности, который называется «Отдыхаем в России».</a:t>
            </a:r>
          </a:p>
          <a:p>
            <a:endParaRPr lang="ru-RU" dirty="0" smtClean="0"/>
          </a:p>
          <a:p>
            <a:r>
              <a:rPr lang="ru-RU" dirty="0" smtClean="0"/>
              <a:t>Открыть. </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11</a:t>
            </a:fld>
            <a:endParaRPr lang="ru-RU"/>
          </a:p>
        </p:txBody>
      </p:sp>
    </p:spTree>
    <p:extLst>
      <p:ext uri="{BB962C8B-B14F-4D97-AF65-F5344CB8AC3E}">
        <p14:creationId xmlns:p14="http://schemas.microsoft.com/office/powerpoint/2010/main" val="156904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Следующий модуль, который можно использовать в качестве основы для викторины называется – На побережье Черного моря.</a:t>
            </a:r>
          </a:p>
          <a:p>
            <a:r>
              <a:rPr lang="ru-RU" dirty="0" smtClean="0"/>
              <a:t>Викторина по этому модулю помогает школьникам развивать навыки безопасного поведения в природе. Всегда необходимо помнить то, что некоторые животные, которые могут встретиться в природе, опасны, ядовиты или могут укусить. Вот здесь конкретно рассматривается встреча с медузами, чем они могут быть опасны, как себя вести, чтобы не пострадать от воздействия медуз, как оказать помощь человеку, если он получил ожог от воздействия щупалец медузы, то есть одновременно вы и закрепляете предметные знания, развиваете функциональную грамотность и повторяете меры безопасности.</a:t>
            </a:r>
          </a:p>
          <a:p>
            <a:endParaRPr lang="ru-RU" dirty="0" smtClean="0"/>
          </a:p>
          <a:p>
            <a:r>
              <a:rPr lang="ru-RU" dirty="0" smtClean="0"/>
              <a:t>Показать ВО</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12</a:t>
            </a:fld>
            <a:endParaRPr lang="ru-RU"/>
          </a:p>
        </p:txBody>
      </p:sp>
    </p:spTree>
    <p:extLst>
      <p:ext uri="{BB962C8B-B14F-4D97-AF65-F5344CB8AC3E}">
        <p14:creationId xmlns:p14="http://schemas.microsoft.com/office/powerpoint/2010/main" val="271014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международному дню пожилых людей предлагаем вам провести интеллектуальную игру. Безусловно, важно осуществлять трудовое воспитание, говорить о помощи пожилым людям: бабушкам, дедушкам. Модуль по функциональной грамотности, который мы вам предлагаем, называется «Покупка дров».</a:t>
            </a:r>
          </a:p>
          <a:p>
            <a:endParaRPr lang="ru-RU" dirty="0" smtClean="0"/>
          </a:p>
          <a:p>
            <a:r>
              <a:rPr lang="ru-RU" dirty="0" smtClean="0"/>
              <a:t>В работе ученикам нужно определить объём разных видов дров, чтобы их хватило на весь отопительный сезон, а также выбрать наиболее экономный вариант. </a:t>
            </a:r>
          </a:p>
          <a:p>
            <a:endParaRPr lang="ru-RU" dirty="0" smtClean="0"/>
          </a:p>
          <a:p>
            <a:r>
              <a:rPr lang="ru-RU" dirty="0" smtClean="0"/>
              <a:t>(открыть)</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13</a:t>
            </a:fld>
            <a:endParaRPr lang="ru-RU"/>
          </a:p>
        </p:txBody>
      </p:sp>
    </p:spTree>
    <p:extLst>
      <p:ext uri="{BB962C8B-B14F-4D97-AF65-F5344CB8AC3E}">
        <p14:creationId xmlns:p14="http://schemas.microsoft.com/office/powerpoint/2010/main" val="218893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Ещё несколько примеров работ, которые вы можете проводить на классном часу ко дню пожилых людей, но это уже самостоятельные работы по разным предметам: по обществознанию, по биологии.</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14</a:t>
            </a:fld>
            <a:endParaRPr lang="ru-RU"/>
          </a:p>
        </p:txBody>
      </p:sp>
    </p:spTree>
    <p:extLst>
      <p:ext uri="{BB962C8B-B14F-4D97-AF65-F5344CB8AC3E}">
        <p14:creationId xmlns:p14="http://schemas.microsoft.com/office/powerpoint/2010/main" val="216898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 дню защиты животных предлагаем вам провести викторину. Одно из заданий, оно на экране слева, про заповедник с зубрами кроме непосредственно темы защиты животных помогает и математическую грамотность развивать. Второе задание из самостоятельной работы по биологии непосредственно посвящено различным охраняемым территориям, заповедникам.</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15</a:t>
            </a:fld>
            <a:endParaRPr lang="ru-RU"/>
          </a:p>
        </p:txBody>
      </p:sp>
    </p:spTree>
    <p:extLst>
      <p:ext uri="{BB962C8B-B14F-4D97-AF65-F5344CB8AC3E}">
        <p14:creationId xmlns:p14="http://schemas.microsoft.com/office/powerpoint/2010/main" val="281645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на классном часу с ребятами можно обсудить правила поведения в природе, поговорить о том, что такое красная книга, какие животные в неё внесены, почему они туда внесены. И сделать это можно с опорными конспектами Облака знаний, один из них показан справа на экране.</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16</a:t>
            </a:fld>
            <a:endParaRPr lang="ru-RU"/>
          </a:p>
        </p:txBody>
      </p:sp>
    </p:spTree>
    <p:extLst>
      <p:ext uri="{BB962C8B-B14F-4D97-AF65-F5344CB8AC3E}">
        <p14:creationId xmlns:p14="http://schemas.microsoft.com/office/powerpoint/2010/main" val="2267447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 дню отца в России предлагаем тематический </a:t>
            </a:r>
            <a:r>
              <a:rPr lang="ru-RU" dirty="0" err="1" smtClean="0"/>
              <a:t>квест</a:t>
            </a:r>
            <a:r>
              <a:rPr lang="ru-RU" dirty="0" smtClean="0"/>
              <a:t> на основе курса «Функциональная грамотность». </a:t>
            </a:r>
          </a:p>
          <a:p>
            <a:endParaRPr lang="ru-RU" dirty="0" smtClean="0"/>
          </a:p>
          <a:p>
            <a:r>
              <a:rPr lang="ru-RU" dirty="0" smtClean="0"/>
              <a:t>(открыть работу, показать)</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17</a:t>
            </a:fld>
            <a:endParaRPr lang="ru-RU"/>
          </a:p>
        </p:txBody>
      </p:sp>
    </p:spTree>
    <p:extLst>
      <p:ext uri="{BB962C8B-B14F-4D97-AF65-F5344CB8AC3E}">
        <p14:creationId xmlns:p14="http://schemas.microsoft.com/office/powerpoint/2010/main" val="103806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хочется ко дню отца рекомендовать виртуальную лабораторную работу по биологии. С одной стороны, здесь есть предметное содержание, то есть выполняя её мы достигаем образовательных результатов. И одновременно присутствует и воспитательный компонент – здесь говорится о совместной деятельности детей и родителей.</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18</a:t>
            </a:fld>
            <a:endParaRPr lang="ru-RU"/>
          </a:p>
        </p:txBody>
      </p:sp>
    </p:spTree>
    <p:extLst>
      <p:ext uri="{BB962C8B-B14F-4D97-AF65-F5344CB8AC3E}">
        <p14:creationId xmlns:p14="http://schemas.microsoft.com/office/powerpoint/2010/main" val="238608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Итак, мы посмотрели, как можно организовать воспитательную работу на основе федеральной программы воспитания.</a:t>
            </a:r>
          </a:p>
          <a:p>
            <a:endParaRPr lang="ru-RU" dirty="0" smtClean="0"/>
          </a:p>
          <a:p>
            <a:r>
              <a:rPr lang="ru-RU" dirty="0" smtClean="0"/>
              <a:t>Но также мы знаем, что в федеральной рабочей программе по предмету прописаны личностные результаты. Я выбрала 4 группы, и хочу показать, как на основе предметного содержания можно достигать воспитательных результатов.</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3CC-7D1B-0F46-A5F1-32FEA28152E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49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начале немного о том, что такое «Облако знаний». Это разработанный компанией «Физикон» образовательный онлайн-сервис.</a:t>
            </a:r>
          </a:p>
          <a:p>
            <a:r>
              <a:rPr lang="ru-RU" dirty="0" smtClean="0"/>
              <a:t>Цифровые работы по предметам представлены на базовом и углублённом уровнях. Материала хватает на то, чтобы в течение учебного года организовать полноценную работу. Разработаны методические материалы для учителя.</a:t>
            </a:r>
          </a:p>
          <a:p>
            <a:endParaRPr lang="ru-RU" dirty="0" smtClean="0"/>
          </a:p>
          <a:p>
            <a:r>
              <a:rPr lang="ru-RU" dirty="0" smtClean="0"/>
              <a:t>Цифровые работы поддерживают компетентностный подход в обучении, их можно использовать различными способами: опорные конспекты – перед изучение темы, либо для её актуализации. На уроке можно выполнять лабораторные работы, контрольные работы. В качестве домашнего задания – назначать самостоятельные работы, теорию, опорные конспекты.</a:t>
            </a:r>
          </a:p>
          <a:p>
            <a:endParaRPr lang="ru-RU" dirty="0" smtClean="0"/>
          </a:p>
          <a:p>
            <a:r>
              <a:rPr lang="ru-RU" dirty="0" smtClean="0"/>
              <a:t>ЭОР «Облака знаний» включены в федеральный перечень ЭОР, они соответствуют обновленным образовательным стандартам и федеральным рабочим программам по предметам.</a:t>
            </a:r>
          </a:p>
          <a:p>
            <a:endParaRPr lang="ru-RU" dirty="0" smtClean="0"/>
          </a:p>
          <a:p>
            <a:r>
              <a:rPr lang="ru-RU" dirty="0" smtClean="0"/>
              <a:t>Стоит отметить, что цифровые работы Облака знаний размещены в МЭШ.</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a:t>
            </a:fld>
            <a:endParaRPr lang="ru-RU"/>
          </a:p>
        </p:txBody>
      </p:sp>
    </p:spTree>
    <p:extLst>
      <p:ext uri="{BB962C8B-B14F-4D97-AF65-F5344CB8AC3E}">
        <p14:creationId xmlns:p14="http://schemas.microsoft.com/office/powerpoint/2010/main" val="28463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Патриотическое воспитание включает гордость за вклад российских и советских учёных в развитие мировой науки. Если мы внимательно проанализируем предметное содержание, то мы увидим, что для каждого класса в программе указаны отечественные ученые, которые внесли значительный вклад в развитие науки.</a:t>
            </a:r>
          </a:p>
          <a:p>
            <a:endParaRPr lang="ru-RU" dirty="0" smtClean="0"/>
          </a:p>
          <a:p>
            <a:r>
              <a:rPr lang="ru-RU" dirty="0" smtClean="0"/>
              <a:t>На слайде представлены самостоятельные работы Облака знаний по химии, физике и биологии.</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20</a:t>
            </a:fld>
            <a:endParaRPr lang="ru-RU"/>
          </a:p>
        </p:txBody>
      </p:sp>
    </p:spTree>
    <p:extLst>
      <p:ext uri="{BB962C8B-B14F-4D97-AF65-F5344CB8AC3E}">
        <p14:creationId xmlns:p14="http://schemas.microsoft.com/office/powerpoint/2010/main" val="3948632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ценности научного познания относится развитие научной любознательности, интереса к науке, навыков исследовательской деятельности</a:t>
            </a:r>
          </a:p>
          <a:p>
            <a:endParaRPr lang="ru-RU" dirty="0" smtClean="0"/>
          </a:p>
          <a:p>
            <a:r>
              <a:rPr lang="ru-RU" dirty="0" smtClean="0"/>
              <a:t>Для этого очень эффективно использовать лабораторные работы облака знаний. Перед вами три работы, в них есть виртуальная лаборатория, интерактивный микроскоп, интерактивная модель. Давайте откроем одну из них.</a:t>
            </a:r>
          </a:p>
          <a:p>
            <a:endParaRPr lang="ru-RU" dirty="0" smtClean="0"/>
          </a:p>
          <a:p>
            <a:r>
              <a:rPr lang="ru-RU" dirty="0" smtClean="0"/>
              <a:t>(открыть первую – по физике)</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21</a:t>
            </a:fld>
            <a:endParaRPr lang="ru-RU"/>
          </a:p>
        </p:txBody>
      </p:sp>
    </p:spTree>
    <p:extLst>
      <p:ext uri="{BB962C8B-B14F-4D97-AF65-F5344CB8AC3E}">
        <p14:creationId xmlns:p14="http://schemas.microsoft.com/office/powerpoint/2010/main" val="831203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Задачи экологического воспитания можно решать, выполняя самостоятельные работы Облака знаний. Они ориентированы на применение знаний при решении задач в области окружающей среды</a:t>
            </a:r>
          </a:p>
          <a:p>
            <a:endParaRPr lang="ru-RU" dirty="0" smtClean="0"/>
          </a:p>
          <a:p>
            <a:r>
              <a:rPr lang="ru-RU" dirty="0" smtClean="0"/>
              <a:t>Перед вами самостоятельные работы по биологии, химии, физике. Задания эти помогают осознать необходимость решения экологических проблем, формируют готовность к участию в практической деятельности экологической направленности. Их можно использовать и в проектной деятельности по экологической тематике.</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22</a:t>
            </a:fld>
            <a:endParaRPr lang="ru-RU"/>
          </a:p>
        </p:txBody>
      </p:sp>
    </p:spTree>
    <p:extLst>
      <p:ext uri="{BB962C8B-B14F-4D97-AF65-F5344CB8AC3E}">
        <p14:creationId xmlns:p14="http://schemas.microsoft.com/office/powerpoint/2010/main" val="1241177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Формирование культуры здоровья включает осознание ответственности за своё здоровье и установку на здоровый образ жизни. Это и понимание проблем, которые могут возникнуть у людей с нарушениями здоровья. </a:t>
            </a:r>
          </a:p>
          <a:p>
            <a:endParaRPr lang="ru-RU" dirty="0" smtClean="0"/>
          </a:p>
          <a:p>
            <a:r>
              <a:rPr lang="ru-RU" dirty="0" smtClean="0"/>
              <a:t>И всё это возможно не только на уроках биологии. Приведу пример, как развивать осознанное отношение к здоровью, и одновременно проводить патриотическое воспитание: на нижнем скрине показан фрагмент самостоятельной работы по химии, она посвящена некоторым лекарствам. Среди них есть антибиотики. Изучая эту тему можно говорить ребятам о том, кто в Советском союзе впервые получил антибиотики. Это была Зинаида </a:t>
            </a:r>
            <a:r>
              <a:rPr lang="ru-RU" dirty="0" err="1" smtClean="0"/>
              <a:t>Ермольева</a:t>
            </a:r>
            <a:r>
              <a:rPr lang="ru-RU" dirty="0" smtClean="0"/>
              <a:t> и открытие антибиотиков внесло свой вклад в победу в Великой отечественной войне. У нас на сайте Облака знаний есть хорошая статья об открытиях Зинаиды </a:t>
            </a:r>
            <a:r>
              <a:rPr lang="ru-RU" dirty="0" err="1" smtClean="0"/>
              <a:t>Ермольевой</a:t>
            </a:r>
            <a:r>
              <a:rPr lang="ru-RU" dirty="0" smtClean="0"/>
              <a:t>, эту статью тоже можно использовать в воспитательной работе.</a:t>
            </a:r>
          </a:p>
          <a:p>
            <a:endParaRPr lang="ru-RU" dirty="0" smtClean="0"/>
          </a:p>
          <a:p>
            <a:r>
              <a:rPr lang="ru-RU" dirty="0" smtClean="0"/>
              <a:t>Благодаря вот таким заданиям у учеников происходит осознание ценности здоровья, это мотивирует их вести здоровый образ жизни, соблюдать режим.</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23</a:t>
            </a:fld>
            <a:endParaRPr lang="ru-RU"/>
          </a:p>
        </p:txBody>
      </p:sp>
    </p:spTree>
    <p:extLst>
      <p:ext uri="{BB962C8B-B14F-4D97-AF65-F5344CB8AC3E}">
        <p14:creationId xmlns:p14="http://schemas.microsoft.com/office/powerpoint/2010/main" val="2692144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конечно, здоровый образ жизни немыслим без правильного питания. А для того, чтобы представлять, какой должен быть рацион питания, нужно знать антропометрические показатели. </a:t>
            </a:r>
          </a:p>
          <a:p>
            <a:endParaRPr lang="ru-RU" dirty="0" smtClean="0"/>
          </a:p>
          <a:p>
            <a:r>
              <a:rPr lang="ru-RU" dirty="0" smtClean="0"/>
              <a:t>Выполняйте лабораторные работы Облака знаний по этой теме. Ребята всегда с большим интересом относятся к измерению массы, роста, к определению оптимального веса, к составлениям рационов питания, им это действительно интересно, узнать что-то новое и полезное о себе.</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24</a:t>
            </a:fld>
            <a:endParaRPr lang="ru-RU"/>
          </a:p>
        </p:txBody>
      </p:sp>
    </p:spTree>
    <p:extLst>
      <p:ext uri="{BB962C8B-B14F-4D97-AF65-F5344CB8AC3E}">
        <p14:creationId xmlns:p14="http://schemas.microsoft.com/office/powerpoint/2010/main" val="2830845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завершении хочу напомнить, как учитель может работать с Облаком знаний и назначать работы</a:t>
            </a:r>
          </a:p>
          <a:p>
            <a:endParaRPr lang="ru-RU" dirty="0" smtClean="0"/>
          </a:p>
          <a:p>
            <a:r>
              <a:rPr lang="ru-RU" dirty="0" smtClean="0"/>
              <a:t>(открыть, показать)</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25</a:t>
            </a:fld>
            <a:endParaRPr lang="ru-RU"/>
          </a:p>
        </p:txBody>
      </p:sp>
    </p:spTree>
    <p:extLst>
      <p:ext uri="{BB962C8B-B14F-4D97-AF65-F5344CB8AC3E}">
        <p14:creationId xmlns:p14="http://schemas.microsoft.com/office/powerpoint/2010/main" val="1171323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Очень разнообразные материалы для воспитательной работы, а точнее подборки готовых цифровых работ можно найти на сайте Облако знаний в разделе учительская – методические материалы – воспитательная работа.</a:t>
            </a:r>
          </a:p>
          <a:p>
            <a:endParaRPr lang="ru-RU" dirty="0" smtClean="0"/>
          </a:p>
          <a:p>
            <a:r>
              <a:rPr lang="ru-RU" dirty="0" smtClean="0"/>
              <a:t>Как выглядит эта страничка – показано на экране.</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3CC-7D1B-0F46-A5F1-32FEA28152E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36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2800" dirty="0" smtClean="0"/>
              <a:t>Также подборки цифровых работ для классных часов, интересные идеи для внеклассной работы можно найти на канале Облако знаний в </a:t>
            </a:r>
            <a:r>
              <a:rPr lang="ru-RU" sz="2800" dirty="0" err="1" smtClean="0"/>
              <a:t>телеграм</a:t>
            </a:r>
            <a:r>
              <a:rPr lang="ru-RU" sz="2800" dirty="0" smtClean="0"/>
              <a:t>. Переходите по </a:t>
            </a:r>
            <a:r>
              <a:rPr lang="ru-RU" sz="2800" dirty="0" err="1" smtClean="0"/>
              <a:t>куар</a:t>
            </a:r>
            <a:r>
              <a:rPr lang="ru-RU" sz="2800" dirty="0" smtClean="0"/>
              <a:t>-коду и </a:t>
            </a:r>
            <a:r>
              <a:rPr lang="ru-RU" sz="2800" dirty="0" err="1" smtClean="0"/>
              <a:t>присоединяйсь</a:t>
            </a:r>
            <a:r>
              <a:rPr lang="ru-RU" sz="2800" dirty="0" smtClean="0"/>
              <a:t>.</a:t>
            </a:r>
            <a:endParaRPr lang="ru-RU" sz="2800"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3CC-7D1B-0F46-A5F1-32FEA28152E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471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группе Облака знаний в контакте тоже регулярно размещаются статьи, полезные тематические подборки цифровых работ, которые можно использовать как в воспитательной работе, так и для достижения предметных результатов.</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3CC-7D1B-0F46-A5F1-32FEA28152E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6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конечно в Облаке знаний можно найти методические материалы по предметам: это готовые рабочие программы, в которые уже внесены темы в соответствии с федеральной рабочей программой, электронные образовательные ресурсы. Учителю нужно скачать материал, проставить даты в календарно-тематический план и рабочая программа по предмету готова.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3CC-7D1B-0F46-A5F1-32FEA28152E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Облаке знаний есть цифровые работы по 17-ти предметам, полный перечень вы видите на экране. Также есть материалы для подготовки к ОГЭ и ЕГЭ. Данные работы составлены в соответствии с нормативными документами текущего учебного года.</a:t>
            </a:r>
          </a:p>
          <a:p>
            <a:r>
              <a:rPr lang="ru-RU" dirty="0" smtClean="0"/>
              <a:t>И, как я уже говорила выше, цифровые работы есть базового и углубленного уровня – в зависимости от того, на каком уровне изучается конкретный предмет в школе.</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3</a:t>
            </a:fld>
            <a:endParaRPr lang="ru-RU"/>
          </a:p>
        </p:txBody>
      </p:sp>
    </p:spTree>
    <p:extLst>
      <p:ext uri="{BB962C8B-B14F-4D97-AF65-F5344CB8AC3E}">
        <p14:creationId xmlns:p14="http://schemas.microsoft.com/office/powerpoint/2010/main" val="2246145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Сказать про раздел учительская - обобщение</a:t>
            </a:r>
          </a:p>
          <a:p>
            <a:endParaRPr lang="ru-RU" dirty="0" smtClean="0"/>
          </a:p>
          <a:p>
            <a:r>
              <a:rPr lang="ru-RU" dirty="0" smtClean="0"/>
              <a:t>Материалы облака знаний соответствуют обновленным ФГОС. В основе разработки заданий лежит компетентностный подход, который ориентирован на развитие компетенций ученика через самостоятельную деятельность при поддержке педагога.</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30</a:t>
            </a:fld>
            <a:endParaRPr lang="ru-RU"/>
          </a:p>
        </p:txBody>
      </p:sp>
    </p:spTree>
    <p:extLst>
      <p:ext uri="{BB962C8B-B14F-4D97-AF65-F5344CB8AC3E}">
        <p14:creationId xmlns:p14="http://schemas.microsoft.com/office/powerpoint/2010/main" val="4127932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Подписывайтесь на Облако знаний в </a:t>
            </a:r>
            <a:r>
              <a:rPr lang="ru-RU" dirty="0" err="1" smtClean="0"/>
              <a:t>телеграме</a:t>
            </a:r>
            <a:r>
              <a:rPr lang="ru-RU" dirty="0" smtClean="0"/>
              <a:t>, на группу </a:t>
            </a:r>
            <a:r>
              <a:rPr lang="ru-RU" dirty="0" err="1" smtClean="0"/>
              <a:t>вконтакте</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31</a:t>
            </a:fld>
            <a:endParaRPr lang="ru-RU"/>
          </a:p>
        </p:txBody>
      </p:sp>
    </p:spTree>
    <p:extLst>
      <p:ext uri="{BB962C8B-B14F-4D97-AF65-F5344CB8AC3E}">
        <p14:creationId xmlns:p14="http://schemas.microsoft.com/office/powerpoint/2010/main" val="2371961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Все содержательные вопросы или вопросы, касающиеся подключения региона или вашей школы направляйте в наш контактный центр. Адреса и контакты показаны на экране.</a:t>
            </a:r>
          </a:p>
          <a:p>
            <a:endParaRPr lang="ru-RU" dirty="0" smtClean="0"/>
          </a:p>
          <a:p>
            <a:r>
              <a:rPr lang="ru-RU" dirty="0" smtClean="0"/>
              <a:t>Спасибо за внимание и до новых встреч.</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32</a:t>
            </a:fld>
            <a:endParaRPr lang="ru-RU"/>
          </a:p>
        </p:txBody>
      </p:sp>
    </p:spTree>
    <p:extLst>
      <p:ext uri="{BB962C8B-B14F-4D97-AF65-F5344CB8AC3E}">
        <p14:creationId xmlns:p14="http://schemas.microsoft.com/office/powerpoint/2010/main" val="186381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Перейдем непосредственно к воспитательной работе. Формы воспитательной работы очень разнообразны. Одной из основных форм в школе является классный час. На тематическом классном часу можно организовать работу в парах, в группах, можно провести небольшую викторину или фронтальную работу с использованием технологий мультимедиа.</a:t>
            </a:r>
          </a:p>
          <a:p>
            <a:endParaRPr lang="ru-RU" dirty="0" smtClean="0"/>
          </a:p>
          <a:p>
            <a:r>
              <a:rPr lang="ru-RU" dirty="0" smtClean="0"/>
              <a:t>В школах или в организациях дополнительного образования организуют творческие мастерские, элективные курсы. Или в рамках подготовки к памятным датам, можно провести интеллектуальные игры, викторины, соревнования. Думаю, что сейчас немаловажно также и проведение </a:t>
            </a:r>
            <a:r>
              <a:rPr lang="ru-RU" dirty="0" err="1" smtClean="0"/>
              <a:t>профориентационной</a:t>
            </a:r>
            <a:r>
              <a:rPr lang="ru-RU" dirty="0" smtClean="0"/>
              <a:t> работы.</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4</a:t>
            </a:fld>
            <a:endParaRPr lang="ru-RU"/>
          </a:p>
        </p:txBody>
      </p:sp>
    </p:spTree>
    <p:extLst>
      <p:ext uri="{BB962C8B-B14F-4D97-AF65-F5344CB8AC3E}">
        <p14:creationId xmlns:p14="http://schemas.microsoft.com/office/powerpoint/2010/main" val="99643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вы знаете, есть федеральный календарный план воспитательной работы на текущий год. На слайде приведен его фрагмент, ближайшие памятные даты и мероприятия. Вот к этим датам можно подобрать материалы в Облаке знаний для внеурочной работы, в том числе, готовые задания для формирования функциональной грамотности.</a:t>
            </a:r>
          </a:p>
          <a:p>
            <a:endParaRPr lang="ru-RU" dirty="0" smtClean="0"/>
          </a:p>
          <a:p>
            <a:r>
              <a:rPr lang="ru-RU" dirty="0" smtClean="0"/>
              <a:t>Давайте посмотрим отдельные работы.</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5</a:t>
            </a:fld>
            <a:endParaRPr lang="ru-RU"/>
          </a:p>
        </p:txBody>
      </p:sp>
    </p:spTree>
    <p:extLst>
      <p:ext uri="{BB962C8B-B14F-4D97-AF65-F5344CB8AC3E}">
        <p14:creationId xmlns:p14="http://schemas.microsoft.com/office/powerpoint/2010/main" val="249295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день знаний можно провести классный час с использованием цифрового тренажера по функциональной грамотности, модуль называется «История русских букв». </a:t>
            </a:r>
          </a:p>
          <a:p>
            <a:endParaRPr lang="ru-RU" dirty="0" smtClean="0"/>
          </a:p>
          <a:p>
            <a:r>
              <a:rPr lang="ru-RU" dirty="0" smtClean="0"/>
              <a:t>Давайте посмотрим этот модуль (открыть, показать, вернуться к презентации)</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6</a:t>
            </a:fld>
            <a:endParaRPr lang="ru-RU"/>
          </a:p>
        </p:txBody>
      </p:sp>
    </p:spTree>
    <p:extLst>
      <p:ext uri="{BB962C8B-B14F-4D97-AF65-F5344CB8AC3E}">
        <p14:creationId xmlns:p14="http://schemas.microsoft.com/office/powerpoint/2010/main" val="32354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Вообще, готовые модули по функциональной грамотности можно использовать несколькими способами. Один из них мы только что посмотрели, это тематический классный час. Большинство предлагаемых работ можно использовать в интеллектуальных играх, викторинах. Здесь может быть групповая или массовая форма, когда работа используется как этап общей интеллектуальной игры, посвященной, например, ближайшим памятным датам.</a:t>
            </a:r>
          </a:p>
          <a:p>
            <a:endParaRPr lang="ru-RU" dirty="0" smtClean="0"/>
          </a:p>
          <a:p>
            <a:r>
              <a:rPr lang="ru-RU" dirty="0" smtClean="0"/>
              <a:t>И как раз на этом слайде мы видим </a:t>
            </a:r>
            <a:r>
              <a:rPr lang="ru-RU" dirty="0" err="1" smtClean="0"/>
              <a:t>скрин</a:t>
            </a:r>
            <a:r>
              <a:rPr lang="ru-RU" dirty="0" smtClean="0"/>
              <a:t> из еще одного модуля, он называется «</a:t>
            </a:r>
            <a:r>
              <a:rPr lang="ru-RU" dirty="0" err="1" smtClean="0"/>
              <a:t>Балльно</a:t>
            </a:r>
            <a:r>
              <a:rPr lang="ru-RU" dirty="0" smtClean="0"/>
              <a:t>-рейтинговая система». Эту работу можно провести в виде интеллектуальной игры, посвященной дню знаний.</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7</a:t>
            </a:fld>
            <a:endParaRPr lang="ru-RU"/>
          </a:p>
        </p:txBody>
      </p:sp>
    </p:spTree>
    <p:extLst>
      <p:ext uri="{BB962C8B-B14F-4D97-AF65-F5344CB8AC3E}">
        <p14:creationId xmlns:p14="http://schemas.microsoft.com/office/powerpoint/2010/main" val="222951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тематического классного часа ко дню окончания Второй мировой войны подойдут самостоятельные работы по истории.  Здесь хотелось бы особенно порекомендовать задания, которые содержат музыкальное сопровождение.</a:t>
            </a:r>
          </a:p>
          <a:p>
            <a:endParaRPr lang="ru-RU" dirty="0" smtClean="0"/>
          </a:p>
          <a:p>
            <a:r>
              <a:rPr lang="ru-RU" dirty="0" smtClean="0"/>
              <a:t>(открыть вторую ссылку)</a:t>
            </a:r>
          </a:p>
          <a:p>
            <a:endParaRPr lang="ru-RU" dirty="0" smtClean="0"/>
          </a:p>
          <a:p>
            <a:r>
              <a:rPr lang="ru-RU" dirty="0" smtClean="0"/>
              <a:t>Такой тематический классный час можно провести и для младших школьников с использованием цифровых работ по окружающему миру. Одна из самостоятельных работ показана на слайде. Она на переднем плане</a:t>
            </a:r>
          </a:p>
          <a:p>
            <a:endParaRPr lang="ru-RU" dirty="0" smtClean="0"/>
          </a:p>
          <a:p>
            <a:r>
              <a:rPr lang="ru-RU" dirty="0" smtClean="0"/>
              <a:t>(третья ссылка)</a:t>
            </a:r>
          </a:p>
          <a:p>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8</a:t>
            </a:fld>
            <a:endParaRPr lang="ru-RU"/>
          </a:p>
        </p:txBody>
      </p:sp>
    </p:spTree>
    <p:extLst>
      <p:ext uri="{BB962C8B-B14F-4D97-AF65-F5344CB8AC3E}">
        <p14:creationId xmlns:p14="http://schemas.microsoft.com/office/powerpoint/2010/main" val="290268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международному дню распространения грамотности предлагаем вам провести вступительный тест по функциональной грамотности. Это очень хорошая возможность одновременно проводить и воспитательную работу, и развивать функциональную грамотность.</a:t>
            </a:r>
            <a:endParaRPr lang="ru-RU" dirty="0"/>
          </a:p>
        </p:txBody>
      </p:sp>
      <p:sp>
        <p:nvSpPr>
          <p:cNvPr id="4" name="Номер слайда 3"/>
          <p:cNvSpPr>
            <a:spLocks noGrp="1"/>
          </p:cNvSpPr>
          <p:nvPr>
            <p:ph type="sldNum" sz="quarter" idx="10"/>
          </p:nvPr>
        </p:nvSpPr>
        <p:spPr/>
        <p:txBody>
          <a:bodyPr/>
          <a:lstStyle/>
          <a:p>
            <a:fld id="{D2DE558A-C21E-4ED1-99CE-F76C454C9D27}" type="slidenum">
              <a:rPr lang="ru-RU" smtClean="0"/>
              <a:t>9</a:t>
            </a:fld>
            <a:endParaRPr lang="ru-RU"/>
          </a:p>
        </p:txBody>
      </p:sp>
    </p:spTree>
    <p:extLst>
      <p:ext uri="{BB962C8B-B14F-4D97-AF65-F5344CB8AC3E}">
        <p14:creationId xmlns:p14="http://schemas.microsoft.com/office/powerpoint/2010/main" val="299608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444B5C-3D64-1AED-1947-A02571D3923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01E67A7-55EB-E1CC-43B0-9D9E87FA2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94E26F1-F273-F2C3-925D-E4ADD5FD9B3A}"/>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17B4DD34-38AD-9858-0BBA-EC0FBA7AD90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809472-AE4C-EADA-8C2A-50140ADA63A0}"/>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1331013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8C8AE8-E97E-01A0-D28E-FF3DC1C3D96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F4FE7FE-6FB0-F8A3-42B2-632A3CF0442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CA6EB0B-6E29-9561-D0F4-85EB80F2E167}"/>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BB939132-E3AA-B4BC-5A1D-0444F626FAE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C90001-831C-8F47-D365-1264767967C7}"/>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2920242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E4D1C4-3A69-F95D-145E-3F88C07B090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5B002DF-DAA9-1EF9-396B-38E8FC207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DD3C016-1888-12A1-D975-BDD84DAAD433}"/>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0777DC00-7614-6EE5-ECA2-C0635113BD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1919D5-D57C-49D5-2A76-C3A38E9EEAC2}"/>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1826322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2ABEC1-6A6A-3C19-9B34-67324A00225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97259BC-D702-ACB9-0574-A6E610D2345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715F65-AFD3-C171-0195-191224450F6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774A8D5-BF3A-C3E3-1F2F-F8BCF2FC6D96}"/>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6" name="Нижний колонтитул 5">
            <a:extLst>
              <a:ext uri="{FF2B5EF4-FFF2-40B4-BE49-F238E27FC236}">
                <a16:creationId xmlns:a16="http://schemas.microsoft.com/office/drawing/2014/main" id="{87253A2A-35B3-2A08-07D4-472C53521E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2B5D0E-DB9F-7D22-70CB-2D3C2F8ED17A}"/>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81796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4EAB16-4FDF-A495-E400-96FE12E83BB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2928B2E-0146-CD32-8B0A-28FD687B2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EB02124-7188-DBAD-2E8A-AFE9E4C1CAC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44D882B-1DB8-795F-68B7-91B6253A6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B00FC58-FA17-A776-B830-657D87C7609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82FDFEF-CC7E-62BB-4B28-E5029B9FC587}"/>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8" name="Нижний колонтитул 7">
            <a:extLst>
              <a:ext uri="{FF2B5EF4-FFF2-40B4-BE49-F238E27FC236}">
                <a16:creationId xmlns:a16="http://schemas.microsoft.com/office/drawing/2014/main" id="{F677A74C-BF96-3DAB-5616-6862CC59CCE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D8A7C2E-4C24-162D-0B9F-6C392CB1B081}"/>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292921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0A1547-0BD9-9B59-B0B6-88EEC874B91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F5988B7-B4B9-CC2D-046A-44F03B6199BC}"/>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4" name="Нижний колонтитул 3">
            <a:extLst>
              <a:ext uri="{FF2B5EF4-FFF2-40B4-BE49-F238E27FC236}">
                <a16:creationId xmlns:a16="http://schemas.microsoft.com/office/drawing/2014/main" id="{E88292D6-C16B-D780-06B6-C5CC8D9B836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9BEB3D8-0779-76CA-9C1B-CA11A2F408F4}"/>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4227428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2AD3590-AF99-90B8-E643-588ED4283384}"/>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3" name="Нижний колонтитул 2">
            <a:extLst>
              <a:ext uri="{FF2B5EF4-FFF2-40B4-BE49-F238E27FC236}">
                <a16:creationId xmlns:a16="http://schemas.microsoft.com/office/drawing/2014/main" id="{9E3764CF-717D-CC9F-0062-527985147EC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D7F871F-7FCD-CB87-3489-6B04C408D452}"/>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242966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C9B85F-4BE7-F6D8-CC91-73F49E9D795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9BD341A-02DD-B0AF-8B3A-FBB9D6DED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C4CC91B-65D2-B795-35F2-38948DFC7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32B13AE-D768-ACD4-661B-2D138959661D}"/>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6" name="Нижний колонтитул 5">
            <a:extLst>
              <a:ext uri="{FF2B5EF4-FFF2-40B4-BE49-F238E27FC236}">
                <a16:creationId xmlns:a16="http://schemas.microsoft.com/office/drawing/2014/main" id="{73403F32-00E0-8229-3DCE-F01C23D2E00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1F6D775-9AAE-C3A9-AB42-2C579DC5E49B}"/>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16444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35E106-878E-892D-9C06-18DCD0E3463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B7D45D2-309A-E1D9-3DD2-F15BB3998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77A5337-DCD5-ACED-7E06-B2D2CBFE4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6AE9EC6-8193-9241-E558-E6E9BAB498C7}"/>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6" name="Нижний колонтитул 5">
            <a:extLst>
              <a:ext uri="{FF2B5EF4-FFF2-40B4-BE49-F238E27FC236}">
                <a16:creationId xmlns:a16="http://schemas.microsoft.com/office/drawing/2014/main" id="{0B0D3D04-FD9E-0597-EB08-FCD8D42699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4B1FBAA-75CF-7D6D-539A-DD45EFB141E3}"/>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17964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6570FF-6CCB-C515-D563-26814694BD6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07711A7-90B1-FC7B-69DE-5D26E91EC85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815DF93-D867-BC31-647D-521890A5D919}"/>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2189C43E-FBFB-1D2B-C08C-C84C55E9E0C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0E05783-B261-4C14-2EEF-90A2746426AD}"/>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76573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542B826-4D14-8C7C-4BA0-CA9B3260F53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0ADECF6-1C5B-6626-5F03-813DCB1FB5A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859CD7-A89F-9FC2-AC70-A04C74FD76D0}"/>
              </a:ext>
            </a:extLst>
          </p:cNvPr>
          <p:cNvSpPr>
            <a:spLocks noGrp="1"/>
          </p:cNvSpPr>
          <p:nvPr>
            <p:ph type="dt" sz="half" idx="10"/>
          </p:nvPr>
        </p:nvSpPr>
        <p:spPr/>
        <p:txBody>
          <a:body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1ECB41CB-0FAF-A46D-C393-5E54ED055F0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6A2B4C-0B11-009F-B743-7C14F3C3C290}"/>
              </a:ext>
            </a:extLst>
          </p:cNvPr>
          <p:cNvSpPr>
            <a:spLocks noGrp="1"/>
          </p:cNvSpPr>
          <p:nvPr>
            <p:ph type="sldNum" sz="quarter" idx="12"/>
          </p:nvPr>
        </p:nvSpPr>
        <p:spPr/>
        <p:txBody>
          <a:bodyPr/>
          <a:lstStyle/>
          <a:p>
            <a:fld id="{13F65F58-605E-A449-B5B4-E154880632AF}" type="slidenum">
              <a:rPr lang="ru-RU" smtClean="0"/>
              <a:t>‹#›</a:t>
            </a:fld>
            <a:endParaRPr lang="ru-RU"/>
          </a:p>
        </p:txBody>
      </p:sp>
    </p:spTree>
    <p:extLst>
      <p:ext uri="{BB962C8B-B14F-4D97-AF65-F5344CB8AC3E}">
        <p14:creationId xmlns:p14="http://schemas.microsoft.com/office/powerpoint/2010/main" val="178103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39D5B92E-933D-4A42-8180-DE4565149FFC}" type="datetimeFigureOut">
              <a:rPr lang="ru-RU"/>
              <a:t>02.08.2024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13F65F58-605E-A449-B5B4-E154880632AF}" type="slidenum">
              <a:rPr lang="ru-RU"/>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9D5B92E-933D-4A42-8180-DE4565149FFC}" type="datetimeFigureOut">
              <a:rPr lang="ru-RU"/>
              <a:t>02.08.2024</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3F65F58-605E-A449-B5B4-E154880632AF}"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EF553-B234-B0DE-EAF7-29997E546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1E1E10E-7E17-0971-7065-9569BD152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65EBB7-35CB-86A4-6785-311643D35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5B92E-933D-4A42-8180-DE4565149FFC}" type="datetimeFigureOut">
              <a:rPr lang="ru-RU" smtClean="0"/>
              <a:t>02.08.2024</a:t>
            </a:fld>
            <a:endParaRPr lang="ru-RU"/>
          </a:p>
        </p:txBody>
      </p:sp>
      <p:sp>
        <p:nvSpPr>
          <p:cNvPr id="5" name="Нижний колонтитул 4">
            <a:extLst>
              <a:ext uri="{FF2B5EF4-FFF2-40B4-BE49-F238E27FC236}">
                <a16:creationId xmlns:a16="http://schemas.microsoft.com/office/drawing/2014/main" id="{3F688939-1BA7-0EC1-E1AC-BFBFEDAA0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AFF674A-05C8-821E-550B-A877A7102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65F58-605E-A449-B5B4-E154880632AF}" type="slidenum">
              <a:rPr lang="ru-RU" smtClean="0"/>
              <a:t>‹#›</a:t>
            </a:fld>
            <a:endParaRPr lang="ru-RU"/>
          </a:p>
        </p:txBody>
      </p:sp>
    </p:spTree>
    <p:extLst>
      <p:ext uri="{BB962C8B-B14F-4D97-AF65-F5344CB8AC3E}">
        <p14:creationId xmlns:p14="http://schemas.microsoft.com/office/powerpoint/2010/main" val="1393151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school.oblakoz.ru/play/module/40715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school.oblakoz.ru/play/module/407177" TargetMode="External"/><Relationship Id="rId5" Type="http://schemas.openxmlformats.org/officeDocument/2006/relationships/image" Target="../media/image4.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school.oblakoz.ru/play/module/406740" TargetMode="External"/><Relationship Id="rId5" Type="http://schemas.openxmlformats.org/officeDocument/2006/relationships/image" Target="../media/image4.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school.oblakoz.ru/play/module/413400"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school.oblakoz.ru/play/module/375893" TargetMode="External"/><Relationship Id="rId3" Type="http://schemas.openxmlformats.org/officeDocument/2006/relationships/image" Target="../media/image27.png"/><Relationship Id="rId7"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school.oblakoz.ru/play/module/380178" TargetMode="External"/><Relationship Id="rId4" Type="http://schemas.openxmlformats.org/officeDocument/2006/relationships/image" Target="../media/image28.png"/><Relationship Id="rId9" Type="http://schemas.openxmlformats.org/officeDocument/2006/relationships/hyperlink" Target="https://school.oblakoz.ru/play/module/37993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chool.oblakoz.ru/play/module/443607" TargetMode="External"/><Relationship Id="rId3" Type="http://schemas.openxmlformats.org/officeDocument/2006/relationships/image" Target="../media/image31.png"/><Relationship Id="rId7" Type="http://schemas.openxmlformats.org/officeDocument/2006/relationships/hyperlink" Target="https://school.oblakoz.ru/play/module/380140"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hyperlink" Target="https://school.oblakoz.ru/play/module/514764" TargetMode="External"/><Relationship Id="rId3" Type="http://schemas.openxmlformats.org/officeDocument/2006/relationships/image" Target="../media/image34.png"/><Relationship Id="rId7" Type="http://schemas.openxmlformats.org/officeDocument/2006/relationships/hyperlink" Target="https://school.oblakoz.ru/play/module/510367"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35.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hyperlink" Target="https://school.oblakoz.ru/play/module/413344"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school.oblakoz.ru/play/module/324612"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school.oblakoz.ru/play/module/556789" TargetMode="External"/><Relationship Id="rId3" Type="http://schemas.openxmlformats.org/officeDocument/2006/relationships/image" Target="../media/image43.png"/><Relationship Id="rId7" Type="http://schemas.openxmlformats.org/officeDocument/2006/relationships/image" Target="../media/image4.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5.png"/><Relationship Id="rId10" Type="http://schemas.openxmlformats.org/officeDocument/2006/relationships/hyperlink" Target="https://school.oblakoz.ru/play/module/380073" TargetMode="External"/><Relationship Id="rId4" Type="http://schemas.openxmlformats.org/officeDocument/2006/relationships/image" Target="../media/image44.png"/><Relationship Id="rId9" Type="http://schemas.openxmlformats.org/officeDocument/2006/relationships/hyperlink" Target="https://school.oblakoz.ru/play/module/38266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chool.oblakoz.ru/play/module/324607" TargetMode="External"/><Relationship Id="rId3" Type="http://schemas.openxmlformats.org/officeDocument/2006/relationships/image" Target="../media/image46.png"/><Relationship Id="rId7" Type="http://schemas.openxmlformats.org/officeDocument/2006/relationships/image" Target="../media/image4.sv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hyperlink" Target="https://school.oblakoz.ru/play/module/355182" TargetMode="External"/><Relationship Id="rId4" Type="http://schemas.openxmlformats.org/officeDocument/2006/relationships/image" Target="../media/image47.png"/><Relationship Id="rId9" Type="http://schemas.openxmlformats.org/officeDocument/2006/relationships/hyperlink" Target="https://school.oblakoz.ru/play/module/354260"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chool.oblakoz.ru/play/module/375481" TargetMode="External"/><Relationship Id="rId3" Type="http://schemas.openxmlformats.org/officeDocument/2006/relationships/image" Target="../media/image49.png"/><Relationship Id="rId7" Type="http://schemas.openxmlformats.org/officeDocument/2006/relationships/image" Target="../media/image4.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hyperlink" Target="https://school.oblakoz.ru/play/module/380096" TargetMode="External"/><Relationship Id="rId4" Type="http://schemas.openxmlformats.org/officeDocument/2006/relationships/image" Target="../media/image50.png"/><Relationship Id="rId9" Type="http://schemas.openxmlformats.org/officeDocument/2006/relationships/hyperlink" Target="https://school.oblakoz.ru/play/module/382727"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chool.oblakoz.ru/play/module/382716" TargetMode="External"/><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hyperlink" Target="https://school.oblakoz.ru/play/module/355103" TargetMode="External"/><Relationship Id="rId4" Type="http://schemas.openxmlformats.org/officeDocument/2006/relationships/image" Target="../media/image4.svg"/><Relationship Id="rId9" Type="http://schemas.openxmlformats.org/officeDocument/2006/relationships/hyperlink" Target="https://school.oblakoz.ru/play/module/38015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chool.oblakoz.ru/play/module/324639" TargetMode="External"/><Relationship Id="rId3" Type="http://schemas.openxmlformats.org/officeDocument/2006/relationships/image" Target="../media/image2.png"/><Relationship Id="rId7" Type="http://schemas.openxmlformats.org/officeDocument/2006/relationships/hyperlink" Target="https://school.oblakoz.ru/play/module/324654"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4.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s://oblakoz.ru/guidelines?rubric=breed_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hyperlink" Target="https://oblakoz.ru/guidelines?subject=9&amp;rubric=edu_resul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hyperlink" Target="https://oblakoz.ru/"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9.sv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static.edsoo.ru/projects/fop/index.html?ysclid=lyy52kmsw3815678379#/sections/2003004"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school.oblakoz.ru/play/module/407377" TargetMode="External"/><Relationship Id="rId5" Type="http://schemas.openxmlformats.org/officeDocument/2006/relationships/image" Target="../media/image4.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school.oblakoz.ru/play/module/413234" TargetMode="External"/><Relationship Id="rId5" Type="http://schemas.openxmlformats.org/officeDocument/2006/relationships/image" Target="../media/image4.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school.oblakoz.ru/play/module/510413" TargetMode="External"/><Relationship Id="rId3" Type="http://schemas.openxmlformats.org/officeDocument/2006/relationships/image" Target="../media/image14.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s://school.oblakoz.ru/play/module/384939" TargetMode="External"/><Relationship Id="rId4" Type="http://schemas.openxmlformats.org/officeDocument/2006/relationships/image" Target="../media/image15.png"/><Relationship Id="rId9" Type="http://schemas.openxmlformats.org/officeDocument/2006/relationships/hyperlink" Target="https://school.oblakoz.ru/play/module/38493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school.oblakoz.ru/play/module/413707" TargetMode="External"/><Relationship Id="rId5" Type="http://schemas.openxmlformats.org/officeDocument/2006/relationships/image" Target="../media/image4.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CDE1244-0D5A-030F-E8D0-AA99CCEEDD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15896" y="1161534"/>
            <a:ext cx="6676103" cy="5692257"/>
          </a:xfrm>
          <a:prstGeom prst="rect">
            <a:avLst/>
          </a:prstGeom>
        </p:spPr>
      </p:pic>
      <p:sp>
        <p:nvSpPr>
          <p:cNvPr id="3" name="Подзаголовок 2">
            <a:extLst>
              <a:ext uri="{FF2B5EF4-FFF2-40B4-BE49-F238E27FC236}">
                <a16:creationId xmlns:a16="http://schemas.microsoft.com/office/drawing/2014/main" id="{A9773E5A-0B29-5262-E5ED-5DB929BFED23}"/>
              </a:ext>
            </a:extLst>
          </p:cNvPr>
          <p:cNvSpPr>
            <a:spLocks noGrp="1"/>
          </p:cNvSpPr>
          <p:nvPr>
            <p:ph type="subTitle" idx="1"/>
          </p:nvPr>
        </p:nvSpPr>
        <p:spPr>
          <a:xfrm>
            <a:off x="1496336" y="4940371"/>
            <a:ext cx="6200896" cy="1511711"/>
          </a:xfrm>
        </p:spPr>
        <p:txBody>
          <a:bodyPr>
            <a:noAutofit/>
          </a:bodyPr>
          <a:lstStyle/>
          <a:p>
            <a:pPr algn="l">
              <a:lnSpc>
                <a:spcPct val="110000"/>
              </a:lnSpc>
            </a:pPr>
            <a:r>
              <a:rPr lang="ru-RU" dirty="0">
                <a:solidFill>
                  <a:srgbClr val="404045"/>
                </a:solidFill>
                <a:latin typeface="Verdana" panose="020B0604030504040204" pitchFamily="34" charset="0"/>
                <a:ea typeface="Verdana" panose="020B0604030504040204" pitchFamily="34" charset="0"/>
                <a:cs typeface="Inter V" panose="02000503000000020004" pitchFamily="2" charset="0"/>
              </a:rPr>
              <a:t>Кириллова Наталия Николаевна, </a:t>
            </a:r>
            <a:br>
              <a:rPr lang="ru-RU" dirty="0">
                <a:solidFill>
                  <a:srgbClr val="404045"/>
                </a:solidFill>
                <a:latin typeface="Verdana" panose="020B0604030504040204" pitchFamily="34" charset="0"/>
                <a:ea typeface="Verdana" panose="020B0604030504040204" pitchFamily="34" charset="0"/>
                <a:cs typeface="Inter V" panose="02000503000000020004" pitchFamily="2" charset="0"/>
              </a:rPr>
            </a:br>
            <a:r>
              <a:rPr lang="ru-RU" dirty="0">
                <a:solidFill>
                  <a:srgbClr val="404045"/>
                </a:solidFill>
                <a:latin typeface="Verdana" panose="020B0604030504040204" pitchFamily="34" charset="0"/>
                <a:ea typeface="Verdana" panose="020B0604030504040204" pitchFamily="34" charset="0"/>
                <a:cs typeface="Inter V" panose="02000503000000020004" pitchFamily="2" charset="0"/>
              </a:rPr>
              <a:t>методист, издательство «</a:t>
            </a:r>
            <a:r>
              <a:rPr lang="ru-RU" dirty="0" err="1">
                <a:solidFill>
                  <a:srgbClr val="404045"/>
                </a:solidFill>
                <a:latin typeface="Verdana" panose="020B0604030504040204" pitchFamily="34" charset="0"/>
                <a:ea typeface="Verdana" panose="020B0604030504040204" pitchFamily="34" charset="0"/>
                <a:cs typeface="Inter V" panose="02000503000000020004" pitchFamily="2" charset="0"/>
              </a:rPr>
              <a:t>Физикон</a:t>
            </a:r>
            <a:r>
              <a:rPr lang="ru-RU" dirty="0">
                <a:solidFill>
                  <a:srgbClr val="404045"/>
                </a:solidFill>
                <a:latin typeface="Verdana" panose="020B0604030504040204" pitchFamily="34" charset="0"/>
                <a:ea typeface="Verdana" panose="020B0604030504040204" pitchFamily="34" charset="0"/>
                <a:cs typeface="Inter V" panose="02000503000000020004" pitchFamily="2" charset="0"/>
              </a:rPr>
              <a:t>»</a:t>
            </a:r>
          </a:p>
        </p:txBody>
      </p:sp>
      <p:pic>
        <p:nvPicPr>
          <p:cNvPr id="7" name="Рисунок 6">
            <a:extLst>
              <a:ext uri="{FF2B5EF4-FFF2-40B4-BE49-F238E27FC236}">
                <a16:creationId xmlns:a16="http://schemas.microsoft.com/office/drawing/2014/main" id="{05B78E12-F67E-0DFE-6956-120D25D20A8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12536" y="342897"/>
            <a:ext cx="1967600" cy="818637"/>
          </a:xfrm>
          <a:prstGeom prst="rect">
            <a:avLst/>
          </a:prstGeom>
        </p:spPr>
      </p:pic>
      <p:sp>
        <p:nvSpPr>
          <p:cNvPr id="5" name="Titel 4">
            <a:extLst>
              <a:ext uri="{FF2B5EF4-FFF2-40B4-BE49-F238E27FC236}">
                <a16:creationId xmlns:a16="http://schemas.microsoft.com/office/drawing/2014/main" id="{394EFBCF-2AE1-7C99-FCF6-F69C3CB4FD33}"/>
              </a:ext>
            </a:extLst>
          </p:cNvPr>
          <p:cNvSpPr>
            <a:spLocks noGrp="1"/>
          </p:cNvSpPr>
          <p:nvPr>
            <p:ph type="ctrTitle"/>
          </p:nvPr>
        </p:nvSpPr>
        <p:spPr>
          <a:xfrm>
            <a:off x="1496336" y="1458605"/>
            <a:ext cx="9144000" cy="2387600"/>
          </a:xfrm>
        </p:spPr>
        <p:txBody>
          <a:bodyPr>
            <a:noAutofit/>
          </a:bodyPr>
          <a:lstStyle/>
          <a:p>
            <a:pPr algn="l"/>
            <a:r>
              <a:rPr lang="ru-RU" sz="3200" b="1" dirty="0">
                <a:solidFill>
                  <a:schemeClr val="tx1">
                    <a:lumMod val="75000"/>
                    <a:lumOff val="25000"/>
                  </a:schemeClr>
                </a:solidFill>
                <a:latin typeface="Verdana" panose="020B0604030504040204" pitchFamily="34" charset="0"/>
                <a:ea typeface="Verdana" panose="020B0604030504040204" pitchFamily="34" charset="0"/>
                <a:cs typeface="Inter V Semi Bold" panose="02000503000000020004" pitchFamily="2" charset="0"/>
              </a:rPr>
              <a:t>Приобщение к традиционным российским ценностям: воспитательная работа в школе </a:t>
            </a:r>
            <a:br>
              <a:rPr lang="ru-RU" sz="3200" b="1" dirty="0">
                <a:solidFill>
                  <a:schemeClr val="tx1">
                    <a:lumMod val="75000"/>
                    <a:lumOff val="25000"/>
                  </a:schemeClr>
                </a:solidFill>
                <a:latin typeface="Verdana" panose="020B0604030504040204" pitchFamily="34" charset="0"/>
                <a:ea typeface="Verdana" panose="020B0604030504040204" pitchFamily="34" charset="0"/>
                <a:cs typeface="Inter V Semi Bold" panose="02000503000000020004" pitchFamily="2" charset="0"/>
              </a:rPr>
            </a:br>
            <a:r>
              <a:rPr lang="ru-RU" sz="3200" b="1" dirty="0">
                <a:solidFill>
                  <a:schemeClr val="tx1">
                    <a:lumMod val="75000"/>
                    <a:lumOff val="25000"/>
                  </a:schemeClr>
                </a:solidFill>
                <a:latin typeface="Verdana" panose="020B0604030504040204" pitchFamily="34" charset="0"/>
                <a:ea typeface="Verdana" panose="020B0604030504040204" pitchFamily="34" charset="0"/>
                <a:cs typeface="Inter V Semi Bold" panose="02000503000000020004" pitchFamily="2" charset="0"/>
              </a:rPr>
              <a:t>с использованием электронных образовательных ресурсов </a:t>
            </a:r>
          </a:p>
        </p:txBody>
      </p:sp>
    </p:spTree>
    <p:extLst>
      <p:ext uri="{BB962C8B-B14F-4D97-AF65-F5344CB8AC3E}">
        <p14:creationId xmlns:p14="http://schemas.microsoft.com/office/powerpoint/2010/main" val="4186164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53020"/>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Викторина на основе курса </a:t>
            </a:r>
            <a:r>
              <a:rPr lang="en-US"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
            </a:r>
            <a:br>
              <a:rPr lang="en-US"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br>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«Функциональная грамотность»</a:t>
            </a:r>
          </a:p>
        </p:txBody>
      </p:sp>
      <p:sp>
        <p:nvSpPr>
          <p:cNvPr id="11" name="Untertitel 5">
            <a:extLst>
              <a:ext uri="{FF2B5EF4-FFF2-40B4-BE49-F238E27FC236}">
                <a16:creationId xmlns:a16="http://schemas.microsoft.com/office/drawing/2014/main" id="{5BB1A263-6B12-4858-BE55-07D5046242A4}"/>
              </a:ext>
            </a:extLst>
          </p:cNvPr>
          <p:cNvSpPr>
            <a:spLocks noGrp="1"/>
          </p:cNvSpPr>
          <p:nvPr>
            <p:ph type="subTitle" idx="1"/>
          </p:nvPr>
        </p:nvSpPr>
        <p:spPr>
          <a:xfrm>
            <a:off x="586072" y="1204939"/>
            <a:ext cx="9144000" cy="426659"/>
          </a:xfrm>
        </p:spPr>
        <p:txBody>
          <a:bodyPr/>
          <a:lstStyle/>
          <a:p>
            <a:pPr algn="l"/>
            <a:r>
              <a:rPr lang="ru-RU" dirty="0"/>
              <a:t>Международный день распространения грамотности</a:t>
            </a:r>
          </a:p>
        </p:txBody>
      </p:sp>
      <p:pic>
        <p:nvPicPr>
          <p:cNvPr id="13" name="Рисунок 12">
            <a:extLst>
              <a:ext uri="{FF2B5EF4-FFF2-40B4-BE49-F238E27FC236}">
                <a16:creationId xmlns:a16="http://schemas.microsoft.com/office/drawing/2014/main" id="{4BB70CF1-7E6C-457A-965B-3252FFC03334}"/>
              </a:ext>
            </a:extLst>
          </p:cNvPr>
          <p:cNvPicPr>
            <a:picLocks noChangeAspect="1"/>
          </p:cNvPicPr>
          <p:nvPr/>
        </p:nvPicPr>
        <p:blipFill>
          <a:blip r:embed="rId3"/>
          <a:stretch>
            <a:fillRect/>
          </a:stretch>
        </p:blipFill>
        <p:spPr>
          <a:xfrm>
            <a:off x="639128" y="1709473"/>
            <a:ext cx="10913745" cy="4533900"/>
          </a:xfrm>
          <a:prstGeom prst="rect">
            <a:avLst/>
          </a:prstGeom>
          <a:effectLst>
            <a:outerShdw blurRad="444500" algn="ctr" rotWithShape="0">
              <a:schemeClr val="accent1">
                <a:lumMod val="40000"/>
                <a:lumOff val="60000"/>
              </a:schemeClr>
            </a:outerShdw>
          </a:effectLst>
        </p:spPr>
      </p:pic>
      <p:sp>
        <p:nvSpPr>
          <p:cNvPr id="7" name="Прямоугольник: скругленные углы 6">
            <a:extLst>
              <a:ext uri="{FF2B5EF4-FFF2-40B4-BE49-F238E27FC236}">
                <a16:creationId xmlns:a16="http://schemas.microsoft.com/office/drawing/2014/main" id="{D204BF79-5FBA-4E91-9FDF-D9B1004ECD90}"/>
              </a:ext>
            </a:extLst>
          </p:cNvPr>
          <p:cNvSpPr/>
          <p:nvPr/>
        </p:nvSpPr>
        <p:spPr>
          <a:xfrm>
            <a:off x="1286915" y="638570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4">
                  <a:extLst>
                    <a:ext uri="{A12FA001-AC4F-418D-AE19-62706E023703}">
                      <ahyp:hlinkClr xmlns:ahyp="http://schemas.microsoft.com/office/drawing/2018/hyperlinkcolor" xmlns="" val="tx"/>
                    </a:ext>
                  </a:extLst>
                </a:hlinkClick>
              </a:rPr>
              <a:t>https://school.oblakoz.ru/play/module/407152</a:t>
            </a:r>
            <a:r>
              <a:rPr lang="ru-RU" sz="900" kern="1200" dirty="0">
                <a:solidFill>
                  <a:schemeClr val="bg1"/>
                </a:solidFill>
              </a:rPr>
              <a:t> </a:t>
            </a:r>
          </a:p>
        </p:txBody>
      </p:sp>
      <p:pic>
        <p:nvPicPr>
          <p:cNvPr id="5" name="Рисунок 4">
            <a:extLst>
              <a:ext uri="{FF2B5EF4-FFF2-40B4-BE49-F238E27FC236}">
                <a16:creationId xmlns:a16="http://schemas.microsoft.com/office/drawing/2014/main" id="{AADF6BBB-74BF-4421-AC4A-9AE0AAE91390}"/>
              </a:ext>
            </a:extLst>
          </p:cNvPr>
          <p:cNvPicPr>
            <a:picLocks noChangeAspect="1"/>
          </p:cNvPicPr>
          <p:nvPr/>
        </p:nvPicPr>
        <p:blipFill>
          <a:blip r:embed="rId5"/>
          <a:stretch>
            <a:fillRect/>
          </a:stretch>
        </p:blipFill>
        <p:spPr>
          <a:xfrm>
            <a:off x="10470077" y="357712"/>
            <a:ext cx="1273886" cy="1273886"/>
          </a:xfrm>
          <a:prstGeom prst="rect">
            <a:avLst/>
          </a:prstGeom>
        </p:spPr>
      </p:pic>
    </p:spTree>
    <p:extLst>
      <p:ext uri="{BB962C8B-B14F-4D97-AF65-F5344CB8AC3E}">
        <p14:creationId xmlns:p14="http://schemas.microsoft.com/office/powerpoint/2010/main" val="117026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71539"/>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Тематический квест на основе курса «Функциональная грамотность»</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586072" y="1308695"/>
            <a:ext cx="9144000" cy="401007"/>
          </a:xfrm>
        </p:spPr>
        <p:txBody>
          <a:bodyPr>
            <a:normAutofit lnSpcReduction="10000"/>
          </a:bodyPr>
          <a:lstStyle/>
          <a:p>
            <a:pPr algn="l"/>
            <a:r>
              <a:rPr lang="ru-RU" dirty="0"/>
              <a:t>Всемирный день туризма</a:t>
            </a:r>
          </a:p>
        </p:txBody>
      </p:sp>
      <p:pic>
        <p:nvPicPr>
          <p:cNvPr id="8" name="Рисунок 7">
            <a:extLst>
              <a:ext uri="{FF2B5EF4-FFF2-40B4-BE49-F238E27FC236}">
                <a16:creationId xmlns:a16="http://schemas.microsoft.com/office/drawing/2014/main" id="{77B1638F-D87E-4ED8-8B7C-5A5687636180}"/>
              </a:ext>
            </a:extLst>
          </p:cNvPr>
          <p:cNvPicPr>
            <a:picLocks noChangeAspect="1"/>
          </p:cNvPicPr>
          <p:nvPr/>
        </p:nvPicPr>
        <p:blipFill>
          <a:blip r:embed="rId3"/>
          <a:stretch>
            <a:fillRect/>
          </a:stretch>
        </p:blipFill>
        <p:spPr>
          <a:xfrm>
            <a:off x="639128" y="1702535"/>
            <a:ext cx="10913745" cy="4533900"/>
          </a:xfrm>
          <a:prstGeom prst="rect">
            <a:avLst/>
          </a:prstGeom>
          <a:effectLst>
            <a:outerShdw blurRad="317500" algn="ctr" rotWithShape="0">
              <a:schemeClr val="accent1">
                <a:lumMod val="40000"/>
                <a:lumOff val="60000"/>
              </a:schemeClr>
            </a:outerShdw>
          </a:effectLst>
        </p:spPr>
      </p:pic>
      <p:pic>
        <p:nvPicPr>
          <p:cNvPr id="9" name="Рисунок 8">
            <a:extLst>
              <a:ext uri="{FF2B5EF4-FFF2-40B4-BE49-F238E27FC236}">
                <a16:creationId xmlns:a16="http://schemas.microsoft.com/office/drawing/2014/main" id="{4935341C-36BB-4D6C-B099-319CC98AF6F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
        <p:nvSpPr>
          <p:cNvPr id="7" name="Прямоугольник: скругленные углы 6">
            <a:extLst>
              <a:ext uri="{FF2B5EF4-FFF2-40B4-BE49-F238E27FC236}">
                <a16:creationId xmlns:a16="http://schemas.microsoft.com/office/drawing/2014/main" id="{07EEE5C3-0927-4E35-A451-1B03B7E76E12}"/>
              </a:ext>
            </a:extLst>
          </p:cNvPr>
          <p:cNvSpPr/>
          <p:nvPr/>
        </p:nvSpPr>
        <p:spPr>
          <a:xfrm>
            <a:off x="1286915" y="638570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6">
                  <a:extLst>
                    <a:ext uri="{A12FA001-AC4F-418D-AE19-62706E023703}">
                      <ahyp:hlinkClr xmlns:ahyp="http://schemas.microsoft.com/office/drawing/2018/hyperlinkcolor" xmlns="" val="tx"/>
                    </a:ext>
                  </a:extLst>
                </a:hlinkClick>
              </a:rPr>
              <a:t>https://school.oblakoz.ru/play/module/407177</a:t>
            </a:r>
            <a:r>
              <a:rPr lang="ru-RU" sz="900" kern="1200" dirty="0">
                <a:solidFill>
                  <a:schemeClr val="bg1"/>
                </a:solidFill>
              </a:rPr>
              <a:t> </a:t>
            </a:r>
          </a:p>
        </p:txBody>
      </p:sp>
    </p:spTree>
    <p:extLst>
      <p:ext uri="{BB962C8B-B14F-4D97-AF65-F5344CB8AC3E}">
        <p14:creationId xmlns:p14="http://schemas.microsoft.com/office/powerpoint/2010/main" val="410778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45724" y="453020"/>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Викторина на основе курса </a:t>
            </a:r>
            <a:r>
              <a:rPr lang="en-US"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
            </a:r>
            <a:br>
              <a:rPr lang="en-US"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br>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«Функциональная грамотность»</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68127" y="1238389"/>
            <a:ext cx="9144000" cy="533537"/>
          </a:xfrm>
        </p:spPr>
        <p:txBody>
          <a:bodyPr/>
          <a:lstStyle/>
          <a:p>
            <a:pPr algn="l"/>
            <a:r>
              <a:rPr lang="ru-RU" dirty="0"/>
              <a:t>Всемирный день туризма</a:t>
            </a:r>
          </a:p>
        </p:txBody>
      </p:sp>
      <p:pic>
        <p:nvPicPr>
          <p:cNvPr id="8" name="Рисунок 7">
            <a:extLst>
              <a:ext uri="{FF2B5EF4-FFF2-40B4-BE49-F238E27FC236}">
                <a16:creationId xmlns:a16="http://schemas.microsoft.com/office/drawing/2014/main" id="{047BF99C-473C-4102-865F-D598ED88B19A}"/>
              </a:ext>
            </a:extLst>
          </p:cNvPr>
          <p:cNvPicPr>
            <a:picLocks noChangeAspect="1"/>
          </p:cNvPicPr>
          <p:nvPr/>
        </p:nvPicPr>
        <p:blipFill>
          <a:blip r:embed="rId3"/>
          <a:stretch>
            <a:fillRect/>
          </a:stretch>
        </p:blipFill>
        <p:spPr>
          <a:xfrm>
            <a:off x="610128" y="1709090"/>
            <a:ext cx="10913745" cy="4533900"/>
          </a:xfrm>
          <a:prstGeom prst="rect">
            <a:avLst/>
          </a:prstGeom>
          <a:effectLst>
            <a:outerShdw blurRad="317500" algn="ctr" rotWithShape="0">
              <a:schemeClr val="accent1">
                <a:lumMod val="40000"/>
                <a:lumOff val="60000"/>
              </a:schemeClr>
            </a:outerShdw>
          </a:effectLst>
        </p:spPr>
      </p:pic>
      <p:pic>
        <p:nvPicPr>
          <p:cNvPr id="9" name="Рисунок 8">
            <a:extLst>
              <a:ext uri="{FF2B5EF4-FFF2-40B4-BE49-F238E27FC236}">
                <a16:creationId xmlns:a16="http://schemas.microsoft.com/office/drawing/2014/main" id="{412B1438-3D2C-4C91-B028-29B7B9CD7A3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
        <p:nvSpPr>
          <p:cNvPr id="7" name="Прямоугольник: скругленные углы 6">
            <a:extLst>
              <a:ext uri="{FF2B5EF4-FFF2-40B4-BE49-F238E27FC236}">
                <a16:creationId xmlns:a16="http://schemas.microsoft.com/office/drawing/2014/main" id="{4D9A20AC-BF4D-473B-B8D7-D4364941A67A}"/>
              </a:ext>
            </a:extLst>
          </p:cNvPr>
          <p:cNvSpPr/>
          <p:nvPr/>
        </p:nvSpPr>
        <p:spPr>
          <a:xfrm>
            <a:off x="1286915" y="638570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6">
                  <a:extLst>
                    <a:ext uri="{A12FA001-AC4F-418D-AE19-62706E023703}">
                      <ahyp:hlinkClr xmlns:ahyp="http://schemas.microsoft.com/office/drawing/2018/hyperlinkcolor" xmlns="" val="tx"/>
                    </a:ext>
                  </a:extLst>
                </a:hlinkClick>
              </a:rPr>
              <a:t>https://school.oblakoz.ru/play/module/406740</a:t>
            </a:r>
            <a:r>
              <a:rPr lang="ru-RU" sz="900" kern="1200" dirty="0">
                <a:solidFill>
                  <a:schemeClr val="bg1"/>
                </a:solidFill>
              </a:rPr>
              <a:t> </a:t>
            </a:r>
          </a:p>
        </p:txBody>
      </p:sp>
      <p:pic>
        <p:nvPicPr>
          <p:cNvPr id="4" name="Рисунок 3">
            <a:extLst>
              <a:ext uri="{FF2B5EF4-FFF2-40B4-BE49-F238E27FC236}">
                <a16:creationId xmlns:a16="http://schemas.microsoft.com/office/drawing/2014/main" id="{47CFAC9F-9D46-4F2A-BBFD-25CF0CB2BD13}"/>
              </a:ext>
            </a:extLst>
          </p:cNvPr>
          <p:cNvPicPr>
            <a:picLocks noChangeAspect="1"/>
          </p:cNvPicPr>
          <p:nvPr/>
        </p:nvPicPr>
        <p:blipFill>
          <a:blip r:embed="rId7"/>
          <a:stretch>
            <a:fillRect/>
          </a:stretch>
        </p:blipFill>
        <p:spPr>
          <a:xfrm>
            <a:off x="8762566" y="234868"/>
            <a:ext cx="1270289" cy="1270289"/>
          </a:xfrm>
          <a:prstGeom prst="rect">
            <a:avLst/>
          </a:prstGeom>
        </p:spPr>
      </p:pic>
    </p:spTree>
    <p:extLst>
      <p:ext uri="{BB962C8B-B14F-4D97-AF65-F5344CB8AC3E}">
        <p14:creationId xmlns:p14="http://schemas.microsoft.com/office/powerpoint/2010/main" val="137307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13511" y="399531"/>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Интеллектуальная игра на основе курса «Функциональная грамотность»</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68127" y="1227174"/>
            <a:ext cx="9144000" cy="505782"/>
          </a:xfrm>
        </p:spPr>
        <p:txBody>
          <a:bodyPr/>
          <a:lstStyle/>
          <a:p>
            <a:pPr algn="l"/>
            <a:r>
              <a:rPr lang="ru-RU" dirty="0"/>
              <a:t>Международный день пожилых людей</a:t>
            </a:r>
          </a:p>
          <a:p>
            <a:pPr algn="l"/>
            <a:endParaRPr lang="ru-RU" dirty="0"/>
          </a:p>
        </p:txBody>
      </p:sp>
      <p:pic>
        <p:nvPicPr>
          <p:cNvPr id="9" name="Рисунок 8">
            <a:extLst>
              <a:ext uri="{FF2B5EF4-FFF2-40B4-BE49-F238E27FC236}">
                <a16:creationId xmlns:a16="http://schemas.microsoft.com/office/drawing/2014/main" id="{34025B27-A7D3-40F8-85C1-1D60FC3F2179}"/>
              </a:ext>
            </a:extLst>
          </p:cNvPr>
          <p:cNvPicPr>
            <a:picLocks noChangeAspect="1"/>
          </p:cNvPicPr>
          <p:nvPr/>
        </p:nvPicPr>
        <p:blipFill>
          <a:blip r:embed="rId3"/>
          <a:stretch>
            <a:fillRect/>
          </a:stretch>
        </p:blipFill>
        <p:spPr>
          <a:xfrm>
            <a:off x="450741" y="1732956"/>
            <a:ext cx="7166610" cy="4000500"/>
          </a:xfrm>
          <a:prstGeom prst="rect">
            <a:avLst/>
          </a:prstGeom>
          <a:effectLst>
            <a:outerShdw blurRad="254000" algn="ctr" rotWithShape="0">
              <a:schemeClr val="accent1">
                <a:lumMod val="40000"/>
                <a:lumOff val="60000"/>
              </a:schemeClr>
            </a:outerShdw>
          </a:effectLst>
        </p:spPr>
      </p:pic>
      <p:pic>
        <p:nvPicPr>
          <p:cNvPr id="11" name="Рисунок 10">
            <a:extLst>
              <a:ext uri="{FF2B5EF4-FFF2-40B4-BE49-F238E27FC236}">
                <a16:creationId xmlns:a16="http://schemas.microsoft.com/office/drawing/2014/main" id="{4BE29C07-CB2B-4767-B017-D006A6F4B2F7}"/>
              </a:ext>
            </a:extLst>
          </p:cNvPr>
          <p:cNvPicPr>
            <a:picLocks noChangeAspect="1"/>
          </p:cNvPicPr>
          <p:nvPr/>
        </p:nvPicPr>
        <p:blipFill>
          <a:blip r:embed="rId4"/>
          <a:stretch>
            <a:fillRect/>
          </a:stretch>
        </p:blipFill>
        <p:spPr>
          <a:xfrm>
            <a:off x="4574649" y="2390775"/>
            <a:ext cx="7166610" cy="4000500"/>
          </a:xfrm>
          <a:prstGeom prst="rect">
            <a:avLst/>
          </a:prstGeom>
          <a:effectLst>
            <a:outerShdw blurRad="254000" algn="ctr" rotWithShape="0">
              <a:schemeClr val="accent1">
                <a:lumMod val="40000"/>
                <a:lumOff val="60000"/>
              </a:schemeClr>
            </a:outerShdw>
          </a:effectLst>
        </p:spPr>
      </p:pic>
      <p:pic>
        <p:nvPicPr>
          <p:cNvPr id="8" name="Рисунок 7">
            <a:extLst>
              <a:ext uri="{FF2B5EF4-FFF2-40B4-BE49-F238E27FC236}">
                <a16:creationId xmlns:a16="http://schemas.microsoft.com/office/drawing/2014/main" id="{12C22D0E-AE26-42CB-9C13-3F08E547A0C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
        <p:nvSpPr>
          <p:cNvPr id="10" name="Прямоугольник: скругленные углы 9">
            <a:extLst>
              <a:ext uri="{FF2B5EF4-FFF2-40B4-BE49-F238E27FC236}">
                <a16:creationId xmlns:a16="http://schemas.microsoft.com/office/drawing/2014/main" id="{612F8017-A3D9-42EB-B51A-5A3CE4533089}"/>
              </a:ext>
            </a:extLst>
          </p:cNvPr>
          <p:cNvSpPr/>
          <p:nvPr/>
        </p:nvSpPr>
        <p:spPr>
          <a:xfrm>
            <a:off x="513511" y="593347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https://school.oblakoz.ru/play/module/413400</a:t>
            </a:r>
            <a:r>
              <a:rPr lang="ru-RU" sz="900" kern="1200" dirty="0">
                <a:solidFill>
                  <a:schemeClr val="bg1"/>
                </a:solidFill>
              </a:rPr>
              <a:t> </a:t>
            </a:r>
          </a:p>
        </p:txBody>
      </p:sp>
      <p:pic>
        <p:nvPicPr>
          <p:cNvPr id="4" name="Рисунок 3">
            <a:extLst>
              <a:ext uri="{FF2B5EF4-FFF2-40B4-BE49-F238E27FC236}">
                <a16:creationId xmlns:a16="http://schemas.microsoft.com/office/drawing/2014/main" id="{5A8776BD-4064-4D81-9898-7CEE3EEDAC0E}"/>
              </a:ext>
            </a:extLst>
          </p:cNvPr>
          <p:cNvPicPr>
            <a:picLocks noChangeAspect="1"/>
          </p:cNvPicPr>
          <p:nvPr/>
        </p:nvPicPr>
        <p:blipFill>
          <a:blip r:embed="rId8"/>
          <a:stretch>
            <a:fillRect/>
          </a:stretch>
        </p:blipFill>
        <p:spPr>
          <a:xfrm>
            <a:off x="9349191" y="4597017"/>
            <a:ext cx="1270289" cy="1270289"/>
          </a:xfrm>
          <a:prstGeom prst="rect">
            <a:avLst/>
          </a:prstGeom>
        </p:spPr>
      </p:pic>
    </p:spTree>
    <p:extLst>
      <p:ext uri="{BB962C8B-B14F-4D97-AF65-F5344CB8AC3E}">
        <p14:creationId xmlns:p14="http://schemas.microsoft.com/office/powerpoint/2010/main" val="299794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036629" cy="476877"/>
          </a:xfrm>
        </p:spPr>
        <p:txBody>
          <a:bodyPr>
            <a:noAutofit/>
          </a:bodyPr>
          <a:lstStyle/>
          <a:p>
            <a:pPr algn="l"/>
            <a:r>
              <a:rPr lang="ru-RU" sz="2800" b="1" dirty="0">
                <a:solidFill>
                  <a:srgbClr val="404045"/>
                </a:solidFill>
                <a:effectLst/>
                <a:latin typeface="Verdana" panose="020B0604030504040204" pitchFamily="34" charset="0"/>
                <a:ea typeface="Verdana" panose="020B0604030504040204" pitchFamily="34" charset="0"/>
                <a:cs typeface="Helvetica Neue" panose="02000503000000020004" pitchFamily="2" charset="0"/>
              </a:rPr>
              <a:t>Классный час</a:t>
            </a:r>
            <a:endPar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endParaRP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586072" y="1323018"/>
            <a:ext cx="9144000" cy="1655762"/>
          </a:xfrm>
        </p:spPr>
        <p:txBody>
          <a:bodyPr/>
          <a:lstStyle/>
          <a:p>
            <a:pPr algn="l"/>
            <a:r>
              <a:rPr lang="ru-RU" dirty="0"/>
              <a:t>Международный день пожилых людей</a:t>
            </a:r>
          </a:p>
          <a:p>
            <a:pPr algn="l"/>
            <a:endParaRPr lang="ru-RU" dirty="0"/>
          </a:p>
        </p:txBody>
      </p:sp>
      <p:pic>
        <p:nvPicPr>
          <p:cNvPr id="5" name="Рисунок 4">
            <a:extLst>
              <a:ext uri="{FF2B5EF4-FFF2-40B4-BE49-F238E27FC236}">
                <a16:creationId xmlns:a16="http://schemas.microsoft.com/office/drawing/2014/main" id="{A8581DC0-4499-49AA-A688-FBA1BC64E673}"/>
              </a:ext>
            </a:extLst>
          </p:cNvPr>
          <p:cNvPicPr>
            <a:picLocks noChangeAspect="1"/>
          </p:cNvPicPr>
          <p:nvPr/>
        </p:nvPicPr>
        <p:blipFill>
          <a:blip r:embed="rId3"/>
          <a:stretch>
            <a:fillRect/>
          </a:stretch>
        </p:blipFill>
        <p:spPr>
          <a:xfrm>
            <a:off x="541877" y="1845350"/>
            <a:ext cx="5374958" cy="3000375"/>
          </a:xfrm>
          <a:prstGeom prst="rect">
            <a:avLst/>
          </a:prstGeom>
          <a:effectLst>
            <a:outerShdw blurRad="317500" algn="ctr" rotWithShape="0">
              <a:schemeClr val="accent1">
                <a:lumMod val="40000"/>
                <a:lumOff val="60000"/>
              </a:schemeClr>
            </a:outerShdw>
          </a:effectLst>
        </p:spPr>
      </p:pic>
      <p:pic>
        <p:nvPicPr>
          <p:cNvPr id="14" name="Рисунок 13">
            <a:extLst>
              <a:ext uri="{FF2B5EF4-FFF2-40B4-BE49-F238E27FC236}">
                <a16:creationId xmlns:a16="http://schemas.microsoft.com/office/drawing/2014/main" id="{98436BFD-4D5E-4FAB-8BF2-0CF429D3E9C9}"/>
              </a:ext>
            </a:extLst>
          </p:cNvPr>
          <p:cNvPicPr>
            <a:picLocks noChangeAspect="1"/>
          </p:cNvPicPr>
          <p:nvPr/>
        </p:nvPicPr>
        <p:blipFill>
          <a:blip r:embed="rId4"/>
          <a:stretch>
            <a:fillRect/>
          </a:stretch>
        </p:blipFill>
        <p:spPr>
          <a:xfrm>
            <a:off x="6402555" y="1845350"/>
            <a:ext cx="5374958" cy="3000375"/>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7DC4F7A6-B14B-4741-A3BF-DDB22801AD2C}"/>
              </a:ext>
            </a:extLst>
          </p:cNvPr>
          <p:cNvPicPr>
            <a:picLocks noChangeAspect="1"/>
          </p:cNvPicPr>
          <p:nvPr/>
        </p:nvPicPr>
        <p:blipFill>
          <a:blip r:embed="rId5"/>
          <a:stretch>
            <a:fillRect/>
          </a:stretch>
        </p:blipFill>
        <p:spPr>
          <a:xfrm>
            <a:off x="3306358" y="3265371"/>
            <a:ext cx="5374958" cy="3000375"/>
          </a:xfrm>
          <a:prstGeom prst="rect">
            <a:avLst/>
          </a:prstGeom>
          <a:effectLst>
            <a:outerShdw blurRad="317500" algn="ctr" rotWithShape="0">
              <a:schemeClr val="accent1">
                <a:lumMod val="40000"/>
                <a:lumOff val="60000"/>
              </a:schemeClr>
            </a:outerShdw>
          </a:effectLst>
        </p:spPr>
      </p:pic>
      <p:pic>
        <p:nvPicPr>
          <p:cNvPr id="15" name="Рисунок 14">
            <a:extLst>
              <a:ext uri="{FF2B5EF4-FFF2-40B4-BE49-F238E27FC236}">
                <a16:creationId xmlns:a16="http://schemas.microsoft.com/office/drawing/2014/main" id="{C3587D53-D7B7-472F-B081-EE1F24266B1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33784" y="364430"/>
            <a:ext cx="1345941" cy="559991"/>
          </a:xfrm>
          <a:prstGeom prst="rect">
            <a:avLst/>
          </a:prstGeom>
        </p:spPr>
      </p:pic>
      <p:sp>
        <p:nvSpPr>
          <p:cNvPr id="10" name="Прямоугольник: скругленные углы 9">
            <a:extLst>
              <a:ext uri="{FF2B5EF4-FFF2-40B4-BE49-F238E27FC236}">
                <a16:creationId xmlns:a16="http://schemas.microsoft.com/office/drawing/2014/main" id="{08696BFB-EF6B-41C3-A94F-EF59F68ED99E}"/>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8">
                  <a:extLst>
                    <a:ext uri="{A12FA001-AC4F-418D-AE19-62706E023703}">
                      <ahyp:hlinkClr xmlns:ahyp="http://schemas.microsoft.com/office/drawing/2018/hyperlinkcolor" xmlns="" val="tx"/>
                    </a:ext>
                  </a:extLst>
                </a:hlinkClick>
              </a:rPr>
              <a:t>https://school.oblakoz.ru/play/module/375893</a:t>
            </a:r>
            <a:r>
              <a:rPr lang="ru-RU" sz="900" kern="1200" dirty="0">
                <a:solidFill>
                  <a:schemeClr val="bg1"/>
                </a:solidFill>
              </a:rPr>
              <a:t> </a:t>
            </a:r>
          </a:p>
        </p:txBody>
      </p:sp>
      <p:sp>
        <p:nvSpPr>
          <p:cNvPr id="11" name="Прямоугольник: скругленные углы 10">
            <a:extLst>
              <a:ext uri="{FF2B5EF4-FFF2-40B4-BE49-F238E27FC236}">
                <a16:creationId xmlns:a16="http://schemas.microsoft.com/office/drawing/2014/main" id="{62D7D30D-4A76-45FB-9C06-7661A690D869}"/>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9">
                  <a:extLst>
                    <a:ext uri="{A12FA001-AC4F-418D-AE19-62706E023703}">
                      <ahyp:hlinkClr xmlns:ahyp="http://schemas.microsoft.com/office/drawing/2018/hyperlinkcolor" xmlns="" val="tx"/>
                    </a:ext>
                  </a:extLst>
                </a:hlinkClick>
              </a:rPr>
              <a:t>https://school.oblakoz.ru/play/module/379930</a:t>
            </a:r>
            <a:endParaRPr lang="ru-RU" sz="900" kern="1200" dirty="0">
              <a:solidFill>
                <a:schemeClr val="bg1"/>
              </a:solidFill>
            </a:endParaRPr>
          </a:p>
        </p:txBody>
      </p:sp>
      <p:sp>
        <p:nvSpPr>
          <p:cNvPr id="13" name="Прямоугольник: скругленные углы 12">
            <a:extLst>
              <a:ext uri="{FF2B5EF4-FFF2-40B4-BE49-F238E27FC236}">
                <a16:creationId xmlns:a16="http://schemas.microsoft.com/office/drawing/2014/main" id="{E5899FC2-CD7C-4228-B034-60C4E774FF85}"/>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10">
                  <a:extLst>
                    <a:ext uri="{A12FA001-AC4F-418D-AE19-62706E023703}">
                      <ahyp:hlinkClr xmlns:ahyp="http://schemas.microsoft.com/office/drawing/2018/hyperlinkcolor" xmlns="" val="tx"/>
                    </a:ext>
                  </a:extLst>
                </a:hlinkClick>
              </a:rPr>
              <a:t>https://school.oblakoz.ru/play/module/380178</a:t>
            </a:r>
            <a:endParaRPr lang="ru-RU" sz="900" kern="1200" dirty="0">
              <a:solidFill>
                <a:schemeClr val="bg1"/>
              </a:solidFill>
            </a:endParaRPr>
          </a:p>
        </p:txBody>
      </p:sp>
      <p:pic>
        <p:nvPicPr>
          <p:cNvPr id="4" name="Рисунок 3">
            <a:extLst>
              <a:ext uri="{FF2B5EF4-FFF2-40B4-BE49-F238E27FC236}">
                <a16:creationId xmlns:a16="http://schemas.microsoft.com/office/drawing/2014/main" id="{1725BB5A-27D4-4B61-BBD3-3AE09B2859D4}"/>
              </a:ext>
            </a:extLst>
          </p:cNvPr>
          <p:cNvPicPr>
            <a:picLocks noChangeAspect="1"/>
          </p:cNvPicPr>
          <p:nvPr/>
        </p:nvPicPr>
        <p:blipFill>
          <a:blip r:embed="rId11"/>
          <a:stretch>
            <a:fillRect/>
          </a:stretch>
        </p:blipFill>
        <p:spPr>
          <a:xfrm flipH="1">
            <a:off x="10186613" y="179330"/>
            <a:ext cx="872175" cy="823152"/>
          </a:xfrm>
          <a:prstGeom prst="rect">
            <a:avLst/>
          </a:prstGeom>
        </p:spPr>
      </p:pic>
    </p:spTree>
    <p:extLst>
      <p:ext uri="{BB962C8B-B14F-4D97-AF65-F5344CB8AC3E}">
        <p14:creationId xmlns:p14="http://schemas.microsoft.com/office/powerpoint/2010/main" val="410790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036629" cy="487151"/>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Викторина</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94486" y="1298219"/>
            <a:ext cx="9144000" cy="1655762"/>
          </a:xfrm>
        </p:spPr>
        <p:txBody>
          <a:bodyPr/>
          <a:lstStyle/>
          <a:p>
            <a:pPr algn="l"/>
            <a:r>
              <a:rPr lang="ru-RU" dirty="0"/>
              <a:t>День защиты животных</a:t>
            </a:r>
          </a:p>
          <a:p>
            <a:pPr algn="l"/>
            <a:endParaRPr lang="ru-RU" dirty="0"/>
          </a:p>
        </p:txBody>
      </p:sp>
      <p:pic>
        <p:nvPicPr>
          <p:cNvPr id="10" name="Рисунок 9">
            <a:extLst>
              <a:ext uri="{FF2B5EF4-FFF2-40B4-BE49-F238E27FC236}">
                <a16:creationId xmlns:a16="http://schemas.microsoft.com/office/drawing/2014/main" id="{30C3D5FA-9E78-4DB6-85F3-5346DBED99EC}"/>
              </a:ext>
            </a:extLst>
          </p:cNvPr>
          <p:cNvPicPr>
            <a:picLocks noChangeAspect="1"/>
          </p:cNvPicPr>
          <p:nvPr/>
        </p:nvPicPr>
        <p:blipFill>
          <a:blip r:embed="rId3"/>
          <a:stretch>
            <a:fillRect/>
          </a:stretch>
        </p:blipFill>
        <p:spPr>
          <a:xfrm>
            <a:off x="5525008" y="1449513"/>
            <a:ext cx="6211062" cy="3467100"/>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E1CAE7E3-1B60-4480-A5EB-537A46CB283F}"/>
              </a:ext>
            </a:extLst>
          </p:cNvPr>
          <p:cNvPicPr>
            <a:picLocks noChangeAspect="1"/>
          </p:cNvPicPr>
          <p:nvPr/>
        </p:nvPicPr>
        <p:blipFill>
          <a:blip r:embed="rId4"/>
          <a:stretch>
            <a:fillRect/>
          </a:stretch>
        </p:blipFill>
        <p:spPr>
          <a:xfrm>
            <a:off x="455930" y="2572969"/>
            <a:ext cx="6211062" cy="3467100"/>
          </a:xfrm>
          <a:prstGeom prst="rect">
            <a:avLst/>
          </a:prstGeom>
          <a:effectLst>
            <a:outerShdw blurRad="317500" algn="ctr" rotWithShape="0">
              <a:schemeClr val="accent1">
                <a:lumMod val="40000"/>
                <a:lumOff val="60000"/>
              </a:schemeClr>
            </a:outerShdw>
          </a:effectLst>
        </p:spPr>
      </p:pic>
      <p:pic>
        <p:nvPicPr>
          <p:cNvPr id="13" name="Рисунок 12">
            <a:extLst>
              <a:ext uri="{FF2B5EF4-FFF2-40B4-BE49-F238E27FC236}">
                <a16:creationId xmlns:a16="http://schemas.microsoft.com/office/drawing/2014/main" id="{27E9A173-CEE2-4EFB-93AE-8B66A9B156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EAB9A3CB-3D5A-436D-9C65-8527267C7276}"/>
              </a:ext>
            </a:extLst>
          </p:cNvPr>
          <p:cNvSpPr/>
          <p:nvPr/>
        </p:nvSpPr>
        <p:spPr>
          <a:xfrm>
            <a:off x="2233636" y="6291585"/>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https://school.oblakoz.ru/play/module/380140</a:t>
            </a:r>
            <a:r>
              <a:rPr lang="ru-RU" sz="900" kern="1200" dirty="0">
                <a:solidFill>
                  <a:schemeClr val="bg1"/>
                </a:solidFill>
              </a:rPr>
              <a:t> </a:t>
            </a:r>
          </a:p>
        </p:txBody>
      </p:sp>
      <p:sp>
        <p:nvSpPr>
          <p:cNvPr id="11" name="Прямоугольник: скругленные углы 10">
            <a:extLst>
              <a:ext uri="{FF2B5EF4-FFF2-40B4-BE49-F238E27FC236}">
                <a16:creationId xmlns:a16="http://schemas.microsoft.com/office/drawing/2014/main" id="{C317EC07-BCDC-4EFF-B895-8E18BE4F083A}"/>
              </a:ext>
            </a:extLst>
          </p:cNvPr>
          <p:cNvSpPr/>
          <p:nvPr/>
        </p:nvSpPr>
        <p:spPr>
          <a:xfrm>
            <a:off x="7302714" y="5091666"/>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8">
                  <a:extLst>
                    <a:ext uri="{A12FA001-AC4F-418D-AE19-62706E023703}">
                      <ahyp:hlinkClr xmlns:ahyp="http://schemas.microsoft.com/office/drawing/2018/hyperlinkcolor" xmlns="" val="tx"/>
                    </a:ext>
                  </a:extLst>
                </a:hlinkClick>
              </a:rPr>
              <a:t>https://school.oblakoz.ru/play/module/443607</a:t>
            </a:r>
            <a:r>
              <a:rPr lang="ru-RU" sz="900" kern="1200" dirty="0">
                <a:solidFill>
                  <a:schemeClr val="bg1"/>
                </a:solidFill>
              </a:rPr>
              <a:t> </a:t>
            </a:r>
          </a:p>
        </p:txBody>
      </p:sp>
      <p:pic>
        <p:nvPicPr>
          <p:cNvPr id="4" name="Рисунок 3">
            <a:extLst>
              <a:ext uri="{FF2B5EF4-FFF2-40B4-BE49-F238E27FC236}">
                <a16:creationId xmlns:a16="http://schemas.microsoft.com/office/drawing/2014/main" id="{CBF580E3-5B7D-4E06-AFC4-1BE21389FCE7}"/>
              </a:ext>
            </a:extLst>
          </p:cNvPr>
          <p:cNvPicPr>
            <a:picLocks noChangeAspect="1"/>
          </p:cNvPicPr>
          <p:nvPr/>
        </p:nvPicPr>
        <p:blipFill>
          <a:blip r:embed="rId9"/>
          <a:stretch>
            <a:fillRect/>
          </a:stretch>
        </p:blipFill>
        <p:spPr>
          <a:xfrm>
            <a:off x="9958365" y="364177"/>
            <a:ext cx="572569" cy="572569"/>
          </a:xfrm>
          <a:prstGeom prst="rect">
            <a:avLst/>
          </a:prstGeom>
        </p:spPr>
      </p:pic>
      <p:pic>
        <p:nvPicPr>
          <p:cNvPr id="14" name="Рисунок 13">
            <a:extLst>
              <a:ext uri="{FF2B5EF4-FFF2-40B4-BE49-F238E27FC236}">
                <a16:creationId xmlns:a16="http://schemas.microsoft.com/office/drawing/2014/main" id="{55FAF272-04ED-4BF7-A89D-F91A3FDE9F47}"/>
              </a:ext>
            </a:extLst>
          </p:cNvPr>
          <p:cNvPicPr>
            <a:picLocks noChangeAspect="1"/>
          </p:cNvPicPr>
          <p:nvPr/>
        </p:nvPicPr>
        <p:blipFill>
          <a:blip r:embed="rId10"/>
          <a:stretch>
            <a:fillRect/>
          </a:stretch>
        </p:blipFill>
        <p:spPr>
          <a:xfrm>
            <a:off x="3016665" y="286850"/>
            <a:ext cx="572569" cy="572569"/>
          </a:xfrm>
          <a:prstGeom prst="rect">
            <a:avLst/>
          </a:prstGeom>
        </p:spPr>
      </p:pic>
    </p:spTree>
    <p:extLst>
      <p:ext uri="{BB962C8B-B14F-4D97-AF65-F5344CB8AC3E}">
        <p14:creationId xmlns:p14="http://schemas.microsoft.com/office/powerpoint/2010/main" val="964897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036629" cy="559070"/>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Классный час</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424856"/>
            <a:ext cx="9144000" cy="1655762"/>
          </a:xfrm>
        </p:spPr>
        <p:txBody>
          <a:bodyPr/>
          <a:lstStyle/>
          <a:p>
            <a:pPr algn="l"/>
            <a:r>
              <a:rPr lang="ru-RU" dirty="0"/>
              <a:t>День защиты животных</a:t>
            </a:r>
          </a:p>
          <a:p>
            <a:pPr algn="l"/>
            <a:endParaRPr lang="ru-RU" dirty="0"/>
          </a:p>
        </p:txBody>
      </p:sp>
      <p:pic>
        <p:nvPicPr>
          <p:cNvPr id="12" name="Рисунок 11">
            <a:extLst>
              <a:ext uri="{FF2B5EF4-FFF2-40B4-BE49-F238E27FC236}">
                <a16:creationId xmlns:a16="http://schemas.microsoft.com/office/drawing/2014/main" id="{5DE5D3BD-A50C-4EEF-905A-883CDD287F71}"/>
              </a:ext>
            </a:extLst>
          </p:cNvPr>
          <p:cNvPicPr>
            <a:picLocks noChangeAspect="1"/>
          </p:cNvPicPr>
          <p:nvPr/>
        </p:nvPicPr>
        <p:blipFill>
          <a:blip r:embed="rId3"/>
          <a:stretch>
            <a:fillRect/>
          </a:stretch>
        </p:blipFill>
        <p:spPr>
          <a:xfrm>
            <a:off x="402356" y="2537719"/>
            <a:ext cx="6569393" cy="3667125"/>
          </a:xfrm>
          <a:prstGeom prst="rect">
            <a:avLst/>
          </a:prstGeom>
          <a:effectLst>
            <a:outerShdw blurRad="317500" algn="ctr" rotWithShape="0">
              <a:schemeClr val="accent1">
                <a:lumMod val="40000"/>
                <a:lumOff val="60000"/>
              </a:schemeClr>
            </a:outerShdw>
          </a:effectLst>
        </p:spPr>
      </p:pic>
      <p:pic>
        <p:nvPicPr>
          <p:cNvPr id="10" name="Рисунок 9">
            <a:extLst>
              <a:ext uri="{FF2B5EF4-FFF2-40B4-BE49-F238E27FC236}">
                <a16:creationId xmlns:a16="http://schemas.microsoft.com/office/drawing/2014/main" id="{35F2033C-AA03-440E-BD02-9A90E9665890}"/>
              </a:ext>
            </a:extLst>
          </p:cNvPr>
          <p:cNvPicPr>
            <a:picLocks noChangeAspect="1"/>
          </p:cNvPicPr>
          <p:nvPr/>
        </p:nvPicPr>
        <p:blipFill>
          <a:blip r:embed="rId4"/>
          <a:stretch>
            <a:fillRect/>
          </a:stretch>
        </p:blipFill>
        <p:spPr>
          <a:xfrm>
            <a:off x="5210334" y="1281283"/>
            <a:ext cx="6569393" cy="3667125"/>
          </a:xfrm>
          <a:prstGeom prst="rect">
            <a:avLst/>
          </a:prstGeom>
          <a:effectLst>
            <a:outerShdw blurRad="317500" algn="ctr" rotWithShape="0">
              <a:schemeClr val="accent1">
                <a:lumMod val="40000"/>
                <a:lumOff val="60000"/>
              </a:schemeClr>
            </a:outerShdw>
          </a:effectLst>
        </p:spPr>
      </p:pic>
      <p:pic>
        <p:nvPicPr>
          <p:cNvPr id="13" name="Рисунок 12">
            <a:extLst>
              <a:ext uri="{FF2B5EF4-FFF2-40B4-BE49-F238E27FC236}">
                <a16:creationId xmlns:a16="http://schemas.microsoft.com/office/drawing/2014/main" id="{DCB50910-F499-49AF-B86B-A412D76105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ECF6CED3-2C93-434F-8555-8A2DD05CF3FF}"/>
              </a:ext>
            </a:extLst>
          </p:cNvPr>
          <p:cNvSpPr/>
          <p:nvPr/>
        </p:nvSpPr>
        <p:spPr>
          <a:xfrm>
            <a:off x="2359227" y="638570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https://school.oblakoz.ru/play/module/510367</a:t>
            </a:r>
            <a:r>
              <a:rPr lang="ru-RU" sz="900" kern="1200" dirty="0">
                <a:solidFill>
                  <a:schemeClr val="bg1"/>
                </a:solidFill>
              </a:rPr>
              <a:t> </a:t>
            </a:r>
          </a:p>
        </p:txBody>
      </p:sp>
      <p:sp>
        <p:nvSpPr>
          <p:cNvPr id="11" name="Прямоугольник: скругленные углы 10">
            <a:extLst>
              <a:ext uri="{FF2B5EF4-FFF2-40B4-BE49-F238E27FC236}">
                <a16:creationId xmlns:a16="http://schemas.microsoft.com/office/drawing/2014/main" id="{2FBD4098-DF58-44D0-BACC-F3C7BE9B3A99}"/>
              </a:ext>
            </a:extLst>
          </p:cNvPr>
          <p:cNvSpPr/>
          <p:nvPr/>
        </p:nvSpPr>
        <p:spPr>
          <a:xfrm>
            <a:off x="7167205" y="5138070"/>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8">
                  <a:extLst>
                    <a:ext uri="{A12FA001-AC4F-418D-AE19-62706E023703}">
                      <ahyp:hlinkClr xmlns:ahyp="http://schemas.microsoft.com/office/drawing/2018/hyperlinkcolor" xmlns="" val="tx"/>
                    </a:ext>
                  </a:extLst>
                </a:hlinkClick>
              </a:rPr>
              <a:t>https://school.oblakoz.ru/play/module/514764</a:t>
            </a:r>
            <a:r>
              <a:rPr lang="ru-RU" sz="900" kern="1200" dirty="0">
                <a:solidFill>
                  <a:schemeClr val="bg1"/>
                </a:solidFill>
              </a:rPr>
              <a:t> </a:t>
            </a:r>
          </a:p>
        </p:txBody>
      </p:sp>
      <p:pic>
        <p:nvPicPr>
          <p:cNvPr id="4" name="Рисунок 3">
            <a:extLst>
              <a:ext uri="{FF2B5EF4-FFF2-40B4-BE49-F238E27FC236}">
                <a16:creationId xmlns:a16="http://schemas.microsoft.com/office/drawing/2014/main" id="{08EF1ADB-F67A-4797-A656-9AD38CF71F31}"/>
              </a:ext>
            </a:extLst>
          </p:cNvPr>
          <p:cNvPicPr>
            <a:picLocks noChangeAspect="1"/>
          </p:cNvPicPr>
          <p:nvPr/>
        </p:nvPicPr>
        <p:blipFill>
          <a:blip r:embed="rId9"/>
          <a:stretch>
            <a:fillRect/>
          </a:stretch>
        </p:blipFill>
        <p:spPr>
          <a:xfrm>
            <a:off x="402356" y="4992493"/>
            <a:ext cx="1650993" cy="1650993"/>
          </a:xfrm>
          <a:prstGeom prst="rect">
            <a:avLst/>
          </a:prstGeom>
        </p:spPr>
      </p:pic>
    </p:spTree>
    <p:extLst>
      <p:ext uri="{BB962C8B-B14F-4D97-AF65-F5344CB8AC3E}">
        <p14:creationId xmlns:p14="http://schemas.microsoft.com/office/powerpoint/2010/main" val="418153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675436" y="604607"/>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Тематический </a:t>
            </a:r>
            <a:r>
              <a:rPr lang="ru-RU" sz="2800" b="1" dirty="0" err="1">
                <a:solidFill>
                  <a:srgbClr val="404045"/>
                </a:solidFill>
                <a:latin typeface="Verdana" panose="020B0604030504040204" pitchFamily="34" charset="0"/>
                <a:ea typeface="Verdana" panose="020B0604030504040204" pitchFamily="34" charset="0"/>
                <a:cs typeface="Helvetica Neue" panose="02000503000000020004" pitchFamily="2" charset="0"/>
              </a:rPr>
              <a:t>квест</a:t>
            </a:r>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 на основе курса «Функциональная грамотность»</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334653"/>
            <a:ext cx="9144000" cy="1655762"/>
          </a:xfrm>
        </p:spPr>
        <p:txBody>
          <a:bodyPr/>
          <a:lstStyle/>
          <a:p>
            <a:pPr algn="l"/>
            <a:r>
              <a:rPr lang="ru-RU" dirty="0"/>
              <a:t>День отца в России</a:t>
            </a:r>
          </a:p>
          <a:p>
            <a:pPr algn="l"/>
            <a:endParaRPr lang="ru-RU" dirty="0"/>
          </a:p>
        </p:txBody>
      </p:sp>
      <p:pic>
        <p:nvPicPr>
          <p:cNvPr id="9" name="Рисунок 8">
            <a:extLst>
              <a:ext uri="{FF2B5EF4-FFF2-40B4-BE49-F238E27FC236}">
                <a16:creationId xmlns:a16="http://schemas.microsoft.com/office/drawing/2014/main" id="{911CA184-1454-4063-B761-83E9B673ED87}"/>
              </a:ext>
            </a:extLst>
          </p:cNvPr>
          <p:cNvPicPr>
            <a:picLocks noChangeAspect="1"/>
          </p:cNvPicPr>
          <p:nvPr/>
        </p:nvPicPr>
        <p:blipFill>
          <a:blip r:embed="rId3"/>
          <a:stretch>
            <a:fillRect/>
          </a:stretch>
        </p:blipFill>
        <p:spPr>
          <a:xfrm>
            <a:off x="437425" y="1856222"/>
            <a:ext cx="6569393" cy="3667125"/>
          </a:xfrm>
          <a:prstGeom prst="rect">
            <a:avLst/>
          </a:prstGeom>
          <a:effectLst>
            <a:outerShdw blurRad="317500" algn="ctr" rotWithShape="0">
              <a:schemeClr val="accent1">
                <a:lumMod val="40000"/>
                <a:lumOff val="60000"/>
              </a:schemeClr>
            </a:outerShdw>
          </a:effectLst>
        </p:spPr>
      </p:pic>
      <p:pic>
        <p:nvPicPr>
          <p:cNvPr id="11" name="Рисунок 10">
            <a:extLst>
              <a:ext uri="{FF2B5EF4-FFF2-40B4-BE49-F238E27FC236}">
                <a16:creationId xmlns:a16="http://schemas.microsoft.com/office/drawing/2014/main" id="{1BCC137C-B0C2-4016-BE82-B7232C45560B}"/>
              </a:ext>
            </a:extLst>
          </p:cNvPr>
          <p:cNvPicPr>
            <a:picLocks noChangeAspect="1"/>
          </p:cNvPicPr>
          <p:nvPr/>
        </p:nvPicPr>
        <p:blipFill>
          <a:blip r:embed="rId4"/>
          <a:stretch>
            <a:fillRect/>
          </a:stretch>
        </p:blipFill>
        <p:spPr>
          <a:xfrm>
            <a:off x="5185182" y="2692128"/>
            <a:ext cx="6569393" cy="3667125"/>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4324CB49-D8FF-476B-A559-2A497C5C659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
        <p:nvSpPr>
          <p:cNvPr id="8" name="Прямоугольник: скругленные углы 7">
            <a:extLst>
              <a:ext uri="{FF2B5EF4-FFF2-40B4-BE49-F238E27FC236}">
                <a16:creationId xmlns:a16="http://schemas.microsoft.com/office/drawing/2014/main" id="{7FDB7618-7BC2-4E8D-9724-A04CE812C337}"/>
              </a:ext>
            </a:extLst>
          </p:cNvPr>
          <p:cNvSpPr/>
          <p:nvPr/>
        </p:nvSpPr>
        <p:spPr>
          <a:xfrm>
            <a:off x="437425" y="559118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https://school.oblakoz.ru/play/module/413344</a:t>
            </a:r>
            <a:r>
              <a:rPr lang="ru-RU" sz="900" kern="1200" dirty="0">
                <a:solidFill>
                  <a:schemeClr val="bg1"/>
                </a:solidFill>
              </a:rPr>
              <a:t> </a:t>
            </a:r>
          </a:p>
        </p:txBody>
      </p:sp>
      <p:pic>
        <p:nvPicPr>
          <p:cNvPr id="4" name="Рисунок 3">
            <a:extLst>
              <a:ext uri="{FF2B5EF4-FFF2-40B4-BE49-F238E27FC236}">
                <a16:creationId xmlns:a16="http://schemas.microsoft.com/office/drawing/2014/main" id="{01B18972-6A95-47A6-8484-97251E0A9863}"/>
              </a:ext>
            </a:extLst>
          </p:cNvPr>
          <p:cNvPicPr>
            <a:picLocks noChangeAspect="1"/>
          </p:cNvPicPr>
          <p:nvPr/>
        </p:nvPicPr>
        <p:blipFill>
          <a:blip r:embed="rId8"/>
          <a:stretch>
            <a:fillRect/>
          </a:stretch>
        </p:blipFill>
        <p:spPr>
          <a:xfrm>
            <a:off x="4102074" y="5306156"/>
            <a:ext cx="1270289" cy="1270289"/>
          </a:xfrm>
          <a:prstGeom prst="rect">
            <a:avLst/>
          </a:prstGeom>
        </p:spPr>
      </p:pic>
    </p:spTree>
    <p:extLst>
      <p:ext uri="{BB962C8B-B14F-4D97-AF65-F5344CB8AC3E}">
        <p14:creationId xmlns:p14="http://schemas.microsoft.com/office/powerpoint/2010/main" val="694742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036629" cy="446055"/>
          </a:xfrm>
        </p:spPr>
        <p:txBody>
          <a:bodyPr>
            <a:noAutofit/>
          </a:bodyPr>
          <a:lstStyle/>
          <a:p>
            <a:pPr algn="l"/>
            <a:r>
              <a:rPr lang="ru-RU" sz="2800" b="1" dirty="0">
                <a:solidFill>
                  <a:srgbClr val="404045"/>
                </a:solidFill>
                <a:effectLst/>
                <a:latin typeface="Verdana" panose="020B0604030504040204" pitchFamily="34" charset="0"/>
                <a:ea typeface="Verdana" panose="020B0604030504040204" pitchFamily="34" charset="0"/>
                <a:cs typeface="Helvetica Neue" panose="02000503000000020004" pitchFamily="2" charset="0"/>
              </a:rPr>
              <a:t>Виртуальная лабораторная работа</a:t>
            </a:r>
            <a:endPar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endParaRP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586072" y="1303968"/>
            <a:ext cx="9144000" cy="1655762"/>
          </a:xfrm>
        </p:spPr>
        <p:txBody>
          <a:bodyPr/>
          <a:lstStyle/>
          <a:p>
            <a:pPr algn="l"/>
            <a:r>
              <a:rPr lang="ru-RU" dirty="0"/>
              <a:t>День отца в России</a:t>
            </a:r>
          </a:p>
          <a:p>
            <a:pPr algn="l"/>
            <a:endParaRPr lang="ru-RU" dirty="0"/>
          </a:p>
        </p:txBody>
      </p:sp>
      <p:pic>
        <p:nvPicPr>
          <p:cNvPr id="9" name="Рисунок 8">
            <a:extLst>
              <a:ext uri="{FF2B5EF4-FFF2-40B4-BE49-F238E27FC236}">
                <a16:creationId xmlns:a16="http://schemas.microsoft.com/office/drawing/2014/main" id="{AA07FE8D-2DD5-49D8-925B-E406F96BE5DB}"/>
              </a:ext>
            </a:extLst>
          </p:cNvPr>
          <p:cNvPicPr>
            <a:picLocks noChangeAspect="1"/>
          </p:cNvPicPr>
          <p:nvPr/>
        </p:nvPicPr>
        <p:blipFill>
          <a:blip r:embed="rId3"/>
          <a:stretch>
            <a:fillRect/>
          </a:stretch>
        </p:blipFill>
        <p:spPr>
          <a:xfrm>
            <a:off x="382843" y="1882973"/>
            <a:ext cx="6569393" cy="3667125"/>
          </a:xfrm>
          <a:prstGeom prst="rect">
            <a:avLst/>
          </a:prstGeom>
          <a:effectLst>
            <a:outerShdw blurRad="317500" algn="ctr" rotWithShape="0">
              <a:schemeClr val="accent1">
                <a:lumMod val="40000"/>
                <a:lumOff val="60000"/>
              </a:schemeClr>
            </a:outerShdw>
          </a:effectLst>
        </p:spPr>
      </p:pic>
      <p:pic>
        <p:nvPicPr>
          <p:cNvPr id="11" name="Рисунок 10">
            <a:extLst>
              <a:ext uri="{FF2B5EF4-FFF2-40B4-BE49-F238E27FC236}">
                <a16:creationId xmlns:a16="http://schemas.microsoft.com/office/drawing/2014/main" id="{D3E669FB-A364-4281-892F-20F6ADA82C06}"/>
              </a:ext>
            </a:extLst>
          </p:cNvPr>
          <p:cNvPicPr>
            <a:picLocks noChangeAspect="1"/>
          </p:cNvPicPr>
          <p:nvPr/>
        </p:nvPicPr>
        <p:blipFill>
          <a:blip r:embed="rId4"/>
          <a:stretch>
            <a:fillRect/>
          </a:stretch>
        </p:blipFill>
        <p:spPr>
          <a:xfrm>
            <a:off x="5350860" y="2885345"/>
            <a:ext cx="6569393" cy="3667125"/>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2A9C98D5-1240-4CE1-B109-0A2EF2ACDC2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
        <p:nvSpPr>
          <p:cNvPr id="8" name="Прямоугольник: скругленные углы 7">
            <a:extLst>
              <a:ext uri="{FF2B5EF4-FFF2-40B4-BE49-F238E27FC236}">
                <a16:creationId xmlns:a16="http://schemas.microsoft.com/office/drawing/2014/main" id="{2288572C-77B6-44F3-BA14-325A09646D9C}"/>
              </a:ext>
            </a:extLst>
          </p:cNvPr>
          <p:cNvSpPr/>
          <p:nvPr/>
        </p:nvSpPr>
        <p:spPr>
          <a:xfrm>
            <a:off x="382843" y="569663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https://school.oblakoz.ru/play/module/324612</a:t>
            </a:r>
            <a:r>
              <a:rPr lang="ru-RU" sz="900" kern="1200" dirty="0">
                <a:solidFill>
                  <a:schemeClr val="bg1"/>
                </a:solidFill>
              </a:rPr>
              <a:t> </a:t>
            </a:r>
          </a:p>
        </p:txBody>
      </p:sp>
    </p:spTree>
    <p:extLst>
      <p:ext uri="{BB962C8B-B14F-4D97-AF65-F5344CB8AC3E}">
        <p14:creationId xmlns:p14="http://schemas.microsoft.com/office/powerpoint/2010/main" val="110194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D4C1878-7A2B-47E2-A7BB-9E51A3F905D9}"/>
              </a:ext>
            </a:extLst>
          </p:cNvPr>
          <p:cNvPicPr>
            <a:picLocks noChangeAspect="1"/>
          </p:cNvPicPr>
          <p:nvPr/>
        </p:nvPicPr>
        <p:blipFill>
          <a:blip r:embed="rId3"/>
          <a:stretch>
            <a:fillRect/>
          </a:stretch>
        </p:blipFill>
        <p:spPr>
          <a:xfrm>
            <a:off x="-79414" y="-68580"/>
            <a:ext cx="12350829" cy="6995160"/>
          </a:xfrm>
          <a:prstGeom prst="rect">
            <a:avLst/>
          </a:prstGeom>
        </p:spPr>
      </p:pic>
      <p:pic>
        <p:nvPicPr>
          <p:cNvPr id="11" name="Рисунок 10">
            <a:extLst>
              <a:ext uri="{FF2B5EF4-FFF2-40B4-BE49-F238E27FC236}">
                <a16:creationId xmlns:a16="http://schemas.microsoft.com/office/drawing/2014/main" id="{555C5715-4A8F-4D88-83CF-5E6B85B3FFE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Tree>
    <p:extLst>
      <p:ext uri="{BB962C8B-B14F-4D97-AF65-F5344CB8AC3E}">
        <p14:creationId xmlns:p14="http://schemas.microsoft.com/office/powerpoint/2010/main" val="164868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EAF3FB"/>
        </a:solidFill>
        <a:effectLst/>
      </p:bgPr>
    </p:bg>
    <p:spTree>
      <p:nvGrpSpPr>
        <p:cNvPr id="1" name=""/>
        <p:cNvGrpSpPr/>
        <p:nvPr/>
      </p:nvGrpSpPr>
      <p:grpSpPr bwMode="auto">
        <a:xfrm>
          <a:off x="0" y="0"/>
          <a:ext cx="0" cy="0"/>
          <a:chOff x="0" y="0"/>
          <a:chExt cx="0" cy="0"/>
        </a:xfrm>
      </p:grpSpPr>
      <p:pic>
        <p:nvPicPr>
          <p:cNvPr id="13" name="Рисунок 12"/>
          <p:cNvPicPr>
            <a:picLocks noChangeAspect="1"/>
          </p:cNvPicPr>
          <p:nvPr/>
        </p:nvPicPr>
        <p:blipFill>
          <a:blip r:embed="rId3"/>
          <a:stretch/>
        </p:blipFill>
        <p:spPr bwMode="auto">
          <a:xfrm>
            <a:off x="-1" y="-60091"/>
            <a:ext cx="12192001" cy="6949087"/>
          </a:xfrm>
          <a:prstGeom prst="rect">
            <a:avLst/>
          </a:prstGeom>
        </p:spPr>
      </p:pic>
      <p:pic>
        <p:nvPicPr>
          <p:cNvPr id="11" name="Рисунок 10"/>
          <p:cNvPicPr>
            <a:picLocks noChangeAspect="1"/>
          </p:cNvPicPr>
          <p:nvPr/>
        </p:nvPicPr>
        <p:blipFill>
          <a:blip r:embed="rId4"/>
          <a:stretch/>
        </p:blipFill>
        <p:spPr bwMode="auto">
          <a:xfrm>
            <a:off x="-1" y="-60091"/>
            <a:ext cx="9120678" cy="6949087"/>
          </a:xfrm>
          <a:prstGeom prst="rect">
            <a:avLst/>
          </a:prstGeom>
        </p:spPr>
      </p:pic>
      <p:sp>
        <p:nvSpPr>
          <p:cNvPr id="2" name="Заголовок 1"/>
          <p:cNvSpPr>
            <a:spLocks noGrp="1"/>
          </p:cNvSpPr>
          <p:nvPr>
            <p:ph type="ctrTitle"/>
          </p:nvPr>
        </p:nvSpPr>
        <p:spPr bwMode="auto">
          <a:xfrm>
            <a:off x="586072" y="416741"/>
            <a:ext cx="8226605" cy="730046"/>
          </a:xfrm>
        </p:spPr>
        <p:txBody>
          <a:bodyPr>
            <a:noAutofit/>
          </a:bodyPr>
          <a:lstStyle/>
          <a:p>
            <a:pPr algn="l">
              <a:defRPr/>
            </a:pPr>
            <a:r>
              <a:rPr lang="ru-RU" sz="3200" b="1" dirty="0">
                <a:solidFill>
                  <a:srgbClr val="404045"/>
                </a:solidFill>
                <a:latin typeface="Verdana"/>
                <a:ea typeface="Verdana"/>
                <a:cs typeface="Tahoma"/>
              </a:rPr>
              <a:t>Главное об «Облаке знаний»</a:t>
            </a:r>
          </a:p>
        </p:txBody>
      </p:sp>
      <p:sp>
        <p:nvSpPr>
          <p:cNvPr id="3" name="Подзаголовок 2"/>
          <p:cNvSpPr>
            <a:spLocks noGrp="1"/>
          </p:cNvSpPr>
          <p:nvPr>
            <p:ph type="subTitle" idx="1"/>
          </p:nvPr>
        </p:nvSpPr>
        <p:spPr bwMode="auto">
          <a:xfrm>
            <a:off x="630315" y="1404686"/>
            <a:ext cx="8390834" cy="4948085"/>
          </a:xfrm>
        </p:spPr>
        <p:txBody>
          <a:bodyPr>
            <a:noAutofit/>
          </a:bodyPr>
          <a:lstStyle/>
          <a:p>
            <a:pPr marL="342900" indent="-342900" algn="l">
              <a:lnSpc>
                <a:spcPct val="110000"/>
              </a:lnSpc>
              <a:spcBef>
                <a:spcPts val="800"/>
              </a:spcBef>
              <a:buFont typeface="Arial"/>
              <a:buChar char="•"/>
              <a:defRPr/>
            </a:pPr>
            <a:r>
              <a:rPr lang="ru-RU" sz="2000" dirty="0">
                <a:latin typeface="Verdana"/>
                <a:ea typeface="Verdana"/>
                <a:cs typeface="Tahoma"/>
              </a:rPr>
              <a:t>Соответствие ФГОС и ФРП</a:t>
            </a:r>
            <a:br>
              <a:rPr lang="ru-RU" sz="2000" dirty="0">
                <a:latin typeface="Verdana"/>
                <a:ea typeface="Verdana"/>
                <a:cs typeface="Tahoma"/>
              </a:rPr>
            </a:br>
            <a:r>
              <a:rPr lang="ru-RU" sz="1500" dirty="0">
                <a:latin typeface="Verdana"/>
                <a:ea typeface="Verdana"/>
                <a:cs typeface="Tahoma"/>
              </a:rPr>
              <a:t>– Цифровые работы (учебный план) по предметам разделены на базовый </a:t>
            </a:r>
            <a:r>
              <a:rPr lang="en-US" sz="1500" dirty="0">
                <a:latin typeface="Verdana"/>
                <a:ea typeface="Verdana"/>
                <a:cs typeface="Tahoma"/>
              </a:rPr>
              <a:t>       </a:t>
            </a:r>
            <a:r>
              <a:rPr lang="ru-RU" sz="1500" dirty="0">
                <a:latin typeface="Verdana"/>
                <a:ea typeface="Verdana"/>
                <a:cs typeface="Tahoma"/>
              </a:rPr>
              <a:t>и углублённый уровни</a:t>
            </a:r>
            <a:br>
              <a:rPr lang="ru-RU" sz="1500" dirty="0">
                <a:latin typeface="Verdana"/>
                <a:ea typeface="Verdana"/>
                <a:cs typeface="Tahoma"/>
              </a:rPr>
            </a:br>
            <a:r>
              <a:rPr lang="ru-RU" sz="1500" dirty="0">
                <a:latin typeface="Verdana"/>
                <a:ea typeface="Verdana"/>
                <a:cs typeface="Tahoma"/>
              </a:rPr>
              <a:t>– 1 теоретическая и 1 практическая работа на 1 урок</a:t>
            </a:r>
            <a:br>
              <a:rPr lang="ru-RU" sz="1500" dirty="0">
                <a:latin typeface="Verdana"/>
                <a:ea typeface="Verdana"/>
                <a:cs typeface="Tahoma"/>
              </a:rPr>
            </a:br>
            <a:r>
              <a:rPr lang="ru-RU" sz="1500" dirty="0">
                <a:latin typeface="Verdana"/>
                <a:ea typeface="Verdana"/>
                <a:cs typeface="Tahoma"/>
              </a:rPr>
              <a:t>– Методические материалы для учителя</a:t>
            </a:r>
            <a:endParaRPr lang="ru-RU" sz="800" dirty="0">
              <a:latin typeface="Verdana"/>
              <a:ea typeface="Verdana"/>
              <a:cs typeface="Tahoma"/>
            </a:endParaRPr>
          </a:p>
          <a:p>
            <a:pPr marL="342900" indent="-342900" algn="l">
              <a:lnSpc>
                <a:spcPct val="110000"/>
              </a:lnSpc>
              <a:spcBef>
                <a:spcPts val="800"/>
              </a:spcBef>
              <a:buFont typeface="Arial"/>
              <a:buChar char="•"/>
              <a:defRPr/>
            </a:pPr>
            <a:r>
              <a:rPr lang="ru-RU" sz="2000" dirty="0">
                <a:latin typeface="Verdana"/>
                <a:ea typeface="Verdana"/>
                <a:cs typeface="Tahoma"/>
              </a:rPr>
              <a:t>Компетентностный подход</a:t>
            </a:r>
            <a:endParaRPr lang="en-US" sz="800" dirty="0">
              <a:latin typeface="Verdana"/>
              <a:ea typeface="Verdana"/>
              <a:cs typeface="Tahoma"/>
            </a:endParaRPr>
          </a:p>
          <a:p>
            <a:pPr marL="342900" indent="-342900" algn="l">
              <a:lnSpc>
                <a:spcPct val="110000"/>
              </a:lnSpc>
              <a:spcBef>
                <a:spcPts val="800"/>
              </a:spcBef>
              <a:buFont typeface="Arial"/>
              <a:buChar char="•"/>
              <a:defRPr/>
            </a:pPr>
            <a:r>
              <a:rPr lang="ru-RU" sz="2000" dirty="0">
                <a:latin typeface="Verdana"/>
                <a:ea typeface="Verdana"/>
                <a:cs typeface="Tahoma"/>
              </a:rPr>
              <a:t>Разнообразие форм деятельности</a:t>
            </a:r>
            <a:br>
              <a:rPr lang="ru-RU" sz="2000" dirty="0">
                <a:latin typeface="Verdana"/>
                <a:ea typeface="Verdana"/>
                <a:cs typeface="Tahoma"/>
              </a:rPr>
            </a:br>
            <a:r>
              <a:rPr lang="ru-RU" sz="1500" dirty="0">
                <a:latin typeface="Verdana"/>
                <a:ea typeface="Verdana"/>
                <a:cs typeface="Tahoma"/>
              </a:rPr>
              <a:t>– Перед уроком: подготовка учителя по опорным конспектам</a:t>
            </a:r>
            <a:br>
              <a:rPr lang="ru-RU" sz="1500" dirty="0">
                <a:latin typeface="Verdana"/>
                <a:ea typeface="Verdana"/>
                <a:cs typeface="Tahoma"/>
              </a:rPr>
            </a:br>
            <a:r>
              <a:rPr lang="ru-RU" sz="1500" dirty="0">
                <a:latin typeface="Verdana"/>
                <a:ea typeface="Verdana"/>
                <a:cs typeface="Tahoma"/>
              </a:rPr>
              <a:t>– На уроке: выполнение лабораторных работ, контрольных работ по вариантам</a:t>
            </a:r>
            <a:br>
              <a:rPr lang="ru-RU" sz="1500" dirty="0">
                <a:latin typeface="Verdana"/>
                <a:ea typeface="Verdana"/>
                <a:cs typeface="Tahoma"/>
              </a:rPr>
            </a:br>
            <a:r>
              <a:rPr lang="ru-RU" sz="1500" dirty="0">
                <a:latin typeface="Verdana"/>
                <a:ea typeface="Verdana"/>
                <a:cs typeface="Tahoma"/>
              </a:rPr>
              <a:t>– Дома: задания в формате самостоятельных работ, теории и конспектов</a:t>
            </a:r>
            <a:endParaRPr lang="en-US" sz="800" dirty="0">
              <a:latin typeface="Verdana"/>
              <a:ea typeface="Verdana"/>
              <a:cs typeface="Tahoma"/>
            </a:endParaRPr>
          </a:p>
          <a:p>
            <a:pPr marL="342900" indent="-342900" algn="l">
              <a:lnSpc>
                <a:spcPct val="110000"/>
              </a:lnSpc>
              <a:spcBef>
                <a:spcPts val="800"/>
              </a:spcBef>
              <a:buFont typeface="Arial"/>
              <a:buChar char="•"/>
              <a:defRPr/>
            </a:pPr>
            <a:r>
              <a:rPr lang="ru-RU" sz="2000" dirty="0">
                <a:latin typeface="Verdana"/>
                <a:ea typeface="Verdana"/>
                <a:cs typeface="Tahoma"/>
              </a:rPr>
              <a:t>ЭОР «Облака знаний» включены в Федеральный </a:t>
            </a:r>
            <a:r>
              <a:rPr lang="en-US" sz="2000" dirty="0">
                <a:latin typeface="Verdana"/>
                <a:ea typeface="Verdana"/>
                <a:cs typeface="Tahoma"/>
              </a:rPr>
              <a:t> </a:t>
            </a:r>
            <a:r>
              <a:rPr lang="ru-RU" sz="2000" dirty="0">
                <a:latin typeface="Verdana"/>
                <a:ea typeface="Verdana"/>
                <a:cs typeface="Tahoma"/>
              </a:rPr>
              <a:t>перечень ЭОР</a:t>
            </a:r>
            <a:endParaRPr lang="en-US" sz="800" dirty="0">
              <a:latin typeface="Verdana"/>
              <a:ea typeface="Verdana"/>
              <a:cs typeface="Tahoma"/>
            </a:endParaRPr>
          </a:p>
          <a:p>
            <a:pPr marL="342900" indent="-342900" algn="l">
              <a:lnSpc>
                <a:spcPct val="110000"/>
              </a:lnSpc>
              <a:spcBef>
                <a:spcPts val="800"/>
              </a:spcBef>
              <a:buFont typeface="Arial"/>
              <a:buChar char="•"/>
              <a:defRPr/>
            </a:pPr>
            <a:r>
              <a:rPr lang="ru-RU" sz="2000" dirty="0">
                <a:latin typeface="Verdana"/>
                <a:ea typeface="Verdana"/>
                <a:cs typeface="Tahoma"/>
              </a:rPr>
              <a:t>Цифровые работы «Облака знаний» размещены в МЭШ: </a:t>
            </a:r>
            <a:r>
              <a:rPr lang="en-US" sz="2000" dirty="0">
                <a:latin typeface="Verdana"/>
                <a:ea typeface="Verdana"/>
                <a:cs typeface="Tahoma"/>
              </a:rPr>
              <a:t/>
            </a:r>
            <a:br>
              <a:rPr lang="en-US" sz="2000" dirty="0">
                <a:latin typeface="Verdana"/>
                <a:ea typeface="Verdana"/>
                <a:cs typeface="Tahoma"/>
              </a:rPr>
            </a:br>
            <a:r>
              <a:rPr lang="ru-RU" sz="2000" dirty="0">
                <a:latin typeface="Verdana"/>
                <a:ea typeface="Verdana"/>
                <a:cs typeface="Tahoma"/>
              </a:rPr>
              <a:t>с ним работают все школы Москвы и Московской области</a:t>
            </a:r>
            <a:endParaRPr lang="ru-RU" sz="2000" dirty="0">
              <a:solidFill>
                <a:srgbClr val="404045"/>
              </a:solidFill>
              <a:latin typeface="Verdana"/>
              <a:ea typeface="Verdana"/>
              <a:cs typeface="Tahoma"/>
            </a:endParaRPr>
          </a:p>
        </p:txBody>
      </p:sp>
      <p:pic>
        <p:nvPicPr>
          <p:cNvPr id="15" name="Рисунок 14"/>
          <p:cNvPicPr>
            <a:picLocks noChangeAspect="1"/>
          </p:cNvPicPr>
          <p:nvPr/>
        </p:nvPicPr>
        <p:blipFill>
          <a:blip r:embed="rId5"/>
          <a:stretch/>
        </p:blipFill>
        <p:spPr bwMode="auto">
          <a:xfrm>
            <a:off x="9592269" y="2455699"/>
            <a:ext cx="1987033" cy="19870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508983"/>
            <a:ext cx="9144000" cy="460864"/>
          </a:xfrm>
        </p:spPr>
        <p:txBody>
          <a:bodyPr/>
          <a:lstStyle/>
          <a:p>
            <a:pPr algn="l"/>
            <a:r>
              <a:rPr lang="ru-RU" dirty="0"/>
              <a:t>Личностные результаты: патриотическое воспитание</a:t>
            </a:r>
          </a:p>
          <a:p>
            <a:pPr algn="l"/>
            <a:endParaRPr lang="ru-RU" dirty="0"/>
          </a:p>
        </p:txBody>
      </p:sp>
      <p:sp>
        <p:nvSpPr>
          <p:cNvPr id="13" name="Заголовок 1">
            <a:extLst>
              <a:ext uri="{FF2B5EF4-FFF2-40B4-BE49-F238E27FC236}">
                <a16:creationId xmlns:a16="http://schemas.microsoft.com/office/drawing/2014/main" id="{2A26BCDE-056D-4ABB-9D0E-888CF49670EC}"/>
              </a:ext>
            </a:extLst>
          </p:cNvPr>
          <p:cNvSpPr>
            <a:spLocks noGrp="1"/>
          </p:cNvSpPr>
          <p:nvPr>
            <p:ph type="ctrTitle"/>
          </p:nvPr>
        </p:nvSpPr>
        <p:spPr>
          <a:xfrm>
            <a:off x="675436" y="408724"/>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Системная работа по формированию личностных результатов с «Облаком знаний»</a:t>
            </a:r>
          </a:p>
        </p:txBody>
      </p:sp>
      <p:pic>
        <p:nvPicPr>
          <p:cNvPr id="3" name="Рисунок 2">
            <a:extLst>
              <a:ext uri="{FF2B5EF4-FFF2-40B4-BE49-F238E27FC236}">
                <a16:creationId xmlns:a16="http://schemas.microsoft.com/office/drawing/2014/main" id="{26AD4EC6-5F6E-4245-803A-B846648AB884}"/>
              </a:ext>
            </a:extLst>
          </p:cNvPr>
          <p:cNvPicPr>
            <a:picLocks noChangeAspect="1"/>
          </p:cNvPicPr>
          <p:nvPr/>
        </p:nvPicPr>
        <p:blipFill>
          <a:blip r:embed="rId3"/>
          <a:stretch>
            <a:fillRect/>
          </a:stretch>
        </p:blipFill>
        <p:spPr>
          <a:xfrm>
            <a:off x="7037632" y="2156881"/>
            <a:ext cx="4777740" cy="2667000"/>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8043DF6C-EBA6-4FB8-83CD-F1EDCAC869A8}"/>
              </a:ext>
            </a:extLst>
          </p:cNvPr>
          <p:cNvPicPr>
            <a:picLocks noChangeAspect="1"/>
          </p:cNvPicPr>
          <p:nvPr/>
        </p:nvPicPr>
        <p:blipFill>
          <a:blip r:embed="rId4"/>
          <a:stretch>
            <a:fillRect/>
          </a:stretch>
        </p:blipFill>
        <p:spPr>
          <a:xfrm>
            <a:off x="675436" y="2156881"/>
            <a:ext cx="4777740" cy="2667000"/>
          </a:xfrm>
          <a:prstGeom prst="rect">
            <a:avLst/>
          </a:prstGeom>
          <a:effectLst>
            <a:outerShdw blurRad="317500" algn="ctr" rotWithShape="0">
              <a:schemeClr val="accent1">
                <a:lumMod val="40000"/>
                <a:lumOff val="60000"/>
              </a:schemeClr>
            </a:outerShdw>
          </a:effectLst>
        </p:spPr>
      </p:pic>
      <p:pic>
        <p:nvPicPr>
          <p:cNvPr id="14" name="Рисунок 13">
            <a:extLst>
              <a:ext uri="{FF2B5EF4-FFF2-40B4-BE49-F238E27FC236}">
                <a16:creationId xmlns:a16="http://schemas.microsoft.com/office/drawing/2014/main" id="{60AB0E9E-F4B8-47C5-929E-C1E8663310D2}"/>
              </a:ext>
            </a:extLst>
          </p:cNvPr>
          <p:cNvPicPr>
            <a:picLocks noChangeAspect="1"/>
          </p:cNvPicPr>
          <p:nvPr/>
        </p:nvPicPr>
        <p:blipFill>
          <a:blip r:embed="rId5"/>
          <a:stretch>
            <a:fillRect/>
          </a:stretch>
        </p:blipFill>
        <p:spPr>
          <a:xfrm>
            <a:off x="3869748" y="3833762"/>
            <a:ext cx="4777740" cy="2667000"/>
          </a:xfrm>
          <a:prstGeom prst="rect">
            <a:avLst/>
          </a:prstGeom>
          <a:effectLst>
            <a:outerShdw blurRad="317500" algn="ctr" rotWithShape="0">
              <a:schemeClr val="accent1">
                <a:lumMod val="40000"/>
                <a:lumOff val="60000"/>
              </a:schemeClr>
            </a:outerShdw>
          </a:effectLst>
        </p:spPr>
      </p:pic>
      <p:pic>
        <p:nvPicPr>
          <p:cNvPr id="15" name="Рисунок 14">
            <a:extLst>
              <a:ext uri="{FF2B5EF4-FFF2-40B4-BE49-F238E27FC236}">
                <a16:creationId xmlns:a16="http://schemas.microsoft.com/office/drawing/2014/main" id="{14F584A4-BFD8-42CE-B16B-06C8ACF8302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AA734CF9-66F0-4D00-9745-8AE51DD8FD03}"/>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8">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8">
                  <a:extLst>
                    <a:ext uri="{A12FA001-AC4F-418D-AE19-62706E023703}">
                      <ahyp:hlinkClr xmlns:ahyp="http://schemas.microsoft.com/office/drawing/2018/hyperlinkcolor" xmlns="" val="tx"/>
                    </a:ext>
                  </a:extLst>
                </a:hlinkClick>
              </a:rPr>
              <a:t>556789</a:t>
            </a:r>
            <a:r>
              <a:rPr lang="ru-RU" sz="900" u="sng" kern="1200" dirty="0">
                <a:solidFill>
                  <a:schemeClr val="bg1"/>
                </a:solidFill>
              </a:rPr>
              <a:t> </a:t>
            </a:r>
            <a:endParaRPr lang="en-US" sz="900" u="sng" kern="1200" dirty="0">
              <a:solidFill>
                <a:schemeClr val="bg1"/>
              </a:solidFill>
            </a:endParaRPr>
          </a:p>
        </p:txBody>
      </p:sp>
      <p:sp>
        <p:nvSpPr>
          <p:cNvPr id="10" name="Прямоугольник: скругленные углы 9">
            <a:extLst>
              <a:ext uri="{FF2B5EF4-FFF2-40B4-BE49-F238E27FC236}">
                <a16:creationId xmlns:a16="http://schemas.microsoft.com/office/drawing/2014/main" id="{6930A237-A91F-4822-A918-3FAA4E645E53}"/>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9">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9">
                  <a:extLst>
                    <a:ext uri="{A12FA001-AC4F-418D-AE19-62706E023703}">
                      <ahyp:hlinkClr xmlns:ahyp="http://schemas.microsoft.com/office/drawing/2018/hyperlinkcolor" xmlns="" val="tx"/>
                    </a:ext>
                  </a:extLst>
                </a:hlinkClick>
              </a:rPr>
              <a:t>382665</a:t>
            </a:r>
            <a:r>
              <a:rPr lang="ru-RU" sz="900" u="sng" kern="1200" dirty="0">
                <a:solidFill>
                  <a:schemeClr val="bg1"/>
                </a:solidFill>
              </a:rPr>
              <a:t> </a:t>
            </a:r>
            <a:r>
              <a:rPr lang="en-US" sz="900" u="sng" kern="1200" dirty="0">
                <a:solidFill>
                  <a:schemeClr val="bg1"/>
                </a:solidFill>
              </a:rPr>
              <a:t> </a:t>
            </a:r>
          </a:p>
        </p:txBody>
      </p:sp>
      <p:sp>
        <p:nvSpPr>
          <p:cNvPr id="16" name="Прямоугольник: скругленные углы 15">
            <a:extLst>
              <a:ext uri="{FF2B5EF4-FFF2-40B4-BE49-F238E27FC236}">
                <a16:creationId xmlns:a16="http://schemas.microsoft.com/office/drawing/2014/main" id="{EF05495D-02B4-4384-8671-BC57148D785D}"/>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u="sng" kern="1200" dirty="0">
                <a:solidFill>
                  <a:schemeClr val="bg1"/>
                </a:solidFill>
                <a:hlinkClick r:id="rId10">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10">
                  <a:extLst>
                    <a:ext uri="{A12FA001-AC4F-418D-AE19-62706E023703}">
                      <ahyp:hlinkClr xmlns:ahyp="http://schemas.microsoft.com/office/drawing/2018/hyperlinkcolor" xmlns="" val="tx"/>
                    </a:ext>
                  </a:extLst>
                </a:hlinkClick>
              </a:rPr>
              <a:t>380073</a:t>
            </a:r>
            <a:endParaRPr lang="ru-RU" sz="900" dirty="0">
              <a:solidFill>
                <a:schemeClr val="bg1"/>
              </a:solidFill>
              <a:latin typeface="+mj-lt"/>
            </a:endParaRPr>
          </a:p>
        </p:txBody>
      </p:sp>
    </p:spTree>
    <p:extLst>
      <p:ext uri="{BB962C8B-B14F-4D97-AF65-F5344CB8AC3E}">
        <p14:creationId xmlns:p14="http://schemas.microsoft.com/office/powerpoint/2010/main" val="2078902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675436" y="408724"/>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Системная работа по формированию личностных результатов с «Облаком знаний»</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350648"/>
            <a:ext cx="9787225" cy="481958"/>
          </a:xfrm>
        </p:spPr>
        <p:txBody>
          <a:bodyPr/>
          <a:lstStyle/>
          <a:p>
            <a:pPr algn="l"/>
            <a:r>
              <a:rPr lang="ru-RU" dirty="0"/>
              <a:t>Личностные результаты: ценности научного познания</a:t>
            </a:r>
          </a:p>
          <a:p>
            <a:pPr algn="l"/>
            <a:endParaRPr lang="ru-RU" dirty="0"/>
          </a:p>
        </p:txBody>
      </p:sp>
      <p:pic>
        <p:nvPicPr>
          <p:cNvPr id="9" name="Рисунок 8">
            <a:extLst>
              <a:ext uri="{FF2B5EF4-FFF2-40B4-BE49-F238E27FC236}">
                <a16:creationId xmlns:a16="http://schemas.microsoft.com/office/drawing/2014/main" id="{125FC82F-7541-4FE5-90A6-0BEC590F0B55}"/>
              </a:ext>
            </a:extLst>
          </p:cNvPr>
          <p:cNvPicPr>
            <a:picLocks noChangeAspect="1"/>
          </p:cNvPicPr>
          <p:nvPr/>
        </p:nvPicPr>
        <p:blipFill>
          <a:blip r:embed="rId3"/>
          <a:stretch>
            <a:fillRect/>
          </a:stretch>
        </p:blipFill>
        <p:spPr>
          <a:xfrm>
            <a:off x="664307" y="1928812"/>
            <a:ext cx="5374958" cy="3000375"/>
          </a:xfrm>
          <a:prstGeom prst="rect">
            <a:avLst/>
          </a:prstGeom>
          <a:effectLst>
            <a:outerShdw blurRad="317500" algn="ctr" rotWithShape="0">
              <a:schemeClr val="accent1">
                <a:lumMod val="40000"/>
                <a:lumOff val="60000"/>
              </a:schemeClr>
            </a:outerShdw>
          </a:effectLst>
        </p:spPr>
      </p:pic>
      <p:pic>
        <p:nvPicPr>
          <p:cNvPr id="11" name="Рисунок 10">
            <a:extLst>
              <a:ext uri="{FF2B5EF4-FFF2-40B4-BE49-F238E27FC236}">
                <a16:creationId xmlns:a16="http://schemas.microsoft.com/office/drawing/2014/main" id="{FF71E3B6-81BE-45B6-A01F-6AE31BD49375}"/>
              </a:ext>
            </a:extLst>
          </p:cNvPr>
          <p:cNvPicPr>
            <a:picLocks noChangeAspect="1"/>
          </p:cNvPicPr>
          <p:nvPr/>
        </p:nvPicPr>
        <p:blipFill>
          <a:blip r:embed="rId4"/>
          <a:stretch>
            <a:fillRect/>
          </a:stretch>
        </p:blipFill>
        <p:spPr>
          <a:xfrm>
            <a:off x="6248395" y="1928812"/>
            <a:ext cx="5374958" cy="3000375"/>
          </a:xfrm>
          <a:prstGeom prst="rect">
            <a:avLst/>
          </a:prstGeom>
          <a:effectLst>
            <a:outerShdw blurRad="317500" algn="ctr" rotWithShape="0">
              <a:schemeClr val="accent1">
                <a:lumMod val="40000"/>
                <a:lumOff val="60000"/>
              </a:schemeClr>
            </a:outerShdw>
          </a:effectLst>
        </p:spPr>
      </p:pic>
      <p:pic>
        <p:nvPicPr>
          <p:cNvPr id="13" name="Рисунок 12">
            <a:extLst>
              <a:ext uri="{FF2B5EF4-FFF2-40B4-BE49-F238E27FC236}">
                <a16:creationId xmlns:a16="http://schemas.microsoft.com/office/drawing/2014/main" id="{65AD094D-24F4-4329-A1A6-259D02E4B243}"/>
              </a:ext>
            </a:extLst>
          </p:cNvPr>
          <p:cNvPicPr>
            <a:picLocks noChangeAspect="1"/>
          </p:cNvPicPr>
          <p:nvPr/>
        </p:nvPicPr>
        <p:blipFill>
          <a:blip r:embed="rId5"/>
          <a:stretch>
            <a:fillRect/>
          </a:stretch>
        </p:blipFill>
        <p:spPr>
          <a:xfrm>
            <a:off x="3560916" y="3463647"/>
            <a:ext cx="5374958" cy="3000375"/>
          </a:xfrm>
          <a:prstGeom prst="rect">
            <a:avLst/>
          </a:prstGeom>
          <a:effectLst>
            <a:outerShdw blurRad="317500" algn="ctr" rotWithShape="0">
              <a:schemeClr val="accent1">
                <a:lumMod val="40000"/>
                <a:lumOff val="60000"/>
              </a:schemeClr>
            </a:outerShdw>
          </a:effectLst>
        </p:spPr>
      </p:pic>
      <p:pic>
        <p:nvPicPr>
          <p:cNvPr id="14" name="Рисунок 13">
            <a:extLst>
              <a:ext uri="{FF2B5EF4-FFF2-40B4-BE49-F238E27FC236}">
                <a16:creationId xmlns:a16="http://schemas.microsoft.com/office/drawing/2014/main" id="{C6C640FC-1158-4232-ABCC-F36D9C21D9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33784" y="364430"/>
            <a:ext cx="1345941" cy="559991"/>
          </a:xfrm>
          <a:prstGeom prst="rect">
            <a:avLst/>
          </a:prstGeom>
        </p:spPr>
      </p:pic>
      <p:sp>
        <p:nvSpPr>
          <p:cNvPr id="10" name="Прямоугольник: скругленные углы 9">
            <a:extLst>
              <a:ext uri="{FF2B5EF4-FFF2-40B4-BE49-F238E27FC236}">
                <a16:creationId xmlns:a16="http://schemas.microsoft.com/office/drawing/2014/main" id="{AAFC0E59-2784-49D8-BACA-A327051830B2}"/>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8">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8">
                  <a:extLst>
                    <a:ext uri="{A12FA001-AC4F-418D-AE19-62706E023703}">
                      <ahyp:hlinkClr xmlns:ahyp="http://schemas.microsoft.com/office/drawing/2018/hyperlinkcolor" xmlns="" val="tx"/>
                    </a:ext>
                  </a:extLst>
                </a:hlinkClick>
              </a:rPr>
              <a:t>324607</a:t>
            </a:r>
            <a:endParaRPr lang="en-US" sz="900" u="sng" kern="1200" dirty="0">
              <a:solidFill>
                <a:schemeClr val="bg1"/>
              </a:solidFill>
            </a:endParaRPr>
          </a:p>
        </p:txBody>
      </p:sp>
      <p:sp>
        <p:nvSpPr>
          <p:cNvPr id="12" name="Прямоугольник: скругленные углы 11">
            <a:extLst>
              <a:ext uri="{FF2B5EF4-FFF2-40B4-BE49-F238E27FC236}">
                <a16:creationId xmlns:a16="http://schemas.microsoft.com/office/drawing/2014/main" id="{01CB7176-D43C-46E2-916C-AA05EE5E91BC}"/>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9">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9">
                  <a:extLst>
                    <a:ext uri="{A12FA001-AC4F-418D-AE19-62706E023703}">
                      <ahyp:hlinkClr xmlns:ahyp="http://schemas.microsoft.com/office/drawing/2018/hyperlinkcolor" xmlns="" val="tx"/>
                    </a:ext>
                  </a:extLst>
                </a:hlinkClick>
              </a:rPr>
              <a:t>354260</a:t>
            </a:r>
            <a:r>
              <a:rPr lang="ru-RU" sz="900" u="sng" kern="1200" dirty="0">
                <a:solidFill>
                  <a:schemeClr val="bg1"/>
                </a:solidFill>
              </a:rPr>
              <a:t> </a:t>
            </a:r>
          </a:p>
        </p:txBody>
      </p:sp>
      <p:sp>
        <p:nvSpPr>
          <p:cNvPr id="15" name="Прямоугольник: скругленные углы 14">
            <a:extLst>
              <a:ext uri="{FF2B5EF4-FFF2-40B4-BE49-F238E27FC236}">
                <a16:creationId xmlns:a16="http://schemas.microsoft.com/office/drawing/2014/main" id="{D2AE0DAB-13D1-464C-B291-DE1F06F3E682}"/>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10">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10">
                  <a:extLst>
                    <a:ext uri="{A12FA001-AC4F-418D-AE19-62706E023703}">
                      <ahyp:hlinkClr xmlns:ahyp="http://schemas.microsoft.com/office/drawing/2018/hyperlinkcolor" xmlns="" val="tx"/>
                    </a:ext>
                  </a:extLst>
                </a:hlinkClick>
              </a:rPr>
              <a:t>355182</a:t>
            </a:r>
            <a:endParaRPr lang="ru-RU" sz="900" u="sng" kern="1200" dirty="0">
              <a:solidFill>
                <a:schemeClr val="bg1"/>
              </a:solidFill>
            </a:endParaRPr>
          </a:p>
        </p:txBody>
      </p:sp>
    </p:spTree>
    <p:extLst>
      <p:ext uri="{BB962C8B-B14F-4D97-AF65-F5344CB8AC3E}">
        <p14:creationId xmlns:p14="http://schemas.microsoft.com/office/powerpoint/2010/main" val="3383303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355369"/>
            <a:ext cx="8025802" cy="460864"/>
          </a:xfrm>
        </p:spPr>
        <p:txBody>
          <a:bodyPr/>
          <a:lstStyle/>
          <a:p>
            <a:pPr algn="l"/>
            <a:r>
              <a:rPr lang="ru-RU" dirty="0"/>
              <a:t>Личностные результаты: экологическое воспитание</a:t>
            </a:r>
          </a:p>
          <a:p>
            <a:pPr algn="l"/>
            <a:endParaRPr lang="ru-RU" dirty="0"/>
          </a:p>
        </p:txBody>
      </p:sp>
      <p:sp>
        <p:nvSpPr>
          <p:cNvPr id="11" name="Заголовок 1">
            <a:extLst>
              <a:ext uri="{FF2B5EF4-FFF2-40B4-BE49-F238E27FC236}">
                <a16:creationId xmlns:a16="http://schemas.microsoft.com/office/drawing/2014/main" id="{EB92C66E-BBAB-4D8D-913C-5A08F6EBF83A}"/>
              </a:ext>
            </a:extLst>
          </p:cNvPr>
          <p:cNvSpPr txBox="1">
            <a:spLocks/>
          </p:cNvSpPr>
          <p:nvPr/>
        </p:nvSpPr>
        <p:spPr>
          <a:xfrm>
            <a:off x="675436" y="408724"/>
            <a:ext cx="10036629" cy="7300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800" b="1">
                <a:solidFill>
                  <a:srgbClr val="404045"/>
                </a:solidFill>
                <a:latin typeface="Verdana" panose="020B0604030504040204" pitchFamily="34" charset="0"/>
                <a:ea typeface="Verdana" panose="020B0604030504040204" pitchFamily="34" charset="0"/>
                <a:cs typeface="Helvetica Neue" panose="02000503000000020004" pitchFamily="2" charset="0"/>
              </a:rPr>
              <a:t>Системная работа по формированию личностных результатов с «Облаком знаний»</a:t>
            </a:r>
            <a:endPar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endParaRPr>
          </a:p>
        </p:txBody>
      </p:sp>
      <p:pic>
        <p:nvPicPr>
          <p:cNvPr id="10" name="Рисунок 9">
            <a:extLst>
              <a:ext uri="{FF2B5EF4-FFF2-40B4-BE49-F238E27FC236}">
                <a16:creationId xmlns:a16="http://schemas.microsoft.com/office/drawing/2014/main" id="{C5E5514A-E3BE-4815-9AD7-D55245B32C74}"/>
              </a:ext>
            </a:extLst>
          </p:cNvPr>
          <p:cNvPicPr>
            <a:picLocks noChangeAspect="1"/>
          </p:cNvPicPr>
          <p:nvPr/>
        </p:nvPicPr>
        <p:blipFill>
          <a:blip r:embed="rId3"/>
          <a:stretch>
            <a:fillRect/>
          </a:stretch>
        </p:blipFill>
        <p:spPr>
          <a:xfrm>
            <a:off x="675436" y="1992943"/>
            <a:ext cx="5374958" cy="3000375"/>
          </a:xfrm>
          <a:prstGeom prst="rect">
            <a:avLst/>
          </a:prstGeom>
          <a:effectLst>
            <a:outerShdw blurRad="317500" algn="ctr" rotWithShape="0">
              <a:schemeClr val="accent1">
                <a:lumMod val="40000"/>
                <a:lumOff val="60000"/>
              </a:schemeClr>
            </a:outerShdw>
          </a:effectLst>
        </p:spPr>
      </p:pic>
      <p:pic>
        <p:nvPicPr>
          <p:cNvPr id="15" name="Рисунок 14">
            <a:extLst>
              <a:ext uri="{FF2B5EF4-FFF2-40B4-BE49-F238E27FC236}">
                <a16:creationId xmlns:a16="http://schemas.microsoft.com/office/drawing/2014/main" id="{F7B44CB1-AA0C-48DB-960F-6CD7470CF67D}"/>
              </a:ext>
            </a:extLst>
          </p:cNvPr>
          <p:cNvPicPr>
            <a:picLocks noChangeAspect="1"/>
          </p:cNvPicPr>
          <p:nvPr/>
        </p:nvPicPr>
        <p:blipFill>
          <a:blip r:embed="rId4"/>
          <a:stretch>
            <a:fillRect/>
          </a:stretch>
        </p:blipFill>
        <p:spPr>
          <a:xfrm>
            <a:off x="6314258" y="1992943"/>
            <a:ext cx="5374958" cy="3000375"/>
          </a:xfrm>
          <a:prstGeom prst="rect">
            <a:avLst/>
          </a:prstGeom>
          <a:effectLst>
            <a:outerShdw blurRad="317500" algn="ctr" rotWithShape="0">
              <a:schemeClr val="accent1">
                <a:lumMod val="40000"/>
                <a:lumOff val="60000"/>
              </a:schemeClr>
            </a:outerShdw>
          </a:effectLst>
        </p:spPr>
      </p:pic>
      <p:pic>
        <p:nvPicPr>
          <p:cNvPr id="3" name="Рисунок 2">
            <a:extLst>
              <a:ext uri="{FF2B5EF4-FFF2-40B4-BE49-F238E27FC236}">
                <a16:creationId xmlns:a16="http://schemas.microsoft.com/office/drawing/2014/main" id="{4E848F2E-9F0E-45C0-AAED-47E6D13351E8}"/>
              </a:ext>
            </a:extLst>
          </p:cNvPr>
          <p:cNvPicPr>
            <a:picLocks noChangeAspect="1"/>
          </p:cNvPicPr>
          <p:nvPr/>
        </p:nvPicPr>
        <p:blipFill>
          <a:blip r:embed="rId5"/>
          <a:stretch>
            <a:fillRect/>
          </a:stretch>
        </p:blipFill>
        <p:spPr>
          <a:xfrm>
            <a:off x="3626779" y="3470271"/>
            <a:ext cx="5374958" cy="3000375"/>
          </a:xfrm>
          <a:prstGeom prst="rect">
            <a:avLst/>
          </a:prstGeom>
          <a:effectLst>
            <a:outerShdw blurRad="317500" algn="ctr" rotWithShape="0">
              <a:schemeClr val="accent1">
                <a:lumMod val="40000"/>
                <a:lumOff val="60000"/>
              </a:schemeClr>
            </a:outerShdw>
          </a:effectLst>
        </p:spPr>
      </p:pic>
      <p:pic>
        <p:nvPicPr>
          <p:cNvPr id="16" name="Рисунок 15">
            <a:extLst>
              <a:ext uri="{FF2B5EF4-FFF2-40B4-BE49-F238E27FC236}">
                <a16:creationId xmlns:a16="http://schemas.microsoft.com/office/drawing/2014/main" id="{3859A580-783B-4F7E-BF65-03372093DD4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DDE00277-8755-4351-BCA0-D662A17F63DA}"/>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8">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8">
                  <a:extLst>
                    <a:ext uri="{A12FA001-AC4F-418D-AE19-62706E023703}">
                      <ahyp:hlinkClr xmlns:ahyp="http://schemas.microsoft.com/office/drawing/2018/hyperlinkcolor" xmlns="" val="tx"/>
                    </a:ext>
                  </a:extLst>
                </a:hlinkClick>
              </a:rPr>
              <a:t>375481</a:t>
            </a:r>
            <a:r>
              <a:rPr lang="ru-RU" sz="900" u="sng" kern="1200" dirty="0">
                <a:solidFill>
                  <a:schemeClr val="bg1"/>
                </a:solidFill>
              </a:rPr>
              <a:t> </a:t>
            </a:r>
            <a:endParaRPr lang="en-US" sz="900" u="sng" kern="1200" dirty="0">
              <a:solidFill>
                <a:schemeClr val="bg1"/>
              </a:solidFill>
            </a:endParaRPr>
          </a:p>
        </p:txBody>
      </p:sp>
      <p:sp>
        <p:nvSpPr>
          <p:cNvPr id="12" name="Прямоугольник: скругленные углы 11">
            <a:extLst>
              <a:ext uri="{FF2B5EF4-FFF2-40B4-BE49-F238E27FC236}">
                <a16:creationId xmlns:a16="http://schemas.microsoft.com/office/drawing/2014/main" id="{1F3EB8DF-5DEF-40B0-A93A-19E299958066}"/>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9">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9">
                  <a:extLst>
                    <a:ext uri="{A12FA001-AC4F-418D-AE19-62706E023703}">
                      <ahyp:hlinkClr xmlns:ahyp="http://schemas.microsoft.com/office/drawing/2018/hyperlinkcolor" xmlns="" val="tx"/>
                    </a:ext>
                  </a:extLst>
                </a:hlinkClick>
              </a:rPr>
              <a:t>382727</a:t>
            </a:r>
            <a:endParaRPr lang="ru-RU" sz="900" u="sng" kern="1200" dirty="0">
              <a:solidFill>
                <a:schemeClr val="bg1"/>
              </a:solidFill>
            </a:endParaRPr>
          </a:p>
        </p:txBody>
      </p:sp>
      <p:sp>
        <p:nvSpPr>
          <p:cNvPr id="13" name="Прямоугольник: скругленные углы 12">
            <a:extLst>
              <a:ext uri="{FF2B5EF4-FFF2-40B4-BE49-F238E27FC236}">
                <a16:creationId xmlns:a16="http://schemas.microsoft.com/office/drawing/2014/main" id="{FF34511B-CD13-46D4-87C1-E7C3B22AC993}"/>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10">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10">
                  <a:extLst>
                    <a:ext uri="{A12FA001-AC4F-418D-AE19-62706E023703}">
                      <ahyp:hlinkClr xmlns:ahyp="http://schemas.microsoft.com/office/drawing/2018/hyperlinkcolor" xmlns="" val="tx"/>
                    </a:ext>
                  </a:extLst>
                </a:hlinkClick>
              </a:rPr>
              <a:t>380096</a:t>
            </a:r>
            <a:endParaRPr lang="ru-RU" sz="900" u="sng" kern="1200" dirty="0">
              <a:solidFill>
                <a:schemeClr val="bg1"/>
              </a:solidFill>
            </a:endParaRPr>
          </a:p>
        </p:txBody>
      </p:sp>
    </p:spTree>
    <p:extLst>
      <p:ext uri="{BB962C8B-B14F-4D97-AF65-F5344CB8AC3E}">
        <p14:creationId xmlns:p14="http://schemas.microsoft.com/office/powerpoint/2010/main" val="294147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302951"/>
            <a:ext cx="9854602" cy="426874"/>
          </a:xfrm>
        </p:spPr>
        <p:txBody>
          <a:bodyPr/>
          <a:lstStyle/>
          <a:p>
            <a:pPr algn="l"/>
            <a:r>
              <a:rPr lang="ru-RU" dirty="0"/>
              <a:t>Личностные результаты: осознанное отношение к здоровью</a:t>
            </a:r>
          </a:p>
          <a:p>
            <a:pPr algn="l"/>
            <a:endParaRPr lang="ru-RU" dirty="0"/>
          </a:p>
        </p:txBody>
      </p:sp>
      <p:pic>
        <p:nvPicPr>
          <p:cNvPr id="9" name="Рисунок 8">
            <a:extLst>
              <a:ext uri="{FF2B5EF4-FFF2-40B4-BE49-F238E27FC236}">
                <a16:creationId xmlns:a16="http://schemas.microsoft.com/office/drawing/2014/main" id="{636BB0C6-8FE9-4158-9010-5FEB3E0319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33784" y="364430"/>
            <a:ext cx="1345941" cy="559991"/>
          </a:xfrm>
          <a:prstGeom prst="rect">
            <a:avLst/>
          </a:prstGeom>
        </p:spPr>
      </p:pic>
      <p:sp>
        <p:nvSpPr>
          <p:cNvPr id="11" name="Заголовок 1">
            <a:extLst>
              <a:ext uri="{FF2B5EF4-FFF2-40B4-BE49-F238E27FC236}">
                <a16:creationId xmlns:a16="http://schemas.microsoft.com/office/drawing/2014/main" id="{8B0183CA-8410-43CB-932E-A45A5444ACF9}"/>
              </a:ext>
            </a:extLst>
          </p:cNvPr>
          <p:cNvSpPr>
            <a:spLocks noGrp="1"/>
          </p:cNvSpPr>
          <p:nvPr>
            <p:ph type="ctrTitle"/>
          </p:nvPr>
        </p:nvSpPr>
        <p:spPr>
          <a:xfrm>
            <a:off x="675436" y="408724"/>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Системная работа по формированию личностных результатов с «Облаком знаний»</a:t>
            </a:r>
          </a:p>
        </p:txBody>
      </p:sp>
      <p:pic>
        <p:nvPicPr>
          <p:cNvPr id="3" name="Рисунок 2">
            <a:extLst>
              <a:ext uri="{FF2B5EF4-FFF2-40B4-BE49-F238E27FC236}">
                <a16:creationId xmlns:a16="http://schemas.microsoft.com/office/drawing/2014/main" id="{47E28994-BD4A-45B9-B908-3E03D0576B88}"/>
              </a:ext>
            </a:extLst>
          </p:cNvPr>
          <p:cNvPicPr>
            <a:picLocks noChangeAspect="1"/>
          </p:cNvPicPr>
          <p:nvPr/>
        </p:nvPicPr>
        <p:blipFill>
          <a:blip r:embed="rId5"/>
          <a:stretch>
            <a:fillRect/>
          </a:stretch>
        </p:blipFill>
        <p:spPr>
          <a:xfrm>
            <a:off x="702645" y="1894006"/>
            <a:ext cx="5374958" cy="3000375"/>
          </a:xfrm>
          <a:prstGeom prst="rect">
            <a:avLst/>
          </a:prstGeom>
          <a:effectLst>
            <a:outerShdw blurRad="317500" algn="ctr" rotWithShape="0">
              <a:schemeClr val="accent1">
                <a:lumMod val="40000"/>
                <a:lumOff val="60000"/>
              </a:schemeClr>
            </a:outerShdw>
          </a:effectLst>
        </p:spPr>
      </p:pic>
      <p:pic>
        <p:nvPicPr>
          <p:cNvPr id="12" name="Рисунок 11">
            <a:extLst>
              <a:ext uri="{FF2B5EF4-FFF2-40B4-BE49-F238E27FC236}">
                <a16:creationId xmlns:a16="http://schemas.microsoft.com/office/drawing/2014/main" id="{C0A30429-C413-4E11-8180-0EAB01DB5AFC}"/>
              </a:ext>
            </a:extLst>
          </p:cNvPr>
          <p:cNvPicPr>
            <a:picLocks noChangeAspect="1"/>
          </p:cNvPicPr>
          <p:nvPr/>
        </p:nvPicPr>
        <p:blipFill>
          <a:blip r:embed="rId6"/>
          <a:stretch>
            <a:fillRect/>
          </a:stretch>
        </p:blipFill>
        <p:spPr>
          <a:xfrm>
            <a:off x="6220275" y="1894006"/>
            <a:ext cx="5374958" cy="3000375"/>
          </a:xfrm>
          <a:prstGeom prst="rect">
            <a:avLst/>
          </a:prstGeom>
          <a:effectLst>
            <a:outerShdw blurRad="317500" algn="ctr" rotWithShape="0">
              <a:schemeClr val="accent1">
                <a:lumMod val="40000"/>
                <a:lumOff val="60000"/>
              </a:schemeClr>
            </a:outerShdw>
          </a:effectLst>
        </p:spPr>
      </p:pic>
      <p:pic>
        <p:nvPicPr>
          <p:cNvPr id="14" name="Рисунок 13">
            <a:extLst>
              <a:ext uri="{FF2B5EF4-FFF2-40B4-BE49-F238E27FC236}">
                <a16:creationId xmlns:a16="http://schemas.microsoft.com/office/drawing/2014/main" id="{9CFE32DF-F1D1-49CF-9743-EB5DB66A1186}"/>
              </a:ext>
            </a:extLst>
          </p:cNvPr>
          <p:cNvPicPr>
            <a:picLocks noChangeAspect="1"/>
          </p:cNvPicPr>
          <p:nvPr/>
        </p:nvPicPr>
        <p:blipFill>
          <a:blip r:embed="rId7"/>
          <a:stretch>
            <a:fillRect/>
          </a:stretch>
        </p:blipFill>
        <p:spPr>
          <a:xfrm>
            <a:off x="3408521" y="3537953"/>
            <a:ext cx="5374958" cy="3000375"/>
          </a:xfrm>
          <a:prstGeom prst="rect">
            <a:avLst/>
          </a:prstGeom>
          <a:effectLst>
            <a:outerShdw blurRad="317500" algn="ctr" rotWithShape="0">
              <a:schemeClr val="accent1">
                <a:lumMod val="40000"/>
                <a:lumOff val="60000"/>
              </a:schemeClr>
            </a:outerShdw>
          </a:effectLst>
        </p:spPr>
      </p:pic>
      <p:sp>
        <p:nvSpPr>
          <p:cNvPr id="10" name="Прямоугольник: скругленные углы 9">
            <a:extLst>
              <a:ext uri="{FF2B5EF4-FFF2-40B4-BE49-F238E27FC236}">
                <a16:creationId xmlns:a16="http://schemas.microsoft.com/office/drawing/2014/main" id="{D9A3B8F6-4B5B-48BD-B05F-8473F405208A}"/>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8">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8">
                  <a:extLst>
                    <a:ext uri="{A12FA001-AC4F-418D-AE19-62706E023703}">
                      <ahyp:hlinkClr xmlns:ahyp="http://schemas.microsoft.com/office/drawing/2018/hyperlinkcolor" xmlns="" val="tx"/>
                    </a:ext>
                  </a:extLst>
                </a:hlinkClick>
              </a:rPr>
              <a:t>382716</a:t>
            </a:r>
            <a:r>
              <a:rPr lang="ru-RU" sz="900" u="sng" kern="1200" dirty="0">
                <a:solidFill>
                  <a:schemeClr val="bg1"/>
                </a:solidFill>
              </a:rPr>
              <a:t> </a:t>
            </a:r>
            <a:endParaRPr lang="en-US" sz="900" u="sng" kern="1200" dirty="0">
              <a:solidFill>
                <a:schemeClr val="bg1"/>
              </a:solidFill>
            </a:endParaRPr>
          </a:p>
        </p:txBody>
      </p:sp>
      <p:sp>
        <p:nvSpPr>
          <p:cNvPr id="13" name="Прямоугольник: скругленные углы 12">
            <a:extLst>
              <a:ext uri="{FF2B5EF4-FFF2-40B4-BE49-F238E27FC236}">
                <a16:creationId xmlns:a16="http://schemas.microsoft.com/office/drawing/2014/main" id="{06C8FC85-8D5E-47C4-9D4E-28B3D6BAE255}"/>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9">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9">
                  <a:extLst>
                    <a:ext uri="{A12FA001-AC4F-418D-AE19-62706E023703}">
                      <ahyp:hlinkClr xmlns:ahyp="http://schemas.microsoft.com/office/drawing/2018/hyperlinkcolor" xmlns="" val="tx"/>
                    </a:ext>
                  </a:extLst>
                </a:hlinkClick>
              </a:rPr>
              <a:t>380151</a:t>
            </a:r>
            <a:r>
              <a:rPr lang="ru-RU" sz="900" u="sng" kern="1200" dirty="0">
                <a:solidFill>
                  <a:schemeClr val="bg1"/>
                </a:solidFill>
              </a:rPr>
              <a:t> </a:t>
            </a:r>
            <a:endParaRPr lang="en-US" sz="900" u="sng" kern="1200" dirty="0">
              <a:solidFill>
                <a:schemeClr val="bg1"/>
              </a:solidFill>
            </a:endParaRPr>
          </a:p>
        </p:txBody>
      </p:sp>
      <p:sp>
        <p:nvSpPr>
          <p:cNvPr id="15" name="Прямоугольник: скругленные углы 14">
            <a:extLst>
              <a:ext uri="{FF2B5EF4-FFF2-40B4-BE49-F238E27FC236}">
                <a16:creationId xmlns:a16="http://schemas.microsoft.com/office/drawing/2014/main" id="{0FB97DC5-E939-4746-9CC8-5398B3305BB2}"/>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u="sng" kern="1200" dirty="0">
                <a:solidFill>
                  <a:schemeClr val="bg1"/>
                </a:solidFill>
                <a:hlinkClick r:id="rId10">
                  <a:extLst>
                    <a:ext uri="{A12FA001-AC4F-418D-AE19-62706E023703}">
                      <ahyp:hlinkClr xmlns:ahyp="http://schemas.microsoft.com/office/drawing/2018/hyperlinkcolor" xmlns="" val="tx"/>
                    </a:ext>
                  </a:extLst>
                </a:hlinkClick>
              </a:rPr>
              <a:t>https://school.oblakoz.ru/play/module/</a:t>
            </a:r>
            <a:r>
              <a:rPr lang="ru-RU" sz="900" u="sng" kern="1200" dirty="0">
                <a:solidFill>
                  <a:schemeClr val="bg1"/>
                </a:solidFill>
                <a:hlinkClick r:id="rId10">
                  <a:extLst>
                    <a:ext uri="{A12FA001-AC4F-418D-AE19-62706E023703}">
                      <ahyp:hlinkClr xmlns:ahyp="http://schemas.microsoft.com/office/drawing/2018/hyperlinkcolor" xmlns="" val="tx"/>
                    </a:ext>
                  </a:extLst>
                </a:hlinkClick>
              </a:rPr>
              <a:t>355103</a:t>
            </a:r>
            <a:r>
              <a:rPr lang="ru-RU" sz="900" u="sng" kern="1200" dirty="0">
                <a:solidFill>
                  <a:schemeClr val="bg1"/>
                </a:solidFill>
              </a:rPr>
              <a:t> </a:t>
            </a:r>
          </a:p>
        </p:txBody>
      </p:sp>
    </p:spTree>
    <p:extLst>
      <p:ext uri="{BB962C8B-B14F-4D97-AF65-F5344CB8AC3E}">
        <p14:creationId xmlns:p14="http://schemas.microsoft.com/office/powerpoint/2010/main" val="3287293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75436" y="1234040"/>
            <a:ext cx="10478339" cy="469748"/>
          </a:xfrm>
        </p:spPr>
        <p:txBody>
          <a:bodyPr/>
          <a:lstStyle/>
          <a:p>
            <a:pPr algn="l"/>
            <a:r>
              <a:rPr lang="ru-RU" dirty="0"/>
              <a:t>Формирование навыков здорового образа жизни, правильного питания</a:t>
            </a:r>
          </a:p>
          <a:p>
            <a:pPr algn="l"/>
            <a:endParaRPr lang="ru-RU" dirty="0"/>
          </a:p>
        </p:txBody>
      </p:sp>
      <p:sp>
        <p:nvSpPr>
          <p:cNvPr id="7" name="TextBox 6"/>
          <p:cNvSpPr txBox="1"/>
          <p:nvPr/>
        </p:nvSpPr>
        <p:spPr>
          <a:xfrm>
            <a:off x="1240506" y="5498373"/>
            <a:ext cx="4563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Определение норм рационального питания (9 класс)</a:t>
            </a:r>
          </a:p>
        </p:txBody>
      </p:sp>
      <p:sp>
        <p:nvSpPr>
          <p:cNvPr id="8" name="Прямоугольник 7"/>
          <p:cNvSpPr/>
          <p:nvPr/>
        </p:nvSpPr>
        <p:spPr>
          <a:xfrm>
            <a:off x="6510966" y="5075294"/>
            <a:ext cx="494135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Измерение массы и роста своего организма.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Определение оптимальности веса (9 класс)</a:t>
            </a:r>
          </a:p>
        </p:txBody>
      </p:sp>
      <p:sp>
        <p:nvSpPr>
          <p:cNvPr id="12" name="Заголовок 1">
            <a:extLst>
              <a:ext uri="{FF2B5EF4-FFF2-40B4-BE49-F238E27FC236}">
                <a16:creationId xmlns:a16="http://schemas.microsoft.com/office/drawing/2014/main" id="{06AF82BE-7F24-46CC-B6FE-4F113B6CBD77}"/>
              </a:ext>
            </a:extLst>
          </p:cNvPr>
          <p:cNvSpPr>
            <a:spLocks noGrp="1"/>
          </p:cNvSpPr>
          <p:nvPr>
            <p:ph type="ctrTitle"/>
          </p:nvPr>
        </p:nvSpPr>
        <p:spPr>
          <a:xfrm>
            <a:off x="675436" y="408724"/>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Системная работа по формированию личностных результатов с «Облаком знаний»</a:t>
            </a:r>
          </a:p>
        </p:txBody>
      </p:sp>
      <p:pic>
        <p:nvPicPr>
          <p:cNvPr id="11" name="Рисунок 10">
            <a:extLst>
              <a:ext uri="{FF2B5EF4-FFF2-40B4-BE49-F238E27FC236}">
                <a16:creationId xmlns:a16="http://schemas.microsoft.com/office/drawing/2014/main" id="{ABD34FD3-00DE-4912-831C-970D6423DF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33784" y="364430"/>
            <a:ext cx="1345941" cy="559991"/>
          </a:xfrm>
          <a:prstGeom prst="rect">
            <a:avLst/>
          </a:prstGeom>
        </p:spPr>
      </p:pic>
      <p:pic>
        <p:nvPicPr>
          <p:cNvPr id="3" name="Рисунок 2">
            <a:extLst>
              <a:ext uri="{FF2B5EF4-FFF2-40B4-BE49-F238E27FC236}">
                <a16:creationId xmlns:a16="http://schemas.microsoft.com/office/drawing/2014/main" id="{F3B5F9A2-FDA7-42A3-BC83-3893BD458D0E}"/>
              </a:ext>
            </a:extLst>
          </p:cNvPr>
          <p:cNvPicPr>
            <a:picLocks noChangeAspect="1"/>
          </p:cNvPicPr>
          <p:nvPr/>
        </p:nvPicPr>
        <p:blipFill>
          <a:blip r:embed="rId5"/>
          <a:stretch>
            <a:fillRect/>
          </a:stretch>
        </p:blipFill>
        <p:spPr>
          <a:xfrm>
            <a:off x="536058" y="2089110"/>
            <a:ext cx="5972175" cy="3333750"/>
          </a:xfrm>
          <a:prstGeom prst="rect">
            <a:avLst/>
          </a:prstGeom>
          <a:effectLst>
            <a:outerShdw blurRad="317500" algn="ctr" rotWithShape="0">
              <a:schemeClr val="accent1">
                <a:lumMod val="40000"/>
                <a:lumOff val="60000"/>
              </a:schemeClr>
            </a:outerShdw>
          </a:effectLst>
        </p:spPr>
      </p:pic>
      <p:pic>
        <p:nvPicPr>
          <p:cNvPr id="14" name="Рисунок 13">
            <a:extLst>
              <a:ext uri="{FF2B5EF4-FFF2-40B4-BE49-F238E27FC236}">
                <a16:creationId xmlns:a16="http://schemas.microsoft.com/office/drawing/2014/main" id="{CE7C3DE3-5CD5-4B28-924B-A4E8F2D7C2EE}"/>
              </a:ext>
            </a:extLst>
          </p:cNvPr>
          <p:cNvPicPr>
            <a:picLocks noChangeAspect="1"/>
          </p:cNvPicPr>
          <p:nvPr/>
        </p:nvPicPr>
        <p:blipFill>
          <a:blip r:embed="rId6"/>
          <a:stretch>
            <a:fillRect/>
          </a:stretch>
        </p:blipFill>
        <p:spPr>
          <a:xfrm>
            <a:off x="5730636" y="1703788"/>
            <a:ext cx="5972175" cy="3333750"/>
          </a:xfrm>
          <a:prstGeom prst="rect">
            <a:avLst/>
          </a:prstGeom>
          <a:effectLst>
            <a:outerShdw blurRad="317500" algn="ctr" rotWithShape="0">
              <a:schemeClr val="accent1">
                <a:lumMod val="40000"/>
                <a:lumOff val="60000"/>
              </a:schemeClr>
            </a:outerShdw>
          </a:effectLst>
        </p:spPr>
      </p:pic>
      <p:sp>
        <p:nvSpPr>
          <p:cNvPr id="10" name="Прямоугольник: скругленные углы 9">
            <a:extLst>
              <a:ext uri="{FF2B5EF4-FFF2-40B4-BE49-F238E27FC236}">
                <a16:creationId xmlns:a16="http://schemas.microsoft.com/office/drawing/2014/main" id="{1F1A0AA8-7207-482A-BAC3-ECDA571A743B}"/>
              </a:ext>
            </a:extLst>
          </p:cNvPr>
          <p:cNvSpPr/>
          <p:nvPr/>
        </p:nvSpPr>
        <p:spPr>
          <a:xfrm>
            <a:off x="675436" y="6385703"/>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7">
                  <a:extLst>
                    <a:ext uri="{A12FA001-AC4F-418D-AE19-62706E023703}">
                      <ahyp:hlinkClr xmlns:ahyp="http://schemas.microsoft.com/office/drawing/2018/hyperlinkcolor" xmlns="" val="tx"/>
                    </a:ext>
                  </a:extLst>
                </a:hlinkClick>
              </a:rPr>
              <a:t>https://school.oblakoz.ru/play/module/</a:t>
            </a:r>
            <a:r>
              <a:rPr lang="ru-RU" sz="900" kern="1200" dirty="0">
                <a:solidFill>
                  <a:schemeClr val="bg1"/>
                </a:solidFill>
                <a:hlinkClick r:id="rId7">
                  <a:extLst>
                    <a:ext uri="{A12FA001-AC4F-418D-AE19-62706E023703}">
                      <ahyp:hlinkClr xmlns:ahyp="http://schemas.microsoft.com/office/drawing/2018/hyperlinkcolor" xmlns="" val="tx"/>
                    </a:ext>
                  </a:extLst>
                </a:hlinkClick>
              </a:rPr>
              <a:t>324654</a:t>
            </a:r>
            <a:r>
              <a:rPr lang="ru-RU" sz="900" kern="1200" dirty="0">
                <a:solidFill>
                  <a:schemeClr val="bg1"/>
                </a:solidFill>
              </a:rPr>
              <a:t> </a:t>
            </a:r>
            <a:endParaRPr lang="en-US" sz="900" kern="1200" dirty="0">
              <a:solidFill>
                <a:schemeClr val="bg1"/>
              </a:solidFill>
            </a:endParaRPr>
          </a:p>
        </p:txBody>
      </p:sp>
      <p:sp>
        <p:nvSpPr>
          <p:cNvPr id="13" name="Прямоугольник: скругленные углы 12">
            <a:extLst>
              <a:ext uri="{FF2B5EF4-FFF2-40B4-BE49-F238E27FC236}">
                <a16:creationId xmlns:a16="http://schemas.microsoft.com/office/drawing/2014/main" id="{8ED38459-FD84-476A-A6CA-F825C617702D}"/>
              </a:ext>
            </a:extLst>
          </p:cNvPr>
          <p:cNvSpPr/>
          <p:nvPr/>
        </p:nvSpPr>
        <p:spPr>
          <a:xfrm>
            <a:off x="675436" y="608314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8">
                  <a:extLst>
                    <a:ext uri="{A12FA001-AC4F-418D-AE19-62706E023703}">
                      <ahyp:hlinkClr xmlns:ahyp="http://schemas.microsoft.com/office/drawing/2018/hyperlinkcolor" xmlns="" val="tx"/>
                    </a:ext>
                  </a:extLst>
                </a:hlinkClick>
              </a:rPr>
              <a:t>https://school.oblakoz.ru/play/module/</a:t>
            </a:r>
            <a:r>
              <a:rPr lang="ru-RU" sz="900" kern="1200" dirty="0">
                <a:solidFill>
                  <a:schemeClr val="bg1"/>
                </a:solidFill>
                <a:hlinkClick r:id="rId8">
                  <a:extLst>
                    <a:ext uri="{A12FA001-AC4F-418D-AE19-62706E023703}">
                      <ahyp:hlinkClr xmlns:ahyp="http://schemas.microsoft.com/office/drawing/2018/hyperlinkcolor" xmlns="" val="tx"/>
                    </a:ext>
                  </a:extLst>
                </a:hlinkClick>
              </a:rPr>
              <a:t>324639</a:t>
            </a:r>
            <a:endParaRPr lang="ru-RU" sz="900" kern="1200" dirty="0">
              <a:solidFill>
                <a:schemeClr val="bg1"/>
              </a:solidFill>
            </a:endParaRPr>
          </a:p>
        </p:txBody>
      </p:sp>
    </p:spTree>
    <p:extLst>
      <p:ext uri="{BB962C8B-B14F-4D97-AF65-F5344CB8AC3E}">
        <p14:creationId xmlns:p14="http://schemas.microsoft.com/office/powerpoint/2010/main" val="405037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EAF3FB"/>
        </a:solid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563770" y="458815"/>
            <a:ext cx="11208020" cy="587021"/>
          </a:xfrm>
        </p:spPr>
        <p:txBody>
          <a:bodyPr anchor="t">
            <a:noAutofit/>
          </a:bodyPr>
          <a:lstStyle/>
          <a:p>
            <a:pPr algn="l">
              <a:defRPr/>
            </a:pPr>
            <a:r>
              <a:rPr lang="ru-RU" sz="2800" b="1" dirty="0">
                <a:solidFill>
                  <a:srgbClr val="404045"/>
                </a:solidFill>
                <a:latin typeface="Verdana"/>
                <a:ea typeface="Verdana"/>
                <a:cs typeface="Tahoma"/>
              </a:rPr>
              <a:t>Сценарий работы в «Облаке знаний»</a:t>
            </a:r>
            <a:endParaRPr sz="2800" dirty="0"/>
          </a:p>
        </p:txBody>
      </p:sp>
      <p:sp>
        <p:nvSpPr>
          <p:cNvPr id="3" name="Подзаголовок 2"/>
          <p:cNvSpPr>
            <a:spLocks noGrp="1"/>
          </p:cNvSpPr>
          <p:nvPr>
            <p:ph type="subTitle" idx="1"/>
          </p:nvPr>
        </p:nvSpPr>
        <p:spPr bwMode="auto">
          <a:xfrm>
            <a:off x="563770" y="1434725"/>
            <a:ext cx="4723580" cy="4158205"/>
          </a:xfrm>
        </p:spPr>
        <p:txBody>
          <a:bodyPr>
            <a:noAutofit/>
          </a:bodyPr>
          <a:lstStyle/>
          <a:p>
            <a:pPr marL="457200" indent="-457200" algn="l">
              <a:lnSpc>
                <a:spcPct val="110000"/>
              </a:lnSpc>
              <a:spcBef>
                <a:spcPts val="800"/>
              </a:spcBef>
              <a:buClr>
                <a:srgbClr val="0089FF"/>
              </a:buClr>
              <a:buFont typeface="+mj-lt"/>
              <a:buAutoNum type="arabicPeriod"/>
              <a:defRPr/>
            </a:pPr>
            <a:r>
              <a:rPr lang="ru-RU" sz="2000">
                <a:latin typeface="Verdana"/>
                <a:ea typeface="Verdana"/>
                <a:cs typeface="Tahoma"/>
              </a:rPr>
              <a:t>Учитель назначает работы на класс или на конкретных учеников</a:t>
            </a:r>
            <a:endParaRPr/>
          </a:p>
          <a:p>
            <a:pPr marL="457200" indent="-457200" algn="l">
              <a:lnSpc>
                <a:spcPct val="110000"/>
              </a:lnSpc>
              <a:spcBef>
                <a:spcPts val="800"/>
              </a:spcBef>
              <a:buClr>
                <a:srgbClr val="0089FF"/>
              </a:buClr>
              <a:buFont typeface="+mj-lt"/>
              <a:buAutoNum type="arabicPeriod"/>
              <a:defRPr/>
            </a:pPr>
            <a:r>
              <a:rPr lang="ru-RU" sz="2000">
                <a:latin typeface="Verdana"/>
                <a:ea typeface="Verdana"/>
                <a:cs typeface="Tahoma"/>
              </a:rPr>
              <a:t>Ученики выполняют назначенную работу</a:t>
            </a:r>
            <a:endParaRPr/>
          </a:p>
          <a:p>
            <a:pPr marL="457200" indent="-457200" algn="l">
              <a:lnSpc>
                <a:spcPct val="110000"/>
              </a:lnSpc>
              <a:spcBef>
                <a:spcPts val="800"/>
              </a:spcBef>
              <a:buClr>
                <a:srgbClr val="0089FF"/>
              </a:buClr>
              <a:buFont typeface="+mj-lt"/>
              <a:buAutoNum type="arabicPeriod"/>
              <a:defRPr/>
            </a:pPr>
            <a:r>
              <a:rPr lang="ru-RU" sz="2000">
                <a:latin typeface="Verdana"/>
                <a:ea typeface="Verdana"/>
                <a:cs typeface="Tahoma"/>
              </a:rPr>
              <a:t>Происходит автоматическая проверка ответов</a:t>
            </a:r>
            <a:endParaRPr/>
          </a:p>
          <a:p>
            <a:pPr marL="457200" indent="-457200" algn="l">
              <a:lnSpc>
                <a:spcPct val="110000"/>
              </a:lnSpc>
              <a:spcBef>
                <a:spcPts val="800"/>
              </a:spcBef>
              <a:buClr>
                <a:srgbClr val="0089FF"/>
              </a:buClr>
              <a:buFont typeface="+mj-lt"/>
              <a:buAutoNum type="arabicPeriod"/>
              <a:defRPr/>
            </a:pPr>
            <a:r>
              <a:rPr lang="ru-RU" sz="2000">
                <a:latin typeface="Verdana"/>
                <a:ea typeface="Verdana"/>
                <a:cs typeface="Tahoma"/>
              </a:rPr>
              <a:t>Учитель анализирует полученные результаты и при необходимости назначает дополнительные работы</a:t>
            </a:r>
            <a:endParaRPr lang="ru-RU" sz="2000">
              <a:solidFill>
                <a:srgbClr val="404045"/>
              </a:solidFill>
              <a:latin typeface="Verdana"/>
              <a:ea typeface="Verdana"/>
              <a:cs typeface="Tahoma"/>
            </a:endParaRPr>
          </a:p>
        </p:txBody>
      </p:sp>
      <p:pic>
        <p:nvPicPr>
          <p:cNvPr id="6" name="Рисунок 5"/>
          <p:cNvPicPr>
            <a:picLocks noChangeAspect="1"/>
          </p:cNvPicPr>
          <p:nvPr/>
        </p:nvPicPr>
        <p:blipFill>
          <a:blip r:embed="rId3"/>
          <a:srcRect t="-297" b="-1001"/>
          <a:stretch/>
        </p:blipFill>
        <p:spPr bwMode="auto">
          <a:xfrm>
            <a:off x="7656690" y="1427696"/>
            <a:ext cx="3759817" cy="2243555"/>
          </a:xfrm>
          <a:prstGeom prst="roundRect">
            <a:avLst>
              <a:gd name="adj" fmla="val 2873"/>
            </a:avLst>
          </a:prstGeom>
          <a:effectLst>
            <a:outerShdw blurRad="266700" dist="50800" dir="5400000" algn="ctr" rotWithShape="0">
              <a:srgbClr val="0B5AC3">
                <a:alpha val="25000"/>
              </a:srgbClr>
            </a:outerShdw>
            <a:softEdge rad="0"/>
          </a:effectLst>
        </p:spPr>
      </p:pic>
      <p:pic>
        <p:nvPicPr>
          <p:cNvPr id="10" name="Рисунок 9"/>
          <p:cNvPicPr>
            <a:picLocks noChangeAspect="1"/>
          </p:cNvPicPr>
          <p:nvPr/>
        </p:nvPicPr>
        <p:blipFill>
          <a:blip r:embed="rId4"/>
          <a:srcRect t="42" b="233"/>
          <a:stretch/>
        </p:blipFill>
        <p:spPr bwMode="auto">
          <a:xfrm>
            <a:off x="5336186" y="2840822"/>
            <a:ext cx="3416591" cy="2453584"/>
          </a:xfrm>
          <a:prstGeom prst="roundRect">
            <a:avLst>
              <a:gd name="adj" fmla="val 2873"/>
            </a:avLst>
          </a:prstGeom>
          <a:effectLst>
            <a:outerShdw blurRad="266700" dist="50800" dir="5400000" algn="ctr" rotWithShape="0">
              <a:srgbClr val="0B5AC3">
                <a:alpha val="25000"/>
              </a:srgbClr>
            </a:outerShdw>
            <a:softEdge rad="0"/>
          </a:effectLst>
        </p:spPr>
      </p:pic>
      <p:pic>
        <p:nvPicPr>
          <p:cNvPr id="11" name="Рисунок 10"/>
          <p:cNvPicPr>
            <a:picLocks noChangeAspect="1"/>
          </p:cNvPicPr>
          <p:nvPr/>
        </p:nvPicPr>
        <p:blipFill>
          <a:blip r:embed="rId5"/>
          <a:srcRect l="-56" r="159"/>
          <a:stretch/>
        </p:blipFill>
        <p:spPr bwMode="auto">
          <a:xfrm>
            <a:off x="8196379" y="4511741"/>
            <a:ext cx="3688380" cy="1662559"/>
          </a:xfrm>
          <a:prstGeom prst="roundRect">
            <a:avLst>
              <a:gd name="adj" fmla="val 2873"/>
            </a:avLst>
          </a:prstGeom>
          <a:effectLst>
            <a:outerShdw blurRad="266700" dist="50800" dir="5400000" algn="ctr" rotWithShape="0">
              <a:srgbClr val="0B5AC3">
                <a:alpha val="25000"/>
              </a:srgbClr>
            </a:outerShdw>
            <a:softEdge rad="0"/>
          </a:effectLst>
        </p:spPr>
      </p:pic>
      <p:pic>
        <p:nvPicPr>
          <p:cNvPr id="13" name="Рисунок 12"/>
          <p:cNvPicPr>
            <a:picLocks noChangeAspect="1"/>
          </p:cNvPicPr>
          <p:nvPr/>
        </p:nvPicPr>
        <p:blipFill>
          <a:blip r:embed="rId6"/>
          <a:stretch/>
        </p:blipFill>
        <p:spPr bwMode="auto">
          <a:xfrm>
            <a:off x="6545098" y="1897699"/>
            <a:ext cx="1781705" cy="871056"/>
          </a:xfrm>
          <a:prstGeom prst="rect">
            <a:avLst/>
          </a:prstGeom>
        </p:spPr>
      </p:pic>
      <p:pic>
        <p:nvPicPr>
          <p:cNvPr id="15" name="Рисунок 14"/>
          <p:cNvPicPr>
            <a:picLocks noChangeAspect="1"/>
          </p:cNvPicPr>
          <p:nvPr/>
        </p:nvPicPr>
        <p:blipFill>
          <a:blip r:embed="rId7"/>
          <a:stretch/>
        </p:blipFill>
        <p:spPr bwMode="auto">
          <a:xfrm>
            <a:off x="7102441" y="5460343"/>
            <a:ext cx="1297609" cy="1023669"/>
          </a:xfrm>
          <a:prstGeom prst="rect">
            <a:avLst/>
          </a:prstGeom>
        </p:spPr>
      </p:pic>
      <p:pic>
        <p:nvPicPr>
          <p:cNvPr id="12" name="Рисунок 11">
            <a:extLst>
              <a:ext uri="{FF2B5EF4-FFF2-40B4-BE49-F238E27FC236}">
                <a16:creationId xmlns:a16="http://schemas.microsoft.com/office/drawing/2014/main" id="{805B4C7D-532D-40DA-A773-B280C2DA08E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433784" y="364430"/>
            <a:ext cx="1345941" cy="559991"/>
          </a:xfrm>
          <a:prstGeom prst="rect">
            <a:avLst/>
          </a:prstGeom>
        </p:spPr>
      </p:pic>
    </p:spTree>
    <p:extLst>
      <p:ext uri="{BB962C8B-B14F-4D97-AF65-F5344CB8AC3E}">
        <p14:creationId xmlns:p14="http://schemas.microsoft.com/office/powerpoint/2010/main" val="1888325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6520CEFD-FABD-CA91-BB8B-B2442220E2E0}"/>
              </a:ext>
            </a:extLst>
          </p:cNvPr>
          <p:cNvSpPr txBox="1">
            <a:spLocks/>
          </p:cNvSpPr>
          <p:nvPr/>
        </p:nvSpPr>
        <p:spPr>
          <a:xfrm>
            <a:off x="563771" y="448541"/>
            <a:ext cx="9611255" cy="58702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404045"/>
                </a:solidFill>
                <a:effectLst/>
                <a:uLnTx/>
                <a:uFillTx/>
                <a:latin typeface="Verdana" panose="020B0604030504040204" pitchFamily="34" charset="0"/>
                <a:ea typeface="Verdana" panose="020B0604030504040204" pitchFamily="34" charset="0"/>
                <a:cs typeface="Helvetica Neue" panose="02000503000000020004" pitchFamily="2" charset="0"/>
              </a:rPr>
              <a:t>Подборки цифровых работ для воспитательной работы</a:t>
            </a:r>
          </a:p>
        </p:txBody>
      </p:sp>
      <p:pic>
        <p:nvPicPr>
          <p:cNvPr id="7" name="Рисунок 6">
            <a:extLst>
              <a:ext uri="{FF2B5EF4-FFF2-40B4-BE49-F238E27FC236}">
                <a16:creationId xmlns:a16="http://schemas.microsoft.com/office/drawing/2014/main" id="{5EF2F1F6-DECA-49D1-AE28-8632D9183814}"/>
              </a:ext>
            </a:extLst>
          </p:cNvPr>
          <p:cNvPicPr>
            <a:picLocks noChangeAspect="1"/>
          </p:cNvPicPr>
          <p:nvPr/>
        </p:nvPicPr>
        <p:blipFill>
          <a:blip r:embed="rId3"/>
          <a:stretch>
            <a:fillRect/>
          </a:stretch>
        </p:blipFill>
        <p:spPr>
          <a:xfrm>
            <a:off x="563770" y="1408678"/>
            <a:ext cx="8599932" cy="4800600"/>
          </a:xfrm>
          <a:prstGeom prst="rect">
            <a:avLst/>
          </a:prstGeom>
          <a:effectLst>
            <a:outerShdw blurRad="317500" algn="ctr" rotWithShape="0">
              <a:schemeClr val="accent1">
                <a:lumMod val="40000"/>
                <a:lumOff val="60000"/>
              </a:schemeClr>
            </a:outerShdw>
          </a:effectLst>
        </p:spPr>
      </p:pic>
      <p:sp>
        <p:nvSpPr>
          <p:cNvPr id="9" name="Прямоугольник: скругленные углы 8">
            <a:extLst>
              <a:ext uri="{FF2B5EF4-FFF2-40B4-BE49-F238E27FC236}">
                <a16:creationId xmlns:a16="http://schemas.microsoft.com/office/drawing/2014/main" id="{66FD12DE-A184-4A84-A9F9-E71FA8FCA97F}"/>
              </a:ext>
            </a:extLst>
          </p:cNvPr>
          <p:cNvSpPr/>
          <p:nvPr/>
        </p:nvSpPr>
        <p:spPr>
          <a:xfrm>
            <a:off x="563770" y="638358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rtl="0">
              <a:defRPr/>
            </a:pPr>
            <a:r>
              <a:rPr lang="en-US" sz="900" kern="1200" dirty="0">
                <a:solidFill>
                  <a:schemeClr val="bg1"/>
                </a:solidFill>
                <a:hlinkClick r:id="rId4">
                  <a:extLst>
                    <a:ext uri="{A12FA001-AC4F-418D-AE19-62706E023703}">
                      <ahyp:hlinkClr xmlns:ahyp="http://schemas.microsoft.com/office/drawing/2018/hyperlinkcolor" xmlns="" val="tx"/>
                    </a:ext>
                  </a:extLst>
                </a:hlinkClick>
              </a:rPr>
              <a:t>https://oblakoz.ru/guidelines?rubric=breed_work</a:t>
            </a:r>
            <a:r>
              <a:rPr lang="ru-RU" sz="900" kern="1200" dirty="0">
                <a:solidFill>
                  <a:schemeClr val="bg1"/>
                </a:solidFill>
              </a:rPr>
              <a:t> </a:t>
            </a:r>
          </a:p>
        </p:txBody>
      </p:sp>
      <p:pic>
        <p:nvPicPr>
          <p:cNvPr id="3" name="Рисунок 2">
            <a:extLst>
              <a:ext uri="{FF2B5EF4-FFF2-40B4-BE49-F238E27FC236}">
                <a16:creationId xmlns:a16="http://schemas.microsoft.com/office/drawing/2014/main" id="{AB4FBBD3-3360-48D0-AC93-208CE42AF1B7}"/>
              </a:ext>
            </a:extLst>
          </p:cNvPr>
          <p:cNvPicPr>
            <a:picLocks noChangeAspect="1"/>
          </p:cNvPicPr>
          <p:nvPr/>
        </p:nvPicPr>
        <p:blipFill>
          <a:blip r:embed="rId5"/>
          <a:stretch>
            <a:fillRect/>
          </a:stretch>
        </p:blipFill>
        <p:spPr>
          <a:xfrm>
            <a:off x="10175026" y="468272"/>
            <a:ext cx="1393584" cy="1393584"/>
          </a:xfrm>
          <a:prstGeom prst="rect">
            <a:avLst/>
          </a:prstGeom>
        </p:spPr>
      </p:pic>
    </p:spTree>
    <p:extLst>
      <p:ext uri="{BB962C8B-B14F-4D97-AF65-F5344CB8AC3E}">
        <p14:creationId xmlns:p14="http://schemas.microsoft.com/office/powerpoint/2010/main" val="209287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3C5FB0C-69AB-4D86-9488-B4912B94D9C6}"/>
              </a:ext>
            </a:extLst>
          </p:cNvPr>
          <p:cNvPicPr>
            <a:picLocks noChangeAspect="1"/>
          </p:cNvPicPr>
          <p:nvPr/>
        </p:nvPicPr>
        <p:blipFill>
          <a:blip r:embed="rId3"/>
          <a:stretch>
            <a:fillRect/>
          </a:stretch>
        </p:blipFill>
        <p:spPr>
          <a:xfrm>
            <a:off x="-124967" y="-164592"/>
            <a:ext cx="12441935" cy="7022592"/>
          </a:xfrm>
          <a:prstGeom prst="rect">
            <a:avLst/>
          </a:prstGeom>
        </p:spPr>
      </p:pic>
      <p:pic>
        <p:nvPicPr>
          <p:cNvPr id="7" name="Рисунок 6">
            <a:extLst>
              <a:ext uri="{FF2B5EF4-FFF2-40B4-BE49-F238E27FC236}">
                <a16:creationId xmlns:a16="http://schemas.microsoft.com/office/drawing/2014/main" id="{587A72AF-6015-2EC6-E570-2FD0F5E7F12A}"/>
              </a:ext>
            </a:extLst>
          </p:cNvPr>
          <p:cNvPicPr>
            <a:picLocks noChangeAspect="1"/>
          </p:cNvPicPr>
          <p:nvPr/>
        </p:nvPicPr>
        <p:blipFill>
          <a:blip r:embed="rId4"/>
          <a:stretch>
            <a:fillRect/>
          </a:stretch>
        </p:blipFill>
        <p:spPr>
          <a:xfrm>
            <a:off x="10470674" y="94006"/>
            <a:ext cx="935111" cy="956858"/>
          </a:xfrm>
          <a:prstGeom prst="rect">
            <a:avLst/>
          </a:prstGeom>
        </p:spPr>
      </p:pic>
      <p:sp>
        <p:nvSpPr>
          <p:cNvPr id="2" name="Прямоугольник: скругленные углы 1">
            <a:extLst>
              <a:ext uri="{FF2B5EF4-FFF2-40B4-BE49-F238E27FC236}">
                <a16:creationId xmlns:a16="http://schemas.microsoft.com/office/drawing/2014/main" id="{BA5FBC39-ACE3-461F-BA78-85B5F439BB20}"/>
              </a:ext>
            </a:extLst>
          </p:cNvPr>
          <p:cNvSpPr/>
          <p:nvPr/>
        </p:nvSpPr>
        <p:spPr>
          <a:xfrm>
            <a:off x="10229316" y="4965107"/>
            <a:ext cx="1187865" cy="1170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скругленные углы 3">
            <a:extLst>
              <a:ext uri="{FF2B5EF4-FFF2-40B4-BE49-F238E27FC236}">
                <a16:creationId xmlns:a16="http://schemas.microsoft.com/office/drawing/2014/main" id="{C6F62492-C3BD-4983-8322-E649667ECCA5}"/>
              </a:ext>
            </a:extLst>
          </p:cNvPr>
          <p:cNvSpPr/>
          <p:nvPr/>
        </p:nvSpPr>
        <p:spPr>
          <a:xfrm>
            <a:off x="467144" y="396824"/>
            <a:ext cx="9411419" cy="800698"/>
          </a:xfrm>
          <a:prstGeom prst="roundRect">
            <a:avLst/>
          </a:prstGeom>
          <a:solidFill>
            <a:srgbClr val="EA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4B0985F0-C73F-4F14-A677-623FC3AC87D5}"/>
              </a:ext>
            </a:extLst>
          </p:cNvPr>
          <p:cNvSpPr>
            <a:spLocks noGrp="1"/>
          </p:cNvSpPr>
          <p:nvPr>
            <p:ph type="ctrTitle"/>
          </p:nvPr>
        </p:nvSpPr>
        <p:spPr bwMode="auto">
          <a:xfrm>
            <a:off x="560193" y="396824"/>
            <a:ext cx="10036629" cy="497425"/>
          </a:xfrm>
        </p:spPr>
        <p:txBody>
          <a:bodyPr>
            <a:noAutofit/>
          </a:bodyPr>
          <a:lstStyle/>
          <a:p>
            <a:pPr algn="l">
              <a:defRPr/>
            </a:pPr>
            <a:r>
              <a:rPr lang="ru-RU" sz="2800" b="1" dirty="0">
                <a:solidFill>
                  <a:srgbClr val="404045"/>
                </a:solidFill>
                <a:latin typeface="Verdana"/>
                <a:ea typeface="Verdana"/>
                <a:cs typeface="Tahoma"/>
              </a:rPr>
              <a:t>Подборки цифровых работ в соцсетях</a:t>
            </a:r>
          </a:p>
        </p:txBody>
      </p:sp>
    </p:spTree>
    <p:extLst>
      <p:ext uri="{BB962C8B-B14F-4D97-AF65-F5344CB8AC3E}">
        <p14:creationId xmlns:p14="http://schemas.microsoft.com/office/powerpoint/2010/main" val="4126126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52B79F8-D8D0-4EB3-83E7-B1C6FACC3C2A}"/>
              </a:ext>
            </a:extLst>
          </p:cNvPr>
          <p:cNvPicPr>
            <a:picLocks noChangeAspect="1"/>
          </p:cNvPicPr>
          <p:nvPr/>
        </p:nvPicPr>
        <p:blipFill>
          <a:blip r:embed="rId3"/>
          <a:stretch>
            <a:fillRect/>
          </a:stretch>
        </p:blipFill>
        <p:spPr>
          <a:xfrm>
            <a:off x="-39052" y="-45720"/>
            <a:ext cx="12270105" cy="6949440"/>
          </a:xfrm>
          <a:prstGeom prst="rect">
            <a:avLst/>
          </a:prstGeom>
        </p:spPr>
      </p:pic>
      <p:pic>
        <p:nvPicPr>
          <p:cNvPr id="9" name="Рисунок 8">
            <a:extLst>
              <a:ext uri="{FF2B5EF4-FFF2-40B4-BE49-F238E27FC236}">
                <a16:creationId xmlns:a16="http://schemas.microsoft.com/office/drawing/2014/main" id="{55DC9825-2E0B-9686-EC60-3A241755E74C}"/>
              </a:ext>
            </a:extLst>
          </p:cNvPr>
          <p:cNvPicPr>
            <a:picLocks noChangeAspect="1"/>
          </p:cNvPicPr>
          <p:nvPr/>
        </p:nvPicPr>
        <p:blipFill>
          <a:blip r:embed="rId4"/>
          <a:stretch>
            <a:fillRect/>
          </a:stretch>
        </p:blipFill>
        <p:spPr>
          <a:xfrm>
            <a:off x="10348958" y="162369"/>
            <a:ext cx="1046508" cy="1056109"/>
          </a:xfrm>
          <a:prstGeom prst="rect">
            <a:avLst/>
          </a:prstGeom>
        </p:spPr>
      </p:pic>
      <p:sp>
        <p:nvSpPr>
          <p:cNvPr id="2" name="Прямоугольник: скругленные углы 1">
            <a:extLst>
              <a:ext uri="{FF2B5EF4-FFF2-40B4-BE49-F238E27FC236}">
                <a16:creationId xmlns:a16="http://schemas.microsoft.com/office/drawing/2014/main" id="{7E6954DF-C08E-40CD-848B-E9A376FFD2EA}"/>
              </a:ext>
            </a:extLst>
          </p:cNvPr>
          <p:cNvSpPr/>
          <p:nvPr/>
        </p:nvSpPr>
        <p:spPr>
          <a:xfrm>
            <a:off x="10220770" y="5033473"/>
            <a:ext cx="1170774" cy="1153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скругленные углы 5">
            <a:extLst>
              <a:ext uri="{FF2B5EF4-FFF2-40B4-BE49-F238E27FC236}">
                <a16:creationId xmlns:a16="http://schemas.microsoft.com/office/drawing/2014/main" id="{40E7AED5-CA79-4002-9751-8FB251A11B80}"/>
              </a:ext>
            </a:extLst>
          </p:cNvPr>
          <p:cNvSpPr/>
          <p:nvPr/>
        </p:nvSpPr>
        <p:spPr>
          <a:xfrm>
            <a:off x="467144" y="396824"/>
            <a:ext cx="9411419" cy="800698"/>
          </a:xfrm>
          <a:prstGeom prst="roundRect">
            <a:avLst/>
          </a:prstGeom>
          <a:solidFill>
            <a:srgbClr val="EAF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90C1F555-8CA0-4DFE-A598-D44D4F41F968}"/>
              </a:ext>
            </a:extLst>
          </p:cNvPr>
          <p:cNvSpPr>
            <a:spLocks noGrp="1"/>
          </p:cNvSpPr>
          <p:nvPr>
            <p:ph type="ctrTitle"/>
          </p:nvPr>
        </p:nvSpPr>
        <p:spPr bwMode="auto">
          <a:xfrm>
            <a:off x="560193" y="396824"/>
            <a:ext cx="10036629" cy="497425"/>
          </a:xfrm>
        </p:spPr>
        <p:txBody>
          <a:bodyPr>
            <a:noAutofit/>
          </a:bodyPr>
          <a:lstStyle/>
          <a:p>
            <a:pPr algn="l">
              <a:defRPr/>
            </a:pPr>
            <a:r>
              <a:rPr lang="ru-RU" sz="2800" b="1" dirty="0">
                <a:solidFill>
                  <a:srgbClr val="404045"/>
                </a:solidFill>
                <a:latin typeface="Verdana"/>
                <a:ea typeface="Verdana"/>
                <a:cs typeface="Tahoma"/>
              </a:rPr>
              <a:t>Подборки цифровых работ в соцсетях</a:t>
            </a:r>
          </a:p>
        </p:txBody>
      </p:sp>
    </p:spTree>
    <p:extLst>
      <p:ext uri="{BB962C8B-B14F-4D97-AF65-F5344CB8AC3E}">
        <p14:creationId xmlns:p14="http://schemas.microsoft.com/office/powerpoint/2010/main" val="650665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6520CEFD-FABD-CA91-BB8B-B2442220E2E0}"/>
              </a:ext>
            </a:extLst>
          </p:cNvPr>
          <p:cNvSpPr txBox="1">
            <a:spLocks/>
          </p:cNvSpPr>
          <p:nvPr/>
        </p:nvSpPr>
        <p:spPr>
          <a:xfrm>
            <a:off x="563771" y="407445"/>
            <a:ext cx="7810795" cy="58702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404045"/>
                </a:solidFill>
                <a:effectLst/>
                <a:uLnTx/>
                <a:uFillTx/>
                <a:latin typeface="Verdana" panose="020B0604030504040204" pitchFamily="34" charset="0"/>
                <a:ea typeface="Verdana" panose="020B0604030504040204" pitchFamily="34" charset="0"/>
                <a:cs typeface="Helvetica Neue" panose="02000503000000020004" pitchFamily="2" charset="0"/>
              </a:rPr>
              <a:t>Предметные результаты</a:t>
            </a:r>
          </a:p>
        </p:txBody>
      </p:sp>
      <p:pic>
        <p:nvPicPr>
          <p:cNvPr id="3" name="Рисунок 2">
            <a:extLst>
              <a:ext uri="{FF2B5EF4-FFF2-40B4-BE49-F238E27FC236}">
                <a16:creationId xmlns:a16="http://schemas.microsoft.com/office/drawing/2014/main" id="{DFE02120-AD49-43BA-88A6-0B14E9A5E7F4}"/>
              </a:ext>
            </a:extLst>
          </p:cNvPr>
          <p:cNvPicPr>
            <a:picLocks noChangeAspect="1"/>
          </p:cNvPicPr>
          <p:nvPr/>
        </p:nvPicPr>
        <p:blipFill>
          <a:blip r:embed="rId3"/>
          <a:stretch>
            <a:fillRect/>
          </a:stretch>
        </p:blipFill>
        <p:spPr>
          <a:xfrm>
            <a:off x="563771" y="994466"/>
            <a:ext cx="9594657" cy="5355869"/>
          </a:xfrm>
          <a:prstGeom prst="rect">
            <a:avLst/>
          </a:prstGeom>
          <a:effectLst>
            <a:outerShdw blurRad="317500" algn="ctr" rotWithShape="0">
              <a:schemeClr val="accent1">
                <a:lumMod val="40000"/>
                <a:lumOff val="60000"/>
              </a:schemeClr>
            </a:outerShdw>
          </a:effectLst>
        </p:spPr>
      </p:pic>
      <p:sp>
        <p:nvSpPr>
          <p:cNvPr id="9" name="Прямоугольник: скругленные углы 8">
            <a:extLst>
              <a:ext uri="{FF2B5EF4-FFF2-40B4-BE49-F238E27FC236}">
                <a16:creationId xmlns:a16="http://schemas.microsoft.com/office/drawing/2014/main" id="{D8ACB5BE-1BA7-4BCC-874F-5AB1139E1F77}"/>
              </a:ext>
            </a:extLst>
          </p:cNvPr>
          <p:cNvSpPr/>
          <p:nvPr/>
        </p:nvSpPr>
        <p:spPr>
          <a:xfrm>
            <a:off x="563771" y="6461884"/>
            <a:ext cx="3153650"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4">
                  <a:extLst>
                    <a:ext uri="{A12FA001-AC4F-418D-AE19-62706E023703}">
                      <ahyp:hlinkClr xmlns:ahyp="http://schemas.microsoft.com/office/drawing/2018/hyperlinkcolor" xmlns="" val="tx"/>
                    </a:ext>
                  </a:extLst>
                </a:hlinkClick>
              </a:rPr>
              <a:t>https://oblakoz.ru/guidelines?subject=9&amp;rubric=edu_result</a:t>
            </a:r>
            <a:r>
              <a:rPr lang="ru-RU" sz="900" kern="1200" dirty="0">
                <a:solidFill>
                  <a:schemeClr val="bg1"/>
                </a:solidFill>
              </a:rPr>
              <a:t> </a:t>
            </a:r>
          </a:p>
        </p:txBody>
      </p:sp>
      <p:pic>
        <p:nvPicPr>
          <p:cNvPr id="4" name="Рисунок 3">
            <a:extLst>
              <a:ext uri="{FF2B5EF4-FFF2-40B4-BE49-F238E27FC236}">
                <a16:creationId xmlns:a16="http://schemas.microsoft.com/office/drawing/2014/main" id="{0465D7FB-BC1D-4148-919C-668D5C652ACD}"/>
              </a:ext>
            </a:extLst>
          </p:cNvPr>
          <p:cNvPicPr>
            <a:picLocks noChangeAspect="1"/>
          </p:cNvPicPr>
          <p:nvPr/>
        </p:nvPicPr>
        <p:blipFill>
          <a:blip r:embed="rId5"/>
          <a:stretch>
            <a:fillRect/>
          </a:stretch>
        </p:blipFill>
        <p:spPr>
          <a:xfrm>
            <a:off x="10127093" y="407445"/>
            <a:ext cx="1270289" cy="1270289"/>
          </a:xfrm>
          <a:prstGeom prst="rect">
            <a:avLst/>
          </a:prstGeom>
        </p:spPr>
      </p:pic>
    </p:spTree>
    <p:extLst>
      <p:ext uri="{BB962C8B-B14F-4D97-AF65-F5344CB8AC3E}">
        <p14:creationId xmlns:p14="http://schemas.microsoft.com/office/powerpoint/2010/main" val="3485595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EAF3FB"/>
        </a:solidFill>
        <a:effectLst/>
      </p:bgPr>
    </p:bg>
    <p:spTree>
      <p:nvGrpSpPr>
        <p:cNvPr id="1" name=""/>
        <p:cNvGrpSpPr/>
        <p:nvPr/>
      </p:nvGrpSpPr>
      <p:grpSpPr bwMode="auto">
        <a:xfrm>
          <a:off x="0" y="0"/>
          <a:ext cx="0" cy="0"/>
          <a:chOff x="0" y="0"/>
          <a:chExt cx="0" cy="0"/>
        </a:xfrm>
      </p:grpSpPr>
      <p:sp>
        <p:nvSpPr>
          <p:cNvPr id="9" name="Скругленный прямоугольник 8"/>
          <p:cNvSpPr/>
          <p:nvPr/>
        </p:nvSpPr>
        <p:spPr bwMode="auto">
          <a:xfrm>
            <a:off x="6244684" y="4137103"/>
            <a:ext cx="5386038" cy="1784194"/>
          </a:xfrm>
          <a:prstGeom prst="roundRect">
            <a:avLst>
              <a:gd name="adj"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defRPr/>
            </a:pPr>
            <a:endParaRPr lang="ru-RU" sz="1000">
              <a:solidFill>
                <a:srgbClr val="0089FF"/>
              </a:solidFill>
              <a:latin typeface="Tahoma"/>
              <a:ea typeface="Tahoma"/>
              <a:cs typeface="Tahoma"/>
            </a:endParaRPr>
          </a:p>
          <a:p>
            <a:pPr>
              <a:defRPr/>
            </a:pPr>
            <a:r>
              <a:rPr lang="ru-RU" sz="2600">
                <a:solidFill>
                  <a:srgbClr val="0089FF"/>
                </a:solidFill>
                <a:latin typeface="Verdana"/>
                <a:ea typeface="Verdana"/>
                <a:cs typeface="Tahoma"/>
              </a:rPr>
              <a:t>Разделение на уровни</a:t>
            </a:r>
            <a:endParaRPr/>
          </a:p>
          <a:p>
            <a:pPr>
              <a:defRPr/>
            </a:pPr>
            <a:endParaRPr lang="ru-RU" sz="1000">
              <a:ln w="0"/>
              <a:solidFill>
                <a:schemeClr val="tx1"/>
              </a:solidFill>
              <a:latin typeface="Verdana"/>
              <a:ea typeface="Verdana"/>
              <a:cs typeface="Helvetica Neue"/>
            </a:endParaRPr>
          </a:p>
          <a:p>
            <a:pPr>
              <a:defRPr/>
            </a:pPr>
            <a:r>
              <a:rPr lang="ru-RU" sz="2000">
                <a:ln w="0"/>
                <a:solidFill>
                  <a:schemeClr val="tx1"/>
                </a:solidFill>
                <a:latin typeface="Verdana"/>
                <a:ea typeface="Verdana"/>
                <a:cs typeface="Tahoma"/>
              </a:rPr>
              <a:t>Работы базового и углублённого уровней</a:t>
            </a:r>
            <a:endParaRPr/>
          </a:p>
          <a:p>
            <a:pPr>
              <a:defRPr/>
            </a:pPr>
            <a:endParaRPr lang="ru-RU" sz="1800">
              <a:solidFill>
                <a:srgbClr val="0089FF"/>
              </a:solidFill>
              <a:latin typeface="Verdana"/>
              <a:ea typeface="Verdana"/>
              <a:cs typeface="Helvetica Neue"/>
            </a:endParaRPr>
          </a:p>
        </p:txBody>
      </p:sp>
      <p:sp>
        <p:nvSpPr>
          <p:cNvPr id="10" name="Скругленный прямоугольник 9"/>
          <p:cNvSpPr/>
          <p:nvPr/>
        </p:nvSpPr>
        <p:spPr bwMode="auto">
          <a:xfrm>
            <a:off x="669074" y="4137103"/>
            <a:ext cx="5386038" cy="1784194"/>
          </a:xfrm>
          <a:prstGeom prst="roundRect">
            <a:avLst>
              <a:gd name="adj"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0000"/>
              </a:lnSpc>
              <a:spcBef>
                <a:spcPts val="800"/>
              </a:spcBef>
              <a:defRPr/>
            </a:pPr>
            <a:endParaRPr lang="ru-RU" sz="400">
              <a:solidFill>
                <a:srgbClr val="0089FF"/>
              </a:solidFill>
              <a:latin typeface="Helvetica Neue"/>
              <a:ea typeface="Helvetica Neue"/>
              <a:cs typeface="Helvetica Neue"/>
            </a:endParaRPr>
          </a:p>
          <a:p>
            <a:pPr algn="l">
              <a:lnSpc>
                <a:spcPct val="110000"/>
              </a:lnSpc>
              <a:spcBef>
                <a:spcPts val="800"/>
              </a:spcBef>
              <a:defRPr/>
            </a:pPr>
            <a:r>
              <a:rPr lang="ru-RU" sz="2600">
                <a:solidFill>
                  <a:srgbClr val="0089FF"/>
                </a:solidFill>
                <a:latin typeface="Verdana"/>
                <a:ea typeface="Verdana"/>
                <a:cs typeface="Tahoma"/>
              </a:rPr>
              <a:t>Подготовка к ЕГЭ и ОГЭ</a:t>
            </a:r>
          </a:p>
          <a:p>
            <a:pPr>
              <a:defRPr/>
            </a:pPr>
            <a:endParaRPr lang="ru-RU" sz="1000">
              <a:ln w="0"/>
              <a:solidFill>
                <a:schemeClr val="tx1"/>
              </a:solidFill>
              <a:latin typeface="Verdana"/>
              <a:ea typeface="Verdana"/>
              <a:cs typeface="Tahoma"/>
            </a:endParaRPr>
          </a:p>
          <a:p>
            <a:pPr>
              <a:defRPr/>
            </a:pPr>
            <a:r>
              <a:rPr lang="ru-RU" sz="2000">
                <a:ln w="0"/>
                <a:solidFill>
                  <a:schemeClr val="tx1"/>
                </a:solidFill>
                <a:latin typeface="Verdana"/>
                <a:ea typeface="Verdana"/>
                <a:cs typeface="Tahoma"/>
              </a:rPr>
              <a:t>Доступны работы по 14 предметам для ЕГЭ и по 11 предметам для ОГЭ</a:t>
            </a:r>
            <a:endParaRPr/>
          </a:p>
          <a:p>
            <a:pPr>
              <a:defRPr/>
            </a:pPr>
            <a:endParaRPr lang="ru-RU" sz="1800">
              <a:solidFill>
                <a:srgbClr val="0089FF"/>
              </a:solidFill>
              <a:latin typeface="Helvetica Neue"/>
              <a:ea typeface="Helvetica Neue"/>
              <a:cs typeface="Helvetica Neue"/>
            </a:endParaRPr>
          </a:p>
        </p:txBody>
      </p:sp>
      <p:sp>
        <p:nvSpPr>
          <p:cNvPr id="12" name="Скругленный прямоугольник 11"/>
          <p:cNvSpPr/>
          <p:nvPr/>
        </p:nvSpPr>
        <p:spPr bwMode="auto">
          <a:xfrm>
            <a:off x="669074" y="1405054"/>
            <a:ext cx="10961648" cy="2497873"/>
          </a:xfrm>
          <a:prstGeom prst="roundRect">
            <a:avLst>
              <a:gd name="adj"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0000"/>
              </a:lnSpc>
              <a:spcBef>
                <a:spcPts val="800"/>
              </a:spcBef>
              <a:defRPr/>
            </a:pPr>
            <a:endParaRPr lang="ru-RU" sz="400" dirty="0">
              <a:solidFill>
                <a:srgbClr val="0089FF"/>
              </a:solidFill>
              <a:latin typeface="Helvetica Neue"/>
              <a:ea typeface="Helvetica Neue"/>
              <a:cs typeface="Helvetica Neue"/>
            </a:endParaRPr>
          </a:p>
          <a:p>
            <a:pPr algn="l">
              <a:lnSpc>
                <a:spcPct val="110000"/>
              </a:lnSpc>
              <a:spcBef>
                <a:spcPts val="800"/>
              </a:spcBef>
              <a:defRPr/>
            </a:pPr>
            <a:r>
              <a:rPr lang="ru-RU" sz="2600" dirty="0">
                <a:solidFill>
                  <a:srgbClr val="0089FF"/>
                </a:solidFill>
                <a:latin typeface="Verdana"/>
                <a:ea typeface="Verdana"/>
                <a:cs typeface="Tahoma"/>
              </a:rPr>
              <a:t>1</a:t>
            </a:r>
            <a:r>
              <a:rPr lang="de-DE" sz="2600" dirty="0">
                <a:solidFill>
                  <a:srgbClr val="0089FF"/>
                </a:solidFill>
                <a:latin typeface="Verdana"/>
                <a:ea typeface="Verdana"/>
                <a:cs typeface="Tahoma"/>
              </a:rPr>
              <a:t>7</a:t>
            </a:r>
            <a:r>
              <a:rPr lang="ru-RU" sz="2600" dirty="0">
                <a:solidFill>
                  <a:srgbClr val="0089FF"/>
                </a:solidFill>
                <a:latin typeface="Verdana"/>
                <a:ea typeface="Verdana"/>
                <a:cs typeface="Tahoma"/>
              </a:rPr>
              <a:t> школьных предметов</a:t>
            </a:r>
          </a:p>
          <a:p>
            <a:pPr>
              <a:defRPr/>
            </a:pPr>
            <a:endParaRPr lang="ru-RU" sz="1000" dirty="0">
              <a:ln w="0"/>
              <a:solidFill>
                <a:schemeClr val="tx1"/>
              </a:solidFill>
              <a:latin typeface="Verdana"/>
              <a:ea typeface="Verdana"/>
              <a:cs typeface="Helvetica Neue"/>
            </a:endParaRPr>
          </a:p>
          <a:p>
            <a:pPr>
              <a:defRPr/>
            </a:pPr>
            <a:r>
              <a:rPr lang="ru-RU" sz="2000" dirty="0">
                <a:solidFill>
                  <a:schemeClr val="tx1"/>
                </a:solidFill>
                <a:latin typeface="Verdana"/>
                <a:ea typeface="Verdana"/>
                <a:cs typeface="Tahoma"/>
              </a:rPr>
              <a:t>Русский язык, литература, математика, информатика, окружающий мир, физика, химия, биология, география, обществознание, ОРКСЭ, ОБЗР, история, английский язык, немецкий язык, французский язык, испанский язык.</a:t>
            </a:r>
            <a:br>
              <a:rPr lang="ru-RU" sz="2000" dirty="0">
                <a:solidFill>
                  <a:schemeClr val="tx1"/>
                </a:solidFill>
                <a:latin typeface="Verdana"/>
                <a:ea typeface="Verdana"/>
                <a:cs typeface="Tahoma"/>
              </a:rPr>
            </a:br>
            <a:r>
              <a:rPr lang="ru-RU" sz="2000" dirty="0">
                <a:solidFill>
                  <a:schemeClr val="tx1"/>
                </a:solidFill>
                <a:latin typeface="Verdana"/>
                <a:ea typeface="Verdana"/>
                <a:cs typeface="Tahoma"/>
              </a:rPr>
              <a:t>Дополнительно: астрономия, робототехника и функциональная грамотность.</a:t>
            </a:r>
          </a:p>
          <a:p>
            <a:pPr>
              <a:defRPr/>
            </a:pPr>
            <a:endParaRPr lang="ru-RU" sz="2000" dirty="0">
              <a:ln w="0"/>
              <a:solidFill>
                <a:schemeClr val="tx1"/>
              </a:solidFill>
              <a:latin typeface="Verdana"/>
              <a:ea typeface="Verdana"/>
              <a:cs typeface="Helvetica Neue"/>
            </a:endParaRPr>
          </a:p>
          <a:p>
            <a:pPr>
              <a:defRPr/>
            </a:pPr>
            <a:endParaRPr lang="ru-RU" sz="1800" dirty="0">
              <a:solidFill>
                <a:srgbClr val="0089FF"/>
              </a:solidFill>
              <a:latin typeface="Verdana"/>
              <a:ea typeface="Verdana"/>
              <a:cs typeface="Helvetica Neue"/>
            </a:endParaRPr>
          </a:p>
        </p:txBody>
      </p:sp>
      <p:sp>
        <p:nvSpPr>
          <p:cNvPr id="5" name="Заголовок 1">
            <a:extLst>
              <a:ext uri="{FF2B5EF4-FFF2-40B4-BE49-F238E27FC236}">
                <a16:creationId xmlns:a16="http://schemas.microsoft.com/office/drawing/2014/main" id="{ECD16246-CAAA-B13A-1656-791E542EE838}"/>
              </a:ext>
            </a:extLst>
          </p:cNvPr>
          <p:cNvSpPr txBox="1">
            <a:spLocks/>
          </p:cNvSpPr>
          <p:nvPr/>
        </p:nvSpPr>
        <p:spPr bwMode="auto">
          <a:xfrm>
            <a:off x="586072" y="416741"/>
            <a:ext cx="8226605" cy="730046"/>
          </a:xfrm>
          <a:prstGeom prst="rect">
            <a:avLst/>
          </a:prstGeom>
        </p:spPr>
        <p:txBody>
          <a:bodyPr vert="horz" lIns="91440" tIns="45720" rIns="91440" bIns="45720" rtlCol="0" anchor="b">
            <a:noAutofit/>
          </a:bodyPr>
          <a:lstStyle>
            <a:lvl1pPr algn="ctr" defTabSz="914400">
              <a:lnSpc>
                <a:spcPct val="90000"/>
              </a:lnSpc>
              <a:spcBef>
                <a:spcPts val="0"/>
              </a:spcBef>
              <a:buNone/>
              <a:defRPr sz="6000">
                <a:solidFill>
                  <a:schemeClr val="tx1"/>
                </a:solidFill>
                <a:latin typeface="+mj-lt"/>
                <a:ea typeface="+mj-ea"/>
                <a:cs typeface="+mj-cs"/>
              </a:defRPr>
            </a:lvl1pPr>
          </a:lstStyle>
          <a:p>
            <a:pPr algn="l">
              <a:defRPr/>
            </a:pPr>
            <a:r>
              <a:rPr lang="ru-RU" sz="3200" b="1" dirty="0">
                <a:solidFill>
                  <a:srgbClr val="404045"/>
                </a:solidFill>
                <a:latin typeface="Verdana"/>
                <a:ea typeface="Verdana"/>
                <a:cs typeface="Tahoma"/>
              </a:rPr>
              <a:t>Главное об «Облаке знаний»</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EAF3FB"/>
        </a:solidFill>
        <a:effectLst/>
      </p:bgPr>
    </p:bg>
    <p:spTree>
      <p:nvGrpSpPr>
        <p:cNvPr id="1" name=""/>
        <p:cNvGrpSpPr/>
        <p:nvPr/>
      </p:nvGrpSpPr>
      <p:grpSpPr bwMode="auto">
        <a:xfrm>
          <a:off x="0" y="0"/>
          <a:ext cx="0" cy="0"/>
          <a:chOff x="0" y="0"/>
          <a:chExt cx="0" cy="0"/>
        </a:xfrm>
      </p:grpSpPr>
      <p:pic>
        <p:nvPicPr>
          <p:cNvPr id="17" name="Рисунок 16">
            <a:extLst>
              <a:ext uri="{FF2B5EF4-FFF2-40B4-BE49-F238E27FC236}">
                <a16:creationId xmlns:a16="http://schemas.microsoft.com/office/drawing/2014/main" id="{89983226-7814-404D-BCC0-42B5554FB507}"/>
              </a:ext>
            </a:extLst>
          </p:cNvPr>
          <p:cNvPicPr>
            <a:picLocks noChangeAspect="1"/>
          </p:cNvPicPr>
          <p:nvPr/>
        </p:nvPicPr>
        <p:blipFill>
          <a:blip r:embed="rId3"/>
          <a:stretch>
            <a:fillRect/>
          </a:stretch>
        </p:blipFill>
        <p:spPr bwMode="auto">
          <a:xfrm>
            <a:off x="0" y="0"/>
            <a:ext cx="12100264" cy="685324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Рисунок 12">
            <a:extLst>
              <a:ext uri="{FF2B5EF4-FFF2-40B4-BE49-F238E27FC236}">
                <a16:creationId xmlns:a16="http://schemas.microsoft.com/office/drawing/2014/main" id="{E85A54CD-C18A-4CC2-8DB3-0C4A706273CB}"/>
              </a:ext>
            </a:extLst>
          </p:cNvPr>
          <p:cNvPicPr>
            <a:picLocks noChangeAspect="1"/>
          </p:cNvPicPr>
          <p:nvPr/>
        </p:nvPicPr>
        <p:blipFill>
          <a:blip r:embed="rId3"/>
          <a:stretch>
            <a:fillRect/>
          </a:stretch>
        </p:blipFill>
        <p:spPr>
          <a:xfrm>
            <a:off x="-37782" y="0"/>
            <a:ext cx="12267562" cy="694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Рисунок 4"/>
          <p:cNvPicPr>
            <a:picLocks noChangeAspect="1"/>
          </p:cNvPicPr>
          <p:nvPr/>
        </p:nvPicPr>
        <p:blipFill>
          <a:blip r:embed="rId3"/>
          <a:stretch/>
        </p:blipFill>
        <p:spPr bwMode="auto">
          <a:xfrm>
            <a:off x="-1" y="-60091"/>
            <a:ext cx="12207551" cy="6918091"/>
          </a:xfrm>
          <a:prstGeom prst="rect">
            <a:avLst/>
          </a:prstGeom>
        </p:spPr>
      </p:pic>
      <p:pic>
        <p:nvPicPr>
          <p:cNvPr id="11" name="Рисунок 10"/>
          <p:cNvPicPr>
            <a:picLocks noChangeAspect="1"/>
          </p:cNvPicPr>
          <p:nvPr/>
        </p:nvPicPr>
        <p:blipFill>
          <a:blip r:embed="rId4"/>
          <a:srcRect l="48357"/>
          <a:stretch/>
        </p:blipFill>
        <p:spPr bwMode="auto">
          <a:xfrm>
            <a:off x="-3" y="-91087"/>
            <a:ext cx="4715841" cy="6949087"/>
          </a:xfrm>
          <a:prstGeom prst="rect">
            <a:avLst/>
          </a:prstGeom>
        </p:spPr>
      </p:pic>
      <p:sp>
        <p:nvSpPr>
          <p:cNvPr id="2" name="Заголовок 1"/>
          <p:cNvSpPr>
            <a:spLocks noGrp="1"/>
          </p:cNvSpPr>
          <p:nvPr>
            <p:ph type="ctrTitle"/>
          </p:nvPr>
        </p:nvSpPr>
        <p:spPr bwMode="auto">
          <a:xfrm>
            <a:off x="586072" y="416741"/>
            <a:ext cx="10036629" cy="730046"/>
          </a:xfrm>
        </p:spPr>
        <p:txBody>
          <a:bodyPr>
            <a:noAutofit/>
          </a:bodyPr>
          <a:lstStyle/>
          <a:p>
            <a:pPr algn="l">
              <a:defRPr/>
            </a:pPr>
            <a:r>
              <a:rPr lang="ru-RU" sz="3800" b="1">
                <a:solidFill>
                  <a:srgbClr val="404045"/>
                </a:solidFill>
                <a:latin typeface="Verdana"/>
                <a:ea typeface="Verdana"/>
                <a:cs typeface="Tahoma"/>
              </a:rPr>
              <a:t>Контакты</a:t>
            </a:r>
          </a:p>
        </p:txBody>
      </p:sp>
      <p:sp>
        <p:nvSpPr>
          <p:cNvPr id="3" name="Подзаголовок 2"/>
          <p:cNvSpPr>
            <a:spLocks noGrp="1"/>
          </p:cNvSpPr>
          <p:nvPr>
            <p:ph type="subTitle" idx="1"/>
          </p:nvPr>
        </p:nvSpPr>
        <p:spPr bwMode="auto">
          <a:xfrm>
            <a:off x="630317" y="1404686"/>
            <a:ext cx="3484484" cy="4948085"/>
          </a:xfrm>
        </p:spPr>
        <p:txBody>
          <a:bodyPr>
            <a:noAutofit/>
          </a:bodyPr>
          <a:lstStyle/>
          <a:p>
            <a:pPr algn="l">
              <a:lnSpc>
                <a:spcPct val="110000"/>
              </a:lnSpc>
              <a:spcBef>
                <a:spcPts val="800"/>
              </a:spcBef>
              <a:defRPr/>
            </a:pPr>
            <a:r>
              <a:rPr lang="en-US" sz="2000" u="sng" dirty="0">
                <a:solidFill>
                  <a:srgbClr val="0089FF"/>
                </a:solidFill>
                <a:latin typeface="Verdana"/>
                <a:ea typeface="Verdana"/>
                <a:cs typeface="Tahoma"/>
                <a:hlinkClick r:id="rId5" tooltip="https://oblakoz.ru/"/>
              </a:rPr>
              <a:t>https://oblakoz.ru/</a:t>
            </a:r>
            <a:endParaRPr lang="en-US" sz="2000" dirty="0">
              <a:solidFill>
                <a:srgbClr val="0089FF"/>
              </a:solidFill>
              <a:latin typeface="Verdana"/>
              <a:ea typeface="Verdana"/>
              <a:cs typeface="Tahoma"/>
            </a:endParaRPr>
          </a:p>
          <a:p>
            <a:pPr algn="l">
              <a:lnSpc>
                <a:spcPct val="110000"/>
              </a:lnSpc>
              <a:spcBef>
                <a:spcPts val="800"/>
              </a:spcBef>
              <a:defRPr/>
            </a:pPr>
            <a:endParaRPr lang="en-US" sz="2000" dirty="0">
              <a:solidFill>
                <a:srgbClr val="404045"/>
              </a:solidFill>
              <a:latin typeface="Verdana"/>
              <a:ea typeface="Verdana"/>
              <a:cs typeface="Tahoma"/>
            </a:endParaRPr>
          </a:p>
          <a:p>
            <a:pPr algn="l">
              <a:lnSpc>
                <a:spcPct val="110000"/>
              </a:lnSpc>
              <a:spcBef>
                <a:spcPts val="800"/>
              </a:spcBef>
              <a:defRPr/>
            </a:pPr>
            <a:r>
              <a:rPr lang="ru-RU" sz="1500" dirty="0">
                <a:solidFill>
                  <a:srgbClr val="404045"/>
                </a:solidFill>
                <a:latin typeface="Verdana"/>
                <a:ea typeface="Verdana"/>
                <a:cs typeface="Tahoma"/>
              </a:rPr>
              <a:t>Контактный центр</a:t>
            </a:r>
            <a:endParaRPr dirty="0"/>
          </a:p>
          <a:p>
            <a:pPr algn="l">
              <a:lnSpc>
                <a:spcPct val="110000"/>
              </a:lnSpc>
              <a:spcBef>
                <a:spcPts val="800"/>
              </a:spcBef>
              <a:defRPr/>
            </a:pPr>
            <a:r>
              <a:rPr lang="ru-RU" sz="2000" dirty="0">
                <a:solidFill>
                  <a:srgbClr val="404045"/>
                </a:solidFill>
                <a:latin typeface="Verdana"/>
                <a:ea typeface="Verdana"/>
                <a:cs typeface="Tahoma"/>
              </a:rPr>
              <a:t>+7 (499) 322-07-57</a:t>
            </a:r>
            <a:endParaRPr dirty="0"/>
          </a:p>
          <a:p>
            <a:pPr algn="l">
              <a:lnSpc>
                <a:spcPct val="110000"/>
              </a:lnSpc>
              <a:spcBef>
                <a:spcPts val="800"/>
              </a:spcBef>
              <a:defRPr/>
            </a:pPr>
            <a:r>
              <a:rPr lang="en-US" sz="1500" dirty="0">
                <a:solidFill>
                  <a:srgbClr val="404045"/>
                </a:solidFill>
                <a:latin typeface="Verdana"/>
                <a:ea typeface="Verdana"/>
                <a:cs typeface="Tahoma"/>
              </a:rPr>
              <a:t>info@oblakoz.ru</a:t>
            </a:r>
            <a:endParaRPr dirty="0"/>
          </a:p>
          <a:p>
            <a:pPr algn="l">
              <a:lnSpc>
                <a:spcPct val="110000"/>
              </a:lnSpc>
              <a:spcBef>
                <a:spcPts val="800"/>
              </a:spcBef>
              <a:defRPr/>
            </a:pPr>
            <a:endParaRPr lang="en-US" sz="2000" dirty="0">
              <a:solidFill>
                <a:srgbClr val="404045"/>
              </a:solidFill>
              <a:latin typeface="Verdana"/>
              <a:ea typeface="Verdana"/>
              <a:cs typeface="Tahoma"/>
            </a:endParaRPr>
          </a:p>
          <a:p>
            <a:pPr algn="l">
              <a:lnSpc>
                <a:spcPct val="110000"/>
              </a:lnSpc>
              <a:spcBef>
                <a:spcPts val="800"/>
              </a:spcBef>
              <a:defRPr/>
            </a:pPr>
            <a:r>
              <a:rPr lang="ru-RU" sz="1500" dirty="0">
                <a:solidFill>
                  <a:srgbClr val="404045"/>
                </a:solidFill>
                <a:latin typeface="Verdana"/>
                <a:ea typeface="Verdana"/>
                <a:cs typeface="Tahoma"/>
              </a:rPr>
              <a:t>Отдел заботы о </a:t>
            </a:r>
            <a:r>
              <a:rPr lang="ru-RU" sz="1500" dirty="0" smtClean="0">
                <a:solidFill>
                  <a:srgbClr val="404045"/>
                </a:solidFill>
                <a:latin typeface="Verdana"/>
                <a:ea typeface="Verdana"/>
                <a:cs typeface="Tahoma"/>
              </a:rPr>
              <a:t>пользователях</a:t>
            </a:r>
            <a:endParaRPr dirty="0"/>
          </a:p>
          <a:p>
            <a:pPr algn="l">
              <a:lnSpc>
                <a:spcPct val="110000"/>
              </a:lnSpc>
              <a:spcBef>
                <a:spcPts val="800"/>
              </a:spcBef>
              <a:defRPr/>
            </a:pPr>
            <a:r>
              <a:rPr lang="ru-RU" sz="2000" dirty="0">
                <a:solidFill>
                  <a:srgbClr val="404045"/>
                </a:solidFill>
                <a:latin typeface="Verdana"/>
                <a:ea typeface="Verdana"/>
                <a:cs typeface="Tahoma"/>
              </a:rPr>
              <a:t>+7 (499) 430-05-04</a:t>
            </a:r>
            <a:endParaRPr dirty="0"/>
          </a:p>
          <a:p>
            <a:pPr algn="l">
              <a:lnSpc>
                <a:spcPct val="110000"/>
              </a:lnSpc>
              <a:spcBef>
                <a:spcPts val="800"/>
              </a:spcBef>
              <a:defRPr/>
            </a:pPr>
            <a:r>
              <a:rPr lang="en-US" sz="1500" dirty="0">
                <a:solidFill>
                  <a:srgbClr val="404045"/>
                </a:solidFill>
                <a:latin typeface="Verdana"/>
                <a:ea typeface="Verdana"/>
                <a:cs typeface="Tahoma"/>
              </a:rPr>
              <a:t>support@oblakoz.ru</a:t>
            </a:r>
            <a:endParaRPr lang="ru-RU" sz="1500" dirty="0">
              <a:solidFill>
                <a:srgbClr val="404045"/>
              </a:solidFill>
              <a:latin typeface="Verdana"/>
              <a:ea typeface="Verdana"/>
              <a:cs typeface="Tahoma"/>
            </a:endParaRPr>
          </a:p>
        </p:txBody>
      </p:sp>
      <p:pic>
        <p:nvPicPr>
          <p:cNvPr id="8" name="Рисунок 7">
            <a:extLst>
              <a:ext uri="{FF2B5EF4-FFF2-40B4-BE49-F238E27FC236}">
                <a16:creationId xmlns:a16="http://schemas.microsoft.com/office/drawing/2014/main" id="{0DC51113-7E8C-41CD-8494-7CD3C4BAA8A0}"/>
              </a:ext>
            </a:extLst>
          </p:cNvPr>
          <p:cNvPicPr>
            <a:picLocks noChangeAspect="1"/>
          </p:cNvPicPr>
          <p:nvPr/>
        </p:nvPicPr>
        <p:blipFill>
          <a:blip r:embed="rId6"/>
          <a:stretch>
            <a:fillRect/>
          </a:stretch>
        </p:blipFill>
        <p:spPr>
          <a:xfrm>
            <a:off x="5646493" y="1047964"/>
            <a:ext cx="719137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948703" cy="533120"/>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Эффективные формы воспитательной работы</a:t>
            </a:r>
          </a:p>
        </p:txBody>
      </p:sp>
      <p:grpSp>
        <p:nvGrpSpPr>
          <p:cNvPr id="30" name="Группа 29">
            <a:extLst>
              <a:ext uri="{FF2B5EF4-FFF2-40B4-BE49-F238E27FC236}">
                <a16:creationId xmlns:a16="http://schemas.microsoft.com/office/drawing/2014/main" id="{4BE4E23E-05BD-44B7-9868-B6D42EF1BF26}"/>
              </a:ext>
            </a:extLst>
          </p:cNvPr>
          <p:cNvGrpSpPr/>
          <p:nvPr/>
        </p:nvGrpSpPr>
        <p:grpSpPr>
          <a:xfrm>
            <a:off x="615176" y="1405054"/>
            <a:ext cx="10961648" cy="4913553"/>
            <a:chOff x="400310" y="1405054"/>
            <a:chExt cx="10961648" cy="4913553"/>
          </a:xfrm>
        </p:grpSpPr>
        <p:sp>
          <p:nvSpPr>
            <p:cNvPr id="12" name="Скругленный прямоугольник 11">
              <a:extLst>
                <a:ext uri="{FF2B5EF4-FFF2-40B4-BE49-F238E27FC236}">
                  <a16:creationId xmlns:a16="http://schemas.microsoft.com/office/drawing/2014/main" id="{2FE0D30C-7D28-4C4D-852C-F56AE10D8193}"/>
                </a:ext>
              </a:extLst>
            </p:cNvPr>
            <p:cNvSpPr/>
            <p:nvPr/>
          </p:nvSpPr>
          <p:spPr bwMode="auto">
            <a:xfrm>
              <a:off x="400310" y="1405054"/>
              <a:ext cx="10961648" cy="4913553"/>
            </a:xfrm>
            <a:prstGeom prst="roundRect">
              <a:avLst>
                <a:gd name="adj" fmla="val 5794"/>
              </a:avLst>
            </a:prstGeom>
            <a:solidFill>
              <a:schemeClr val="bg1"/>
            </a:solidFill>
            <a:ln>
              <a:noFill/>
            </a:ln>
            <a:effectLst>
              <a:outerShdw blurRad="317500" algn="ctr" rotWithShape="0">
                <a:schemeClr val="accent1">
                  <a:lumMod val="40000"/>
                  <a:lumOff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10000"/>
                </a:lnSpc>
                <a:spcBef>
                  <a:spcPts val="800"/>
                </a:spcBef>
                <a:defRPr/>
              </a:pPr>
              <a:endParaRPr lang="ru-RU" sz="400" dirty="0">
                <a:solidFill>
                  <a:srgbClr val="0089FF"/>
                </a:solidFill>
                <a:latin typeface="Helvetica Neue"/>
                <a:ea typeface="Helvetica Neue"/>
                <a:cs typeface="Helvetica Neue"/>
              </a:endParaRPr>
            </a:p>
            <a:p>
              <a:pPr>
                <a:defRPr/>
              </a:pPr>
              <a:endParaRPr lang="ru-RU" sz="2000" dirty="0">
                <a:ln w="0"/>
                <a:solidFill>
                  <a:schemeClr val="tx1"/>
                </a:solidFill>
                <a:latin typeface="Verdana"/>
                <a:ea typeface="Verdana"/>
                <a:cs typeface="Helvetica Neue"/>
              </a:endParaRPr>
            </a:p>
            <a:p>
              <a:pPr>
                <a:defRPr/>
              </a:pPr>
              <a:endParaRPr lang="ru-RU" sz="1800" dirty="0">
                <a:solidFill>
                  <a:srgbClr val="0089FF"/>
                </a:solidFill>
                <a:latin typeface="Verdana"/>
                <a:ea typeface="Verdana"/>
                <a:cs typeface="Helvetica Neue"/>
              </a:endParaRPr>
            </a:p>
          </p:txBody>
        </p:sp>
        <p:sp>
          <p:nvSpPr>
            <p:cNvPr id="29" name="Прямоугольник: скругленные углы 6">
              <a:extLst>
                <a:ext uri="{FF2B5EF4-FFF2-40B4-BE49-F238E27FC236}">
                  <a16:creationId xmlns:a16="http://schemas.microsoft.com/office/drawing/2014/main" id="{2BFEDA11-8896-49E5-BB65-B8F58E535E9D}"/>
                </a:ext>
              </a:extLst>
            </p:cNvPr>
            <p:cNvSpPr/>
            <p:nvPr/>
          </p:nvSpPr>
          <p:spPr>
            <a:xfrm>
              <a:off x="8194843" y="1899210"/>
              <a:ext cx="2252445" cy="2433324"/>
            </a:xfrm>
            <a:prstGeom prst="roundRect">
              <a:avLst>
                <a:gd name="adj" fmla="val 5237"/>
              </a:avLst>
            </a:prstGeom>
            <a:solidFill>
              <a:srgbClr val="DFDFF5"/>
            </a:solidFill>
            <a:ln>
              <a:no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28" name="Прямоугольник: скругленные углы 6">
              <a:extLst>
                <a:ext uri="{FF2B5EF4-FFF2-40B4-BE49-F238E27FC236}">
                  <a16:creationId xmlns:a16="http://schemas.microsoft.com/office/drawing/2014/main" id="{B8B2B496-E1E8-4174-8268-B19EF2D4ADAB}"/>
                </a:ext>
              </a:extLst>
            </p:cNvPr>
            <p:cNvSpPr/>
            <p:nvPr/>
          </p:nvSpPr>
          <p:spPr>
            <a:xfrm>
              <a:off x="4594787" y="1865667"/>
              <a:ext cx="2252445" cy="2433324"/>
            </a:xfrm>
            <a:prstGeom prst="roundRect">
              <a:avLst>
                <a:gd name="adj" fmla="val 5237"/>
              </a:avLst>
            </a:prstGeom>
            <a:solidFill>
              <a:srgbClr val="FFEBEC"/>
            </a:solidFill>
            <a:ln>
              <a:no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6" name="Группа 5">
              <a:extLst>
                <a:ext uri="{FF2B5EF4-FFF2-40B4-BE49-F238E27FC236}">
                  <a16:creationId xmlns:a16="http://schemas.microsoft.com/office/drawing/2014/main" id="{063D7395-6913-4022-8AE0-ECF93CABC794}"/>
                </a:ext>
              </a:extLst>
            </p:cNvPr>
            <p:cNvGrpSpPr/>
            <p:nvPr/>
          </p:nvGrpSpPr>
          <p:grpSpPr>
            <a:xfrm>
              <a:off x="1143933" y="1866084"/>
              <a:ext cx="9474403" cy="3498189"/>
              <a:chOff x="1381266" y="1866084"/>
              <a:chExt cx="9474403" cy="3498189"/>
            </a:xfrm>
          </p:grpSpPr>
          <p:grpSp>
            <p:nvGrpSpPr>
              <p:cNvPr id="3" name="Группа 2">
                <a:extLst>
                  <a:ext uri="{FF2B5EF4-FFF2-40B4-BE49-F238E27FC236}">
                    <a16:creationId xmlns:a16="http://schemas.microsoft.com/office/drawing/2014/main" id="{65C98BE6-509C-432B-BDCF-A52C96AC2A9A}"/>
                  </a:ext>
                </a:extLst>
              </p:cNvPr>
              <p:cNvGrpSpPr/>
              <p:nvPr/>
            </p:nvGrpSpPr>
            <p:grpSpPr>
              <a:xfrm>
                <a:off x="1381266" y="1866084"/>
                <a:ext cx="2252445" cy="3498189"/>
                <a:chOff x="901815" y="1571740"/>
                <a:chExt cx="2252445" cy="3498189"/>
              </a:xfrm>
            </p:grpSpPr>
            <p:sp>
              <p:nvSpPr>
                <p:cNvPr id="8" name="Прямоугольник 7">
                  <a:extLst>
                    <a:ext uri="{FF2B5EF4-FFF2-40B4-BE49-F238E27FC236}">
                      <a16:creationId xmlns:a16="http://schemas.microsoft.com/office/drawing/2014/main" id="{A8391929-D911-481A-92C2-E76872475D3D}"/>
                    </a:ext>
                  </a:extLst>
                </p:cNvPr>
                <p:cNvSpPr/>
                <p:nvPr/>
              </p:nvSpPr>
              <p:spPr>
                <a:xfrm>
                  <a:off x="901815" y="4248178"/>
                  <a:ext cx="2192672" cy="821751"/>
                </a:xfrm>
                <a:prstGeom prst="rect">
                  <a:avLst/>
                </a:prstGeom>
                <a:noFill/>
              </p:spPr>
              <p:txBody>
                <a:bodyPr wrap="square" lIns="91440" tIns="45720" rIns="91440" bIns="45720">
                  <a:spAutoFit/>
                </a:bodyPr>
                <a:lstStyle/>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Викторина</a:t>
                  </a:r>
                </a:p>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Фронтально</a:t>
                  </a:r>
                </a:p>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В парах</a:t>
                  </a:r>
                </a:p>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В группах</a:t>
                  </a:r>
                </a:p>
              </p:txBody>
            </p:sp>
            <p:sp>
              <p:nvSpPr>
                <p:cNvPr id="17" name="Прямоугольник: скругленные углы 6">
                  <a:extLst>
                    <a:ext uri="{FF2B5EF4-FFF2-40B4-BE49-F238E27FC236}">
                      <a16:creationId xmlns:a16="http://schemas.microsoft.com/office/drawing/2014/main" id="{4FF12542-BE15-4BF0-B80F-628B209EBBBA}"/>
                    </a:ext>
                  </a:extLst>
                </p:cNvPr>
                <p:cNvSpPr/>
                <p:nvPr/>
              </p:nvSpPr>
              <p:spPr>
                <a:xfrm>
                  <a:off x="901815" y="1571740"/>
                  <a:ext cx="2252445" cy="2433324"/>
                </a:xfrm>
                <a:prstGeom prst="roundRect">
                  <a:avLst>
                    <a:gd name="adj" fmla="val 5237"/>
                  </a:avLst>
                </a:prstGeom>
                <a:solidFill>
                  <a:srgbClr val="EAFBF2"/>
                </a:solidFill>
                <a:ln>
                  <a:no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600" kern="1200" dirty="0">
                    <a:solidFill>
                      <a:prstClr val="black"/>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600" kern="1200" dirty="0">
                    <a:solidFill>
                      <a:prstClr val="black"/>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600" kern="1200" dirty="0">
                    <a:solidFill>
                      <a:prstClr val="black"/>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srgbClr val="2362ED"/>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362ED"/>
                      </a:solidFill>
                      <a:effectLst/>
                      <a:uLnTx/>
                      <a:uFillTx/>
                      <a:latin typeface="Verdana" panose="020B0604030504040204" pitchFamily="34" charset="0"/>
                      <a:ea typeface="Verdana" panose="020B0604030504040204" pitchFamily="34" charset="0"/>
                    </a:rPr>
                    <a:t>Классный час</a:t>
                  </a:r>
                </a:p>
              </p:txBody>
            </p:sp>
          </p:grpSp>
          <p:grpSp>
            <p:nvGrpSpPr>
              <p:cNvPr id="4" name="Группа 3">
                <a:extLst>
                  <a:ext uri="{FF2B5EF4-FFF2-40B4-BE49-F238E27FC236}">
                    <a16:creationId xmlns:a16="http://schemas.microsoft.com/office/drawing/2014/main" id="{81266C93-BD64-44F0-A940-384F8B30FF22}"/>
                  </a:ext>
                </a:extLst>
              </p:cNvPr>
              <p:cNvGrpSpPr/>
              <p:nvPr/>
            </p:nvGrpSpPr>
            <p:grpSpPr>
              <a:xfrm>
                <a:off x="4832121" y="3564449"/>
                <a:ext cx="2262777" cy="1639052"/>
                <a:chOff x="4969778" y="3236979"/>
                <a:chExt cx="2262777" cy="1639052"/>
              </a:xfrm>
            </p:grpSpPr>
            <p:sp>
              <p:nvSpPr>
                <p:cNvPr id="11" name="Прямоугольник 10">
                  <a:extLst>
                    <a:ext uri="{FF2B5EF4-FFF2-40B4-BE49-F238E27FC236}">
                      <a16:creationId xmlns:a16="http://schemas.microsoft.com/office/drawing/2014/main" id="{03254D51-69D1-4DAD-A205-C35C42287F01}"/>
                    </a:ext>
                  </a:extLst>
                </p:cNvPr>
                <p:cNvSpPr/>
                <p:nvPr/>
              </p:nvSpPr>
              <p:spPr>
                <a:xfrm>
                  <a:off x="5039883" y="4245384"/>
                  <a:ext cx="2192672" cy="630647"/>
                </a:xfrm>
                <a:prstGeom prst="rect">
                  <a:avLst/>
                </a:prstGeom>
                <a:noFill/>
              </p:spPr>
              <p:txBody>
                <a:bodyPr wrap="square" lIns="91440" tIns="45720" rIns="91440" bIns="45720">
                  <a:spAutoFit/>
                </a:bodyPr>
                <a:lstStyle/>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Творческие задания</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Дискуссии</a:t>
                  </a:r>
                </a:p>
              </p:txBody>
            </p:sp>
            <p:sp>
              <p:nvSpPr>
                <p:cNvPr id="16" name="Прямоугольник: скругленные углы 29">
                  <a:extLst>
                    <a:ext uri="{FF2B5EF4-FFF2-40B4-BE49-F238E27FC236}">
                      <a16:creationId xmlns:a16="http://schemas.microsoft.com/office/drawing/2014/main" id="{B613A98E-51C9-4D31-8C49-00A61011F89B}"/>
                    </a:ext>
                  </a:extLst>
                </p:cNvPr>
                <p:cNvSpPr/>
                <p:nvPr/>
              </p:nvSpPr>
              <p:spPr>
                <a:xfrm>
                  <a:off x="4969778" y="3236979"/>
                  <a:ext cx="2252445" cy="768085"/>
                </a:xfrm>
                <a:prstGeom prst="roundRect">
                  <a:avLst/>
                </a:prstGeom>
                <a:solidFill>
                  <a:srgbClr val="FFEBEC"/>
                </a:solidFill>
                <a:ln>
                  <a:no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362ED"/>
                      </a:solidFill>
                      <a:effectLst/>
                      <a:uLnTx/>
                      <a:uFillTx/>
                      <a:latin typeface="Verdana" panose="020B0604030504040204" pitchFamily="34" charset="0"/>
                      <a:ea typeface="Verdana" panose="020B0604030504040204" pitchFamily="34" charset="0"/>
                    </a:rPr>
                    <a:t>Творческая мастерская</a:t>
                  </a:r>
                </a:p>
              </p:txBody>
            </p:sp>
          </p:grpSp>
          <p:grpSp>
            <p:nvGrpSpPr>
              <p:cNvPr id="5" name="Группа 4">
                <a:extLst>
                  <a:ext uri="{FF2B5EF4-FFF2-40B4-BE49-F238E27FC236}">
                    <a16:creationId xmlns:a16="http://schemas.microsoft.com/office/drawing/2014/main" id="{2EA12161-1EEA-4A46-92CE-B7AC3FB5C4FE}"/>
                  </a:ext>
                </a:extLst>
              </p:cNvPr>
              <p:cNvGrpSpPr/>
              <p:nvPr/>
            </p:nvGrpSpPr>
            <p:grpSpPr>
              <a:xfrm>
                <a:off x="8342749" y="3603172"/>
                <a:ext cx="2512920" cy="1334068"/>
                <a:chOff x="8863667" y="3236980"/>
                <a:chExt cx="2512920" cy="1334068"/>
              </a:xfrm>
            </p:grpSpPr>
            <p:sp>
              <p:nvSpPr>
                <p:cNvPr id="13" name="Прямоугольник 12">
                  <a:extLst>
                    <a:ext uri="{FF2B5EF4-FFF2-40B4-BE49-F238E27FC236}">
                      <a16:creationId xmlns:a16="http://schemas.microsoft.com/office/drawing/2014/main" id="{DB5A76DB-D7E0-45A5-9588-8DB92C5BB0BB}"/>
                    </a:ext>
                  </a:extLst>
                </p:cNvPr>
                <p:cNvSpPr/>
                <p:nvPr/>
              </p:nvSpPr>
              <p:spPr>
                <a:xfrm>
                  <a:off x="8880310" y="4131507"/>
                  <a:ext cx="2496277" cy="439541"/>
                </a:xfrm>
                <a:prstGeom prst="rect">
                  <a:avLst/>
                </a:prstGeom>
                <a:noFill/>
              </p:spPr>
              <p:txBody>
                <a:bodyPr wrap="square" lIns="91440" tIns="45720" rIns="91440" bIns="45720">
                  <a:spAutoFit/>
                </a:bodyPr>
                <a:lstStyle/>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Викторина</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
                      <a:srgbClr val="2362ED"/>
                    </a:buClr>
                    <a:buSzPct val="120000"/>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Соревнование</a:t>
                  </a:r>
                  <a:endPar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4" name="Прямоугольник: скругленные углы 30">
                  <a:extLst>
                    <a:ext uri="{FF2B5EF4-FFF2-40B4-BE49-F238E27FC236}">
                      <a16:creationId xmlns:a16="http://schemas.microsoft.com/office/drawing/2014/main" id="{ACFFF6BC-DCE8-48F8-956D-4959DEC2D5FC}"/>
                    </a:ext>
                  </a:extLst>
                </p:cNvPr>
                <p:cNvSpPr/>
                <p:nvPr/>
              </p:nvSpPr>
              <p:spPr>
                <a:xfrm>
                  <a:off x="8863667" y="3236980"/>
                  <a:ext cx="2416908" cy="69582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srgbClr val="2362ED"/>
                      </a:solidFill>
                      <a:effectLst/>
                      <a:uLnTx/>
                      <a:uFillTx/>
                      <a:latin typeface="Verdana" panose="020B0604030504040204" pitchFamily="34" charset="0"/>
                      <a:ea typeface="Verdana" panose="020B0604030504040204" pitchFamily="34" charset="0"/>
                    </a:rPr>
                    <a:t>Интеллек-туальная</a:t>
                  </a:r>
                  <a:r>
                    <a:rPr kumimoji="0" lang="ru-RU" sz="2000" b="0" i="0" u="none" strike="noStrike" kern="1200" cap="none" spc="0" normalizeH="0" baseline="0" noProof="0" dirty="0">
                      <a:ln>
                        <a:noFill/>
                      </a:ln>
                      <a:solidFill>
                        <a:srgbClr val="2362ED"/>
                      </a:solidFill>
                      <a:effectLst/>
                      <a:uLnTx/>
                      <a:uFillTx/>
                      <a:latin typeface="Verdana" panose="020B0604030504040204" pitchFamily="34" charset="0"/>
                      <a:ea typeface="Verdana" panose="020B0604030504040204" pitchFamily="34" charset="0"/>
                    </a:rPr>
                    <a:t> игра</a:t>
                  </a:r>
                </a:p>
              </p:txBody>
            </p:sp>
          </p:grpSp>
        </p:grpSp>
        <p:pic>
          <p:nvPicPr>
            <p:cNvPr id="23" name="Рисунок 22">
              <a:extLst>
                <a:ext uri="{FF2B5EF4-FFF2-40B4-BE49-F238E27FC236}">
                  <a16:creationId xmlns:a16="http://schemas.microsoft.com/office/drawing/2014/main" id="{D0C74A50-12B2-4E52-AF4C-5545BAC6C2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77668" y="2077829"/>
              <a:ext cx="1286681" cy="1379919"/>
            </a:xfrm>
            <a:prstGeom prst="rect">
              <a:avLst/>
            </a:prstGeom>
          </p:spPr>
        </p:pic>
        <p:pic>
          <p:nvPicPr>
            <p:cNvPr id="24" name="Рисунок 23">
              <a:extLst>
                <a:ext uri="{FF2B5EF4-FFF2-40B4-BE49-F238E27FC236}">
                  <a16:creationId xmlns:a16="http://schemas.microsoft.com/office/drawing/2014/main" id="{832EA4C9-3637-4ED6-BC08-A6D9969EE9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80021" y="2015231"/>
              <a:ext cx="1082088" cy="1244401"/>
            </a:xfrm>
            <a:prstGeom prst="rect">
              <a:avLst/>
            </a:prstGeom>
          </p:spPr>
        </p:pic>
        <p:pic>
          <p:nvPicPr>
            <p:cNvPr id="26" name="Рисунок 25">
              <a:extLst>
                <a:ext uri="{FF2B5EF4-FFF2-40B4-BE49-F238E27FC236}">
                  <a16:creationId xmlns:a16="http://schemas.microsoft.com/office/drawing/2014/main" id="{9B758CCC-4033-4D48-AFF2-C20C57929B1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68955" y="2226601"/>
              <a:ext cx="1202399" cy="1202399"/>
            </a:xfrm>
            <a:prstGeom prst="rect">
              <a:avLst/>
            </a:prstGeom>
          </p:spPr>
        </p:pic>
      </p:grpSp>
      <p:pic>
        <p:nvPicPr>
          <p:cNvPr id="31" name="Рисунок 30">
            <a:extLst>
              <a:ext uri="{FF2B5EF4-FFF2-40B4-BE49-F238E27FC236}">
                <a16:creationId xmlns:a16="http://schemas.microsoft.com/office/drawing/2014/main" id="{4A8B76BA-8CC8-408B-9DF6-D98E3434A49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433784" y="364430"/>
            <a:ext cx="1345941" cy="559991"/>
          </a:xfrm>
          <a:prstGeom prst="rect">
            <a:avLst/>
          </a:prstGeom>
        </p:spPr>
      </p:pic>
    </p:spTree>
    <p:extLst>
      <p:ext uri="{BB962C8B-B14F-4D97-AF65-F5344CB8AC3E}">
        <p14:creationId xmlns:p14="http://schemas.microsoft.com/office/powerpoint/2010/main" val="258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12" name="Прямоугольник: скругленные углы 11">
            <a:extLst>
              <a:ext uri="{FF2B5EF4-FFF2-40B4-BE49-F238E27FC236}">
                <a16:creationId xmlns:a16="http://schemas.microsoft.com/office/drawing/2014/main" id="{9DD8DC53-60A1-4761-902E-D04FEBF9AA05}"/>
              </a:ext>
            </a:extLst>
          </p:cNvPr>
          <p:cNvSpPr/>
          <p:nvPr/>
        </p:nvSpPr>
        <p:spPr>
          <a:xfrm>
            <a:off x="547972" y="2111022"/>
            <a:ext cx="11096056" cy="4413956"/>
          </a:xfrm>
          <a:prstGeom prst="roundRect">
            <a:avLst>
              <a:gd name="adj" fmla="val 3112"/>
            </a:avLst>
          </a:prstGeom>
          <a:solidFill>
            <a:schemeClr val="bg1"/>
          </a:solidFill>
          <a:ln>
            <a:solidFill>
              <a:schemeClr val="bg1"/>
            </a:solidFill>
          </a:ln>
          <a:effectLst>
            <a:outerShdw blurRad="3175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Равнобедренный треугольник 2">
            <a:extLst>
              <a:ext uri="{FF2B5EF4-FFF2-40B4-BE49-F238E27FC236}">
                <a16:creationId xmlns:a16="http://schemas.microsoft.com/office/drawing/2014/main" id="{5E42D06A-04A1-4CF5-8E54-17AB2D8EB784}"/>
              </a:ext>
            </a:extLst>
          </p:cNvPr>
          <p:cNvSpPr/>
          <p:nvPr/>
        </p:nvSpPr>
        <p:spPr>
          <a:xfrm rot="5400000">
            <a:off x="6416513" y="3861130"/>
            <a:ext cx="4345259" cy="922970"/>
          </a:xfrm>
          <a:prstGeom prst="triangle">
            <a:avLst>
              <a:gd name="adj" fmla="val 50613"/>
            </a:avLst>
          </a:prstGeom>
          <a:solidFill>
            <a:srgbClr val="D3E8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47972" y="628023"/>
            <a:ext cx="11539253"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Календарь воспитательной работы </a:t>
            </a:r>
            <a:b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br>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и «Облако знаний» (сентябрь-октябрь)</a:t>
            </a:r>
          </a:p>
        </p:txBody>
      </p:sp>
      <p:sp>
        <p:nvSpPr>
          <p:cNvPr id="4" name="TextBox 3">
            <a:extLst>
              <a:ext uri="{FF2B5EF4-FFF2-40B4-BE49-F238E27FC236}">
                <a16:creationId xmlns:a16="http://schemas.microsoft.com/office/drawing/2014/main" id="{ABD68928-9199-1781-0D54-0FF5446C2650}"/>
              </a:ext>
            </a:extLst>
          </p:cNvPr>
          <p:cNvSpPr txBox="1"/>
          <p:nvPr/>
        </p:nvSpPr>
        <p:spPr>
          <a:xfrm>
            <a:off x="601287" y="1583154"/>
            <a:ext cx="8778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3"/>
              </a:rPr>
              <a:t>Федеральный календарный план воспитательной работы</a:t>
            </a:r>
            <a:endParaRPr kumimoji="0" lang="ru-RU"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aphicFrame>
        <p:nvGraphicFramePr>
          <p:cNvPr id="6" name="Таблица 5">
            <a:extLst>
              <a:ext uri="{FF2B5EF4-FFF2-40B4-BE49-F238E27FC236}">
                <a16:creationId xmlns:a16="http://schemas.microsoft.com/office/drawing/2014/main" id="{BDA2F810-8855-4612-AAED-3ACA6D16D880}"/>
              </a:ext>
            </a:extLst>
          </p:cNvPr>
          <p:cNvGraphicFramePr>
            <a:graphicFrameLocks noGrp="1"/>
          </p:cNvGraphicFramePr>
          <p:nvPr>
            <p:extLst>
              <p:ext uri="{D42A27DB-BD31-4B8C-83A1-F6EECF244321}">
                <p14:modId xmlns:p14="http://schemas.microsoft.com/office/powerpoint/2010/main" val="3406558962"/>
              </p:ext>
            </p:extLst>
          </p:nvPr>
        </p:nvGraphicFramePr>
        <p:xfrm>
          <a:off x="547973" y="2111020"/>
          <a:ext cx="7579686" cy="4413956"/>
        </p:xfrm>
        <a:graphic>
          <a:graphicData uri="http://schemas.openxmlformats.org/drawingml/2006/table">
            <a:tbl>
              <a:tblPr firstRow="1" bandRow="1">
                <a:tableStyleId>{FABFCF23-3B69-468F-B69F-88F6DE6A72F2}</a:tableStyleId>
              </a:tblPr>
              <a:tblGrid>
                <a:gridCol w="3783287">
                  <a:extLst>
                    <a:ext uri="{9D8B030D-6E8A-4147-A177-3AD203B41FA5}">
                      <a16:colId xmlns:a16="http://schemas.microsoft.com/office/drawing/2014/main" val="2452775789"/>
                    </a:ext>
                  </a:extLst>
                </a:gridCol>
                <a:gridCol w="3796399">
                  <a:extLst>
                    <a:ext uri="{9D8B030D-6E8A-4147-A177-3AD203B41FA5}">
                      <a16:colId xmlns:a16="http://schemas.microsoft.com/office/drawing/2014/main" val="1256702654"/>
                    </a:ext>
                  </a:extLst>
                </a:gridCol>
              </a:tblGrid>
              <a:tr h="410572">
                <a:tc>
                  <a:txBody>
                    <a:bodyPr/>
                    <a:lstStyle/>
                    <a:p>
                      <a:pPr algn="ctr"/>
                      <a:r>
                        <a:rPr lang="ru-RU" sz="2000" b="1" dirty="0">
                          <a:solidFill>
                            <a:schemeClr val="bg2">
                              <a:lumMod val="25000"/>
                            </a:schemeClr>
                          </a:solidFill>
                          <a:latin typeface="Verdana" panose="020B0604030504040204" pitchFamily="34" charset="0"/>
                          <a:ea typeface="Verdana" panose="020B0604030504040204" pitchFamily="34" charset="0"/>
                        </a:rPr>
                        <a:t>День</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D3E8FE"/>
                    </a:solidFill>
                  </a:tcPr>
                </a:tc>
                <a:tc>
                  <a:txBody>
                    <a:bodyPr/>
                    <a:lstStyle/>
                    <a:p>
                      <a:pPr algn="ctr"/>
                      <a:r>
                        <a:rPr lang="ru-RU" sz="2000" b="1" dirty="0">
                          <a:solidFill>
                            <a:schemeClr val="bg2">
                              <a:lumMod val="25000"/>
                            </a:schemeClr>
                          </a:solidFill>
                          <a:latin typeface="Verdana" panose="020B0604030504040204" pitchFamily="34" charset="0"/>
                          <a:ea typeface="Verdana" panose="020B0604030504040204" pitchFamily="34" charset="0"/>
                        </a:rPr>
                        <a:t>Памятная дата</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D3E8FE"/>
                    </a:solidFill>
                  </a:tcPr>
                </a:tc>
                <a:extLst>
                  <a:ext uri="{0D108BD9-81ED-4DB2-BD59-A6C34878D82A}">
                    <a16:rowId xmlns:a16="http://schemas.microsoft.com/office/drawing/2014/main" val="3070714954"/>
                  </a:ext>
                </a:extLst>
              </a:tr>
              <a:tr h="410572">
                <a:tc>
                  <a:txBody>
                    <a:bodyPr/>
                    <a:lstStyle/>
                    <a:p>
                      <a:pPr algn="ctr"/>
                      <a:r>
                        <a:rPr lang="ru-RU" sz="1800" dirty="0">
                          <a:latin typeface="Verdana" panose="020B0604030504040204" pitchFamily="34" charset="0"/>
                          <a:ea typeface="Verdana" panose="020B0604030504040204" pitchFamily="34" charset="0"/>
                        </a:rPr>
                        <a:t>1 сентября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tc>
                  <a:txBody>
                    <a:bodyPr/>
                    <a:lstStyle/>
                    <a:p>
                      <a:pPr algn="ctr"/>
                      <a:r>
                        <a:rPr lang="ru-RU" sz="1800" dirty="0">
                          <a:latin typeface="Verdana" panose="020B0604030504040204" pitchFamily="34" charset="0"/>
                          <a:ea typeface="Verdana" panose="020B0604030504040204" pitchFamily="34" charset="0"/>
                        </a:rPr>
                        <a:t>День знаний</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extLst>
                  <a:ext uri="{0D108BD9-81ED-4DB2-BD59-A6C34878D82A}">
                    <a16:rowId xmlns:a16="http://schemas.microsoft.com/office/drawing/2014/main" val="2640546151"/>
                  </a:ext>
                </a:extLst>
              </a:tr>
              <a:tr h="708659">
                <a:tc>
                  <a:txBody>
                    <a:bodyPr/>
                    <a:lstStyle/>
                    <a:p>
                      <a:pPr algn="ctr"/>
                      <a:r>
                        <a:rPr lang="ru-RU" sz="1800" dirty="0">
                          <a:latin typeface="Verdana" panose="020B0604030504040204" pitchFamily="34" charset="0"/>
                          <a:ea typeface="Verdana" panose="020B0604030504040204" pitchFamily="34" charset="0"/>
                        </a:rPr>
                        <a:t>3 сентября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algn="ctr"/>
                      <a:r>
                        <a:rPr lang="ru-RU" sz="1800" dirty="0">
                          <a:latin typeface="Verdana" panose="020B0604030504040204" pitchFamily="34" charset="0"/>
                          <a:ea typeface="Verdana" panose="020B0604030504040204" pitchFamily="34" charset="0"/>
                        </a:rPr>
                        <a:t>День окончания Второй мировой Войны</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035290405"/>
                  </a:ext>
                </a:extLst>
              </a:tr>
              <a:tr h="943778">
                <a:tc>
                  <a:txBody>
                    <a:bodyPr/>
                    <a:lstStyle/>
                    <a:p>
                      <a:pPr algn="ctr"/>
                      <a:r>
                        <a:rPr lang="ru-RU" sz="1800" dirty="0">
                          <a:latin typeface="Verdana" panose="020B0604030504040204" pitchFamily="34" charset="0"/>
                          <a:ea typeface="Verdana" panose="020B0604030504040204" pitchFamily="34" charset="0"/>
                        </a:rPr>
                        <a:t>8 сентября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tc>
                  <a:txBody>
                    <a:bodyPr/>
                    <a:lstStyle/>
                    <a:p>
                      <a:pPr algn="ctr"/>
                      <a:r>
                        <a:rPr lang="ru-RU" sz="1800" dirty="0">
                          <a:latin typeface="Verdana" panose="020B0604030504040204" pitchFamily="34" charset="0"/>
                          <a:ea typeface="Verdana" panose="020B0604030504040204" pitchFamily="34" charset="0"/>
                        </a:rPr>
                        <a:t>Международный день распространения грамотности</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extLst>
                  <a:ext uri="{0D108BD9-81ED-4DB2-BD59-A6C34878D82A}">
                    <a16:rowId xmlns:a16="http://schemas.microsoft.com/office/drawing/2014/main" val="3594376005"/>
                  </a:ext>
                </a:extLst>
              </a:tr>
              <a:tr h="410572">
                <a:tc>
                  <a:txBody>
                    <a:bodyPr/>
                    <a:lstStyle/>
                    <a:p>
                      <a:pPr algn="ctr"/>
                      <a:r>
                        <a:rPr lang="ru-RU" sz="1800" dirty="0">
                          <a:latin typeface="Verdana" panose="020B0604030504040204" pitchFamily="34" charset="0"/>
                          <a:ea typeface="Verdana" panose="020B0604030504040204" pitchFamily="34" charset="0"/>
                        </a:rPr>
                        <a:t>27 сентября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algn="ctr"/>
                      <a:r>
                        <a:rPr lang="ru-RU" sz="1800" dirty="0">
                          <a:latin typeface="Verdana" panose="020B0604030504040204" pitchFamily="34" charset="0"/>
                          <a:ea typeface="Verdana" panose="020B0604030504040204" pitchFamily="34" charset="0"/>
                        </a:rPr>
                        <a:t>Всемирный день туризма</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255455284"/>
                  </a:ext>
                </a:extLst>
              </a:tr>
              <a:tr h="708659">
                <a:tc>
                  <a:txBody>
                    <a:bodyPr/>
                    <a:lstStyle/>
                    <a:p>
                      <a:pPr algn="ctr"/>
                      <a:r>
                        <a:rPr lang="ru-RU" sz="1800" dirty="0">
                          <a:latin typeface="Verdana" panose="020B0604030504040204" pitchFamily="34" charset="0"/>
                          <a:ea typeface="Verdana" panose="020B0604030504040204" pitchFamily="34" charset="0"/>
                        </a:rPr>
                        <a:t>1 октября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tc>
                  <a:txBody>
                    <a:bodyPr/>
                    <a:lstStyle/>
                    <a:p>
                      <a:pPr algn="ctr"/>
                      <a:r>
                        <a:rPr lang="ru-RU" sz="1800" dirty="0">
                          <a:latin typeface="Verdana" panose="020B0604030504040204" pitchFamily="34" charset="0"/>
                          <a:ea typeface="Verdana" panose="020B0604030504040204" pitchFamily="34" charset="0"/>
                        </a:rPr>
                        <a:t>Международный день пожилых людей</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extLst>
                  <a:ext uri="{0D108BD9-81ED-4DB2-BD59-A6C34878D82A}">
                    <a16:rowId xmlns:a16="http://schemas.microsoft.com/office/drawing/2014/main" val="1993779154"/>
                  </a:ext>
                </a:extLst>
              </a:tr>
              <a:tr h="410572">
                <a:tc>
                  <a:txBody>
                    <a:bodyPr/>
                    <a:lstStyle/>
                    <a:p>
                      <a:pPr algn="ctr"/>
                      <a:r>
                        <a:rPr lang="ru-RU" sz="1800" dirty="0">
                          <a:latin typeface="Verdana" panose="020B0604030504040204" pitchFamily="34" charset="0"/>
                          <a:ea typeface="Verdana" panose="020B0604030504040204" pitchFamily="34" charset="0"/>
                        </a:rPr>
                        <a:t>4 октября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algn="ctr"/>
                      <a:r>
                        <a:rPr lang="ru-RU" sz="1800" dirty="0">
                          <a:latin typeface="Verdana" panose="020B0604030504040204" pitchFamily="34" charset="0"/>
                          <a:ea typeface="Verdana" panose="020B0604030504040204" pitchFamily="34" charset="0"/>
                        </a:rPr>
                        <a:t>День защиты животных</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532756927"/>
                  </a:ext>
                </a:extLst>
              </a:tr>
              <a:tr h="410572">
                <a:tc>
                  <a:txBody>
                    <a:bodyPr/>
                    <a:lstStyle/>
                    <a:p>
                      <a:pPr algn="ctr"/>
                      <a:r>
                        <a:rPr lang="ru-RU" sz="1800" dirty="0">
                          <a:latin typeface="Verdana" panose="020B0604030504040204" pitchFamily="34" charset="0"/>
                          <a:ea typeface="Verdana" panose="020B0604030504040204" pitchFamily="34" charset="0"/>
                        </a:rPr>
                        <a:t>20 октября</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tc>
                  <a:txBody>
                    <a:bodyPr/>
                    <a:lstStyle/>
                    <a:p>
                      <a:pPr algn="ctr"/>
                      <a:r>
                        <a:rPr lang="ru-RU" sz="1800" dirty="0">
                          <a:latin typeface="Verdana" panose="020B0604030504040204" pitchFamily="34" charset="0"/>
                          <a:ea typeface="Verdana" panose="020B0604030504040204" pitchFamily="34" charset="0"/>
                        </a:rPr>
                        <a:t>День отца в России</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rgbClr val="F3F8FC"/>
                    </a:solidFill>
                  </a:tcPr>
                </a:tc>
                <a:extLst>
                  <a:ext uri="{0D108BD9-81ED-4DB2-BD59-A6C34878D82A}">
                    <a16:rowId xmlns:a16="http://schemas.microsoft.com/office/drawing/2014/main" val="2238670558"/>
                  </a:ext>
                </a:extLst>
              </a:tr>
            </a:tbl>
          </a:graphicData>
        </a:graphic>
      </p:graphicFrame>
      <p:sp>
        <p:nvSpPr>
          <p:cNvPr id="15" name="Прямоугольник 14">
            <a:extLst>
              <a:ext uri="{FF2B5EF4-FFF2-40B4-BE49-F238E27FC236}">
                <a16:creationId xmlns:a16="http://schemas.microsoft.com/office/drawing/2014/main" id="{3A19B230-E0E6-44A8-9F3E-BC4371E6644B}"/>
              </a:ext>
            </a:extLst>
          </p:cNvPr>
          <p:cNvSpPr/>
          <p:nvPr/>
        </p:nvSpPr>
        <p:spPr>
          <a:xfrm>
            <a:off x="8404355" y="4476536"/>
            <a:ext cx="3074667" cy="75295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Verdana" panose="020B0604030504040204" pitchFamily="34" charset="0"/>
                <a:ea typeface="Verdana" panose="020B0604030504040204" pitchFamily="34" charset="0"/>
              </a:rPr>
              <a:t>Функциональная грамотность </a:t>
            </a:r>
            <a:endParaRPr lang="en-US" dirty="0">
              <a:latin typeface="Verdana" panose="020B0604030504040204" pitchFamily="34" charset="0"/>
              <a:ea typeface="Verdana" panose="020B0604030504040204" pitchFamily="34" charset="0"/>
            </a:endParaRPr>
          </a:p>
          <a:p>
            <a:pPr algn="ctr"/>
            <a:r>
              <a:rPr lang="ru-RU" dirty="0">
                <a:latin typeface="Verdana" panose="020B0604030504040204" pitchFamily="34" charset="0"/>
                <a:ea typeface="Verdana" panose="020B0604030504040204" pitchFamily="34" charset="0"/>
              </a:rPr>
              <a:t>от «Облака знаний»</a:t>
            </a:r>
          </a:p>
        </p:txBody>
      </p:sp>
      <p:pic>
        <p:nvPicPr>
          <p:cNvPr id="14" name="Рисунок 13">
            <a:extLst>
              <a:ext uri="{FF2B5EF4-FFF2-40B4-BE49-F238E27FC236}">
                <a16:creationId xmlns:a16="http://schemas.microsoft.com/office/drawing/2014/main" id="{B2DA5602-C4DA-44DA-BA66-999E2391DAB7}"/>
              </a:ext>
            </a:extLst>
          </p:cNvPr>
          <p:cNvPicPr>
            <a:picLocks noChangeAspect="1"/>
          </p:cNvPicPr>
          <p:nvPr/>
        </p:nvPicPr>
        <p:blipFill>
          <a:blip r:embed="rId4"/>
          <a:stretch>
            <a:fillRect/>
          </a:stretch>
        </p:blipFill>
        <p:spPr>
          <a:xfrm>
            <a:off x="8898307" y="2444302"/>
            <a:ext cx="1873698" cy="1873698"/>
          </a:xfrm>
          <a:prstGeom prst="rect">
            <a:avLst/>
          </a:prstGeom>
        </p:spPr>
      </p:pic>
      <p:pic>
        <p:nvPicPr>
          <p:cNvPr id="10" name="Рисунок 9">
            <a:extLst>
              <a:ext uri="{FF2B5EF4-FFF2-40B4-BE49-F238E27FC236}">
                <a16:creationId xmlns:a16="http://schemas.microsoft.com/office/drawing/2014/main" id="{4D855801-BD6A-4AA0-82C2-B8C2A725A79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33784" y="364430"/>
            <a:ext cx="1345941" cy="559991"/>
          </a:xfrm>
          <a:prstGeom prst="rect">
            <a:avLst/>
          </a:prstGeom>
        </p:spPr>
      </p:pic>
    </p:spTree>
    <p:extLst>
      <p:ext uri="{BB962C8B-B14F-4D97-AF65-F5344CB8AC3E}">
        <p14:creationId xmlns:p14="http://schemas.microsoft.com/office/powerpoint/2010/main" val="337294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65523" y="171416"/>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Классный час</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84961" y="1018565"/>
            <a:ext cx="9144000" cy="1655762"/>
          </a:xfrm>
        </p:spPr>
        <p:txBody>
          <a:bodyPr/>
          <a:lstStyle/>
          <a:p>
            <a:pPr algn="l"/>
            <a:r>
              <a:rPr lang="ru-RU" dirty="0"/>
              <a:t>День знаний</a:t>
            </a:r>
          </a:p>
        </p:txBody>
      </p:sp>
      <p:pic>
        <p:nvPicPr>
          <p:cNvPr id="16" name="Рисунок 15">
            <a:extLst>
              <a:ext uri="{FF2B5EF4-FFF2-40B4-BE49-F238E27FC236}">
                <a16:creationId xmlns:a16="http://schemas.microsoft.com/office/drawing/2014/main" id="{47EE7B41-16D1-4006-912E-DE2FC8DD4C97}"/>
              </a:ext>
            </a:extLst>
          </p:cNvPr>
          <p:cNvPicPr>
            <a:picLocks noChangeAspect="1"/>
          </p:cNvPicPr>
          <p:nvPr/>
        </p:nvPicPr>
        <p:blipFill>
          <a:blip r:embed="rId3"/>
          <a:stretch>
            <a:fillRect/>
          </a:stretch>
        </p:blipFill>
        <p:spPr>
          <a:xfrm>
            <a:off x="763455" y="1564861"/>
            <a:ext cx="10846065" cy="4505784"/>
          </a:xfrm>
          <a:prstGeom prst="rect">
            <a:avLst/>
          </a:prstGeom>
          <a:effectLst>
            <a:outerShdw blurRad="317500" algn="ctr" rotWithShape="0">
              <a:schemeClr val="accent1">
                <a:lumMod val="40000"/>
                <a:lumOff val="60000"/>
              </a:schemeClr>
            </a:outerShdw>
          </a:effectLst>
        </p:spPr>
      </p:pic>
      <p:pic>
        <p:nvPicPr>
          <p:cNvPr id="7" name="Рисунок 6">
            <a:extLst>
              <a:ext uri="{FF2B5EF4-FFF2-40B4-BE49-F238E27FC236}">
                <a16:creationId xmlns:a16="http://schemas.microsoft.com/office/drawing/2014/main" id="{9619C4B1-2471-4128-BFE2-3BEBF899C9F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
        <p:nvSpPr>
          <p:cNvPr id="3" name="Прямоугольник: скругленные углы 2">
            <a:extLst>
              <a:ext uri="{FF2B5EF4-FFF2-40B4-BE49-F238E27FC236}">
                <a16:creationId xmlns:a16="http://schemas.microsoft.com/office/drawing/2014/main" id="{DE47C811-BA15-44C0-B433-D1F92CAEE0C5}"/>
              </a:ext>
            </a:extLst>
          </p:cNvPr>
          <p:cNvSpPr/>
          <p:nvPr/>
        </p:nvSpPr>
        <p:spPr>
          <a:xfrm>
            <a:off x="1329644" y="625786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a:solidFill>
                  <a:schemeClr val="bg1"/>
                </a:solidFill>
                <a:latin typeface="+mj-lt"/>
                <a:hlinkClick r:id="rId6">
                  <a:extLst>
                    <a:ext uri="{A12FA001-AC4F-418D-AE19-62706E023703}">
                      <ahyp:hlinkClr xmlns:ahyp="http://schemas.microsoft.com/office/drawing/2018/hyperlinkcolor" xmlns="" val="tx"/>
                    </a:ext>
                  </a:extLst>
                </a:hlinkClick>
              </a:rPr>
              <a:t>https://school.oblakoz.ru/play/module/407377</a:t>
            </a:r>
            <a:endParaRPr lang="ru-RU" sz="900" dirty="0">
              <a:solidFill>
                <a:schemeClr val="bg1"/>
              </a:solidFill>
              <a:latin typeface="+mj-lt"/>
            </a:endParaRPr>
          </a:p>
        </p:txBody>
      </p:sp>
      <p:pic>
        <p:nvPicPr>
          <p:cNvPr id="8" name="Рисунок 7">
            <a:extLst>
              <a:ext uri="{FF2B5EF4-FFF2-40B4-BE49-F238E27FC236}">
                <a16:creationId xmlns:a16="http://schemas.microsoft.com/office/drawing/2014/main" id="{F8C790D9-9675-4344-8031-CC9EDDA95ED4}"/>
              </a:ext>
            </a:extLst>
          </p:cNvPr>
          <p:cNvPicPr>
            <a:picLocks noChangeAspect="1"/>
          </p:cNvPicPr>
          <p:nvPr/>
        </p:nvPicPr>
        <p:blipFill>
          <a:blip r:embed="rId7"/>
          <a:stretch>
            <a:fillRect/>
          </a:stretch>
        </p:blipFill>
        <p:spPr>
          <a:xfrm>
            <a:off x="1589611" y="4657994"/>
            <a:ext cx="1270289" cy="1270289"/>
          </a:xfrm>
          <a:prstGeom prst="rect">
            <a:avLst/>
          </a:prstGeom>
        </p:spPr>
      </p:pic>
    </p:spTree>
    <p:extLst>
      <p:ext uri="{BB962C8B-B14F-4D97-AF65-F5344CB8AC3E}">
        <p14:creationId xmlns:p14="http://schemas.microsoft.com/office/powerpoint/2010/main" val="112219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61935" y="531019"/>
            <a:ext cx="11091578"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Интеллектуальная игра на основе курса «Функциональная грамотность»</a:t>
            </a:r>
          </a:p>
        </p:txBody>
      </p:sp>
      <p:sp>
        <p:nvSpPr>
          <p:cNvPr id="5"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611723" y="1442040"/>
            <a:ext cx="9217238" cy="401776"/>
          </a:xfrm>
        </p:spPr>
        <p:txBody>
          <a:bodyPr>
            <a:normAutofit lnSpcReduction="10000"/>
          </a:bodyPr>
          <a:lstStyle/>
          <a:p>
            <a:pPr algn="l"/>
            <a:r>
              <a:rPr lang="ru-RU" dirty="0"/>
              <a:t>День знаний</a:t>
            </a:r>
          </a:p>
        </p:txBody>
      </p:sp>
      <p:pic>
        <p:nvPicPr>
          <p:cNvPr id="10" name="Рисунок 9">
            <a:extLst>
              <a:ext uri="{FF2B5EF4-FFF2-40B4-BE49-F238E27FC236}">
                <a16:creationId xmlns:a16="http://schemas.microsoft.com/office/drawing/2014/main" id="{BD8B939A-C2B6-4B0B-BBF1-3608F3973469}"/>
              </a:ext>
            </a:extLst>
          </p:cNvPr>
          <p:cNvPicPr>
            <a:picLocks noChangeAspect="1"/>
          </p:cNvPicPr>
          <p:nvPr/>
        </p:nvPicPr>
        <p:blipFill>
          <a:blip r:embed="rId3"/>
          <a:stretch>
            <a:fillRect/>
          </a:stretch>
        </p:blipFill>
        <p:spPr>
          <a:xfrm>
            <a:off x="622806" y="1843816"/>
            <a:ext cx="10946388" cy="4547461"/>
          </a:xfrm>
          <a:prstGeom prst="rect">
            <a:avLst/>
          </a:prstGeom>
          <a:effectLst>
            <a:outerShdw blurRad="317500" algn="ctr" rotWithShape="0">
              <a:schemeClr val="accent1">
                <a:lumMod val="40000"/>
                <a:lumOff val="60000"/>
              </a:schemeClr>
            </a:outerShdw>
          </a:effectLst>
        </p:spPr>
      </p:pic>
      <p:pic>
        <p:nvPicPr>
          <p:cNvPr id="8" name="Рисунок 7">
            <a:extLst>
              <a:ext uri="{FF2B5EF4-FFF2-40B4-BE49-F238E27FC236}">
                <a16:creationId xmlns:a16="http://schemas.microsoft.com/office/drawing/2014/main" id="{1A860131-44CD-46BA-86C2-9389D2624A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61C18FCE-B7CF-4C5E-A31A-617721CFB911}"/>
              </a:ext>
            </a:extLst>
          </p:cNvPr>
          <p:cNvSpPr/>
          <p:nvPr/>
        </p:nvSpPr>
        <p:spPr>
          <a:xfrm>
            <a:off x="1184365" y="642066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a:solidFill>
                  <a:schemeClr val="bg1"/>
                </a:solidFill>
                <a:hlinkClick r:id="rId6">
                  <a:extLst>
                    <a:ext uri="{A12FA001-AC4F-418D-AE19-62706E023703}">
                      <ahyp:hlinkClr xmlns:ahyp="http://schemas.microsoft.com/office/drawing/2018/hyperlinkcolor" xmlns="" val="tx"/>
                    </a:ext>
                  </a:extLst>
                </a:hlinkClick>
              </a:rPr>
              <a:t>https://school.oblakoz.ru/play/module/413234</a:t>
            </a:r>
            <a:endParaRPr lang="ru-RU" sz="900" dirty="0">
              <a:solidFill>
                <a:schemeClr val="bg1"/>
              </a:solidFill>
              <a:latin typeface="+mj-lt"/>
            </a:endParaRPr>
          </a:p>
        </p:txBody>
      </p:sp>
      <p:pic>
        <p:nvPicPr>
          <p:cNvPr id="4" name="Рисунок 3">
            <a:extLst>
              <a:ext uri="{FF2B5EF4-FFF2-40B4-BE49-F238E27FC236}">
                <a16:creationId xmlns:a16="http://schemas.microsoft.com/office/drawing/2014/main" id="{BD1DD06A-5E4D-4224-96A7-CA9FA54BDC2B}"/>
              </a:ext>
            </a:extLst>
          </p:cNvPr>
          <p:cNvPicPr>
            <a:picLocks noChangeAspect="1"/>
          </p:cNvPicPr>
          <p:nvPr/>
        </p:nvPicPr>
        <p:blipFill>
          <a:blip r:embed="rId7"/>
          <a:stretch>
            <a:fillRect/>
          </a:stretch>
        </p:blipFill>
        <p:spPr>
          <a:xfrm>
            <a:off x="1632340" y="4921758"/>
            <a:ext cx="1270289" cy="1270289"/>
          </a:xfrm>
          <a:prstGeom prst="rect">
            <a:avLst/>
          </a:prstGeom>
        </p:spPr>
      </p:pic>
    </p:spTree>
    <p:extLst>
      <p:ext uri="{BB962C8B-B14F-4D97-AF65-F5344CB8AC3E}">
        <p14:creationId xmlns:p14="http://schemas.microsoft.com/office/powerpoint/2010/main" val="169811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37523"/>
            <a:ext cx="10036629" cy="497425"/>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Классный час</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586072" y="1080038"/>
            <a:ext cx="9144000" cy="402259"/>
          </a:xfrm>
        </p:spPr>
        <p:txBody>
          <a:bodyPr>
            <a:normAutofit lnSpcReduction="10000"/>
          </a:bodyPr>
          <a:lstStyle/>
          <a:p>
            <a:pPr algn="l"/>
            <a:r>
              <a:rPr lang="ru-RU" dirty="0"/>
              <a:t>День окончания Второй мировой войны</a:t>
            </a:r>
          </a:p>
        </p:txBody>
      </p:sp>
      <p:sp>
        <p:nvSpPr>
          <p:cNvPr id="5" name="Прямоугольник: скругленные углы 4">
            <a:extLst>
              <a:ext uri="{FF2B5EF4-FFF2-40B4-BE49-F238E27FC236}">
                <a16:creationId xmlns:a16="http://schemas.microsoft.com/office/drawing/2014/main" id="{E4157977-0F65-4871-BE29-53AB268A111E}"/>
              </a:ext>
            </a:extLst>
          </p:cNvPr>
          <p:cNvSpPr/>
          <p:nvPr/>
        </p:nvSpPr>
        <p:spPr>
          <a:xfrm>
            <a:off x="504017" y="1627387"/>
            <a:ext cx="5357528" cy="2857129"/>
          </a:xfrm>
          <a:prstGeom prst="roundRect">
            <a:avLst>
              <a:gd name="adj" fmla="val 5999"/>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2540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скругленные углы 9">
            <a:extLst>
              <a:ext uri="{FF2B5EF4-FFF2-40B4-BE49-F238E27FC236}">
                <a16:creationId xmlns:a16="http://schemas.microsoft.com/office/drawing/2014/main" id="{94D99925-94FB-4F0F-B5FD-721C66A87D6F}"/>
              </a:ext>
            </a:extLst>
          </p:cNvPr>
          <p:cNvSpPr/>
          <p:nvPr/>
        </p:nvSpPr>
        <p:spPr>
          <a:xfrm>
            <a:off x="6330457" y="1627387"/>
            <a:ext cx="5357528" cy="2857129"/>
          </a:xfrm>
          <a:prstGeom prst="roundRect">
            <a:avLst>
              <a:gd name="adj" fmla="val 5999"/>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2540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скругленные углы 10">
            <a:extLst>
              <a:ext uri="{FF2B5EF4-FFF2-40B4-BE49-F238E27FC236}">
                <a16:creationId xmlns:a16="http://schemas.microsoft.com/office/drawing/2014/main" id="{78C7BC4D-4EF8-4565-9A53-295902397CD0}"/>
              </a:ext>
            </a:extLst>
          </p:cNvPr>
          <p:cNvSpPr/>
          <p:nvPr/>
        </p:nvSpPr>
        <p:spPr>
          <a:xfrm>
            <a:off x="3464640" y="2895639"/>
            <a:ext cx="5357528" cy="2857129"/>
          </a:xfrm>
          <a:prstGeom prst="roundRect">
            <a:avLst>
              <a:gd name="adj" fmla="val 5999"/>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2540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15A98D63-1D3E-4BB9-9C88-972C19A36F7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433784" y="364430"/>
            <a:ext cx="1345941" cy="559991"/>
          </a:xfrm>
          <a:prstGeom prst="rect">
            <a:avLst/>
          </a:prstGeom>
        </p:spPr>
      </p:pic>
      <p:sp>
        <p:nvSpPr>
          <p:cNvPr id="9" name="Прямоугольник: скругленные углы 8">
            <a:extLst>
              <a:ext uri="{FF2B5EF4-FFF2-40B4-BE49-F238E27FC236}">
                <a16:creationId xmlns:a16="http://schemas.microsoft.com/office/drawing/2014/main" id="{ECC5A329-11E3-45E7-8E28-F24297E451A9}"/>
              </a:ext>
            </a:extLst>
          </p:cNvPr>
          <p:cNvSpPr/>
          <p:nvPr/>
        </p:nvSpPr>
        <p:spPr>
          <a:xfrm>
            <a:off x="586072" y="6271992"/>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8">
                  <a:extLst>
                    <a:ext uri="{A12FA001-AC4F-418D-AE19-62706E023703}">
                      <ahyp:hlinkClr xmlns:ahyp="http://schemas.microsoft.com/office/drawing/2018/hyperlinkcolor" xmlns="" val="tx"/>
                    </a:ext>
                  </a:extLst>
                </a:hlinkClick>
              </a:rPr>
              <a:t>https://school.oblakoz.ru/play/module/510413</a:t>
            </a:r>
            <a:r>
              <a:rPr lang="ru-RU" sz="900" kern="1200" dirty="0">
                <a:solidFill>
                  <a:schemeClr val="bg1"/>
                </a:solidFill>
              </a:rPr>
              <a:t> </a:t>
            </a:r>
          </a:p>
        </p:txBody>
      </p:sp>
      <p:sp>
        <p:nvSpPr>
          <p:cNvPr id="13" name="Прямоугольник: скругленные углы 12">
            <a:extLst>
              <a:ext uri="{FF2B5EF4-FFF2-40B4-BE49-F238E27FC236}">
                <a16:creationId xmlns:a16="http://schemas.microsoft.com/office/drawing/2014/main" id="{ADC9FD3D-AEF2-4FB7-BB9C-1A3EAEFB085A}"/>
              </a:ext>
            </a:extLst>
          </p:cNvPr>
          <p:cNvSpPr/>
          <p:nvPr/>
        </p:nvSpPr>
        <p:spPr>
          <a:xfrm>
            <a:off x="586071" y="5912268"/>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9">
                  <a:extLst>
                    <a:ext uri="{A12FA001-AC4F-418D-AE19-62706E023703}">
                      <ahyp:hlinkClr xmlns:ahyp="http://schemas.microsoft.com/office/drawing/2018/hyperlinkcolor" xmlns="" val="tx"/>
                    </a:ext>
                  </a:extLst>
                </a:hlinkClick>
              </a:rPr>
              <a:t>https://school.oblakoz.ru/play/module/384937</a:t>
            </a:r>
            <a:endParaRPr lang="ru-RU" sz="900" kern="1200" dirty="0">
              <a:solidFill>
                <a:schemeClr val="bg1"/>
              </a:solidFill>
            </a:endParaRPr>
          </a:p>
        </p:txBody>
      </p:sp>
      <p:sp>
        <p:nvSpPr>
          <p:cNvPr id="14" name="Прямоугольник: скругленные углы 13">
            <a:extLst>
              <a:ext uri="{FF2B5EF4-FFF2-40B4-BE49-F238E27FC236}">
                <a16:creationId xmlns:a16="http://schemas.microsoft.com/office/drawing/2014/main" id="{721DAFFD-A5A7-47DF-BCCE-6645100701DE}"/>
              </a:ext>
            </a:extLst>
          </p:cNvPr>
          <p:cNvSpPr/>
          <p:nvPr/>
        </p:nvSpPr>
        <p:spPr>
          <a:xfrm>
            <a:off x="598823" y="5552544"/>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kern="1200" dirty="0">
                <a:solidFill>
                  <a:schemeClr val="bg1"/>
                </a:solidFill>
                <a:hlinkClick r:id="rId10">
                  <a:extLst>
                    <a:ext uri="{A12FA001-AC4F-418D-AE19-62706E023703}">
                      <ahyp:hlinkClr xmlns:ahyp="http://schemas.microsoft.com/office/drawing/2018/hyperlinkcolor" xmlns="" val="tx"/>
                    </a:ext>
                  </a:extLst>
                </a:hlinkClick>
              </a:rPr>
              <a:t>https://school.oblakoz.ru/play/module/384939</a:t>
            </a:r>
            <a:r>
              <a:rPr lang="ru-RU" sz="900" kern="1200" dirty="0">
                <a:solidFill>
                  <a:schemeClr val="bg1"/>
                </a:solidFill>
              </a:rPr>
              <a:t> </a:t>
            </a:r>
          </a:p>
        </p:txBody>
      </p:sp>
      <p:pic>
        <p:nvPicPr>
          <p:cNvPr id="4" name="Рисунок 3">
            <a:extLst>
              <a:ext uri="{FF2B5EF4-FFF2-40B4-BE49-F238E27FC236}">
                <a16:creationId xmlns:a16="http://schemas.microsoft.com/office/drawing/2014/main" id="{DEEBE748-E043-45FE-96FB-E3220428ECCB}"/>
              </a:ext>
            </a:extLst>
          </p:cNvPr>
          <p:cNvPicPr>
            <a:picLocks noChangeAspect="1"/>
          </p:cNvPicPr>
          <p:nvPr/>
        </p:nvPicPr>
        <p:blipFill>
          <a:blip r:embed="rId11"/>
          <a:stretch>
            <a:fillRect/>
          </a:stretch>
        </p:blipFill>
        <p:spPr>
          <a:xfrm>
            <a:off x="9477378" y="4917399"/>
            <a:ext cx="1270289" cy="1270289"/>
          </a:xfrm>
          <a:prstGeom prst="rect">
            <a:avLst/>
          </a:prstGeom>
        </p:spPr>
      </p:pic>
    </p:spTree>
    <p:extLst>
      <p:ext uri="{BB962C8B-B14F-4D97-AF65-F5344CB8AC3E}">
        <p14:creationId xmlns:p14="http://schemas.microsoft.com/office/powerpoint/2010/main" val="23521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F3FB"/>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20CEFD-FABD-CA91-BB8B-B2442220E2E0}"/>
              </a:ext>
            </a:extLst>
          </p:cNvPr>
          <p:cNvSpPr>
            <a:spLocks noGrp="1"/>
          </p:cNvSpPr>
          <p:nvPr>
            <p:ph type="ctrTitle"/>
          </p:nvPr>
        </p:nvSpPr>
        <p:spPr>
          <a:xfrm>
            <a:off x="586072" y="465614"/>
            <a:ext cx="10036629" cy="730046"/>
          </a:xfrm>
        </p:spPr>
        <p:txBody>
          <a:bodyPr>
            <a:noAutofit/>
          </a:bodyPr>
          <a:lstStyle/>
          <a:p>
            <a:pPr algn="l"/>
            <a:r>
              <a:rPr lang="ru-RU" sz="2800" b="1" dirty="0">
                <a:solidFill>
                  <a:srgbClr val="404045"/>
                </a:solidFill>
                <a:latin typeface="Verdana" panose="020B0604030504040204" pitchFamily="34" charset="0"/>
                <a:ea typeface="Verdana" panose="020B0604030504040204" pitchFamily="34" charset="0"/>
                <a:cs typeface="Helvetica Neue" panose="02000503000000020004" pitchFamily="2" charset="0"/>
              </a:rPr>
              <a:t>Вступительный тест по функциональной грамотности</a:t>
            </a:r>
          </a:p>
        </p:txBody>
      </p:sp>
      <p:sp>
        <p:nvSpPr>
          <p:cNvPr id="6" name="Untertitel 5">
            <a:extLst>
              <a:ext uri="{FF2B5EF4-FFF2-40B4-BE49-F238E27FC236}">
                <a16:creationId xmlns:a16="http://schemas.microsoft.com/office/drawing/2014/main" id="{B6FFA0EE-B58C-CE92-8A16-680F3EF0C4CC}"/>
              </a:ext>
            </a:extLst>
          </p:cNvPr>
          <p:cNvSpPr>
            <a:spLocks noGrp="1"/>
          </p:cNvSpPr>
          <p:nvPr>
            <p:ph type="subTitle" idx="1"/>
          </p:nvPr>
        </p:nvSpPr>
        <p:spPr>
          <a:xfrm>
            <a:off x="586072" y="1204939"/>
            <a:ext cx="9144000" cy="426659"/>
          </a:xfrm>
        </p:spPr>
        <p:txBody>
          <a:bodyPr/>
          <a:lstStyle/>
          <a:p>
            <a:pPr algn="l"/>
            <a:r>
              <a:rPr lang="ru-RU" dirty="0"/>
              <a:t>Международный день распространения грамотности</a:t>
            </a:r>
          </a:p>
        </p:txBody>
      </p:sp>
      <p:pic>
        <p:nvPicPr>
          <p:cNvPr id="9" name="Рисунок 8">
            <a:extLst>
              <a:ext uri="{FF2B5EF4-FFF2-40B4-BE49-F238E27FC236}">
                <a16:creationId xmlns:a16="http://schemas.microsoft.com/office/drawing/2014/main" id="{222EAA0A-B2E2-44EB-A73C-D8FF894CDA23}"/>
              </a:ext>
            </a:extLst>
          </p:cNvPr>
          <p:cNvPicPr>
            <a:picLocks noChangeAspect="1"/>
          </p:cNvPicPr>
          <p:nvPr/>
        </p:nvPicPr>
        <p:blipFill>
          <a:blip r:embed="rId3"/>
          <a:stretch>
            <a:fillRect/>
          </a:stretch>
        </p:blipFill>
        <p:spPr>
          <a:xfrm>
            <a:off x="619125" y="1762125"/>
            <a:ext cx="10953750" cy="4550519"/>
          </a:xfrm>
          <a:prstGeom prst="rect">
            <a:avLst/>
          </a:prstGeom>
          <a:effectLst>
            <a:outerShdw blurRad="317500" algn="ctr" rotWithShape="0">
              <a:schemeClr val="accent1">
                <a:lumMod val="40000"/>
                <a:lumOff val="60000"/>
              </a:schemeClr>
            </a:outerShdw>
          </a:effectLst>
        </p:spPr>
      </p:pic>
      <p:pic>
        <p:nvPicPr>
          <p:cNvPr id="8" name="Рисунок 7">
            <a:extLst>
              <a:ext uri="{FF2B5EF4-FFF2-40B4-BE49-F238E27FC236}">
                <a16:creationId xmlns:a16="http://schemas.microsoft.com/office/drawing/2014/main" id="{419E5346-F333-4604-ACEF-F8DCD2E4558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3784" y="364430"/>
            <a:ext cx="1345941" cy="559991"/>
          </a:xfrm>
          <a:prstGeom prst="rect">
            <a:avLst/>
          </a:prstGeom>
        </p:spPr>
      </p:pic>
      <p:sp>
        <p:nvSpPr>
          <p:cNvPr id="7" name="Прямоугольник: скругленные углы 6">
            <a:extLst>
              <a:ext uri="{FF2B5EF4-FFF2-40B4-BE49-F238E27FC236}">
                <a16:creationId xmlns:a16="http://schemas.microsoft.com/office/drawing/2014/main" id="{DF4C1935-545E-4D69-87EC-851DAC10832F}"/>
              </a:ext>
            </a:extLst>
          </p:cNvPr>
          <p:cNvSpPr/>
          <p:nvPr/>
        </p:nvSpPr>
        <p:spPr>
          <a:xfrm>
            <a:off x="1175820" y="6443171"/>
            <a:ext cx="2655651" cy="257783"/>
          </a:xfrm>
          <a:prstGeom prst="roundRect">
            <a:avLst>
              <a:gd name="adj" fmla="val 50000"/>
            </a:avLst>
          </a:prstGeom>
          <a:solidFill>
            <a:srgbClr val="2A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defRPr/>
            </a:pPr>
            <a:r>
              <a:rPr lang="en-US" sz="900" kern="1200" dirty="0">
                <a:solidFill>
                  <a:schemeClr val="bg1"/>
                </a:solidFill>
                <a:hlinkClick r:id="rId6">
                  <a:extLst>
                    <a:ext uri="{A12FA001-AC4F-418D-AE19-62706E023703}">
                      <ahyp:hlinkClr xmlns:ahyp="http://schemas.microsoft.com/office/drawing/2018/hyperlinkcolor" xmlns="" val="tx"/>
                    </a:ext>
                  </a:extLst>
                </a:hlinkClick>
              </a:rPr>
              <a:t>https://school.oblakoz.ru/play/module/413707</a:t>
            </a:r>
            <a:r>
              <a:rPr lang="ru-RU" sz="900" kern="1200" dirty="0">
                <a:solidFill>
                  <a:schemeClr val="bg1"/>
                </a:solidFill>
              </a:rPr>
              <a:t> </a:t>
            </a:r>
          </a:p>
        </p:txBody>
      </p:sp>
    </p:spTree>
    <p:extLst>
      <p:ext uri="{BB962C8B-B14F-4D97-AF65-F5344CB8AC3E}">
        <p14:creationId xmlns:p14="http://schemas.microsoft.com/office/powerpoint/2010/main" val="38708939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759</TotalTime>
  <Words>2416</Words>
  <Application>Microsoft Office PowerPoint</Application>
  <DocSecurity>0</DocSecurity>
  <PresentationFormat>Широкоэкранный</PresentationFormat>
  <Paragraphs>278</Paragraphs>
  <Slides>32</Slides>
  <Notes>32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32</vt:i4>
      </vt:variant>
    </vt:vector>
  </HeadingPairs>
  <TitlesOfParts>
    <vt:vector size="42" baseType="lpstr">
      <vt:lpstr>Arial</vt:lpstr>
      <vt:lpstr>Calibri</vt:lpstr>
      <vt:lpstr>Calibri Light</vt:lpstr>
      <vt:lpstr>Helvetica Neue</vt:lpstr>
      <vt:lpstr>Inter V</vt:lpstr>
      <vt:lpstr>Inter V Semi Bold</vt:lpstr>
      <vt:lpstr>Tahoma</vt:lpstr>
      <vt:lpstr>Verdana</vt:lpstr>
      <vt:lpstr>Тема Office</vt:lpstr>
      <vt:lpstr>1_Тема Office</vt:lpstr>
      <vt:lpstr>Приобщение к традиционным российским ценностям: воспитательная работа в школе  с использованием электронных образовательных ресурсов </vt:lpstr>
      <vt:lpstr>Главное об «Облаке знаний»</vt:lpstr>
      <vt:lpstr>Презентация PowerPoint</vt:lpstr>
      <vt:lpstr>Эффективные формы воспитательной работы</vt:lpstr>
      <vt:lpstr>Календарь воспитательной работы  и «Облако знаний» (сентябрь-октябрь)</vt:lpstr>
      <vt:lpstr>Классный час</vt:lpstr>
      <vt:lpstr>Интеллектуальная игра на основе курса «Функциональная грамотность»</vt:lpstr>
      <vt:lpstr>Классный час</vt:lpstr>
      <vt:lpstr>Вступительный тест по функциональной грамотности</vt:lpstr>
      <vt:lpstr>Викторина на основе курса  «Функциональная грамотность»</vt:lpstr>
      <vt:lpstr>Тематический квест на основе курса «Функциональная грамотность»</vt:lpstr>
      <vt:lpstr>Викторина на основе курса  «Функциональная грамотность»</vt:lpstr>
      <vt:lpstr>Интеллектуальная игра на основе курса «Функциональная грамотность»</vt:lpstr>
      <vt:lpstr>Классный час</vt:lpstr>
      <vt:lpstr>Викторина</vt:lpstr>
      <vt:lpstr>Классный час</vt:lpstr>
      <vt:lpstr>Тематический квест на основе курса «Функциональная грамотность»</vt:lpstr>
      <vt:lpstr>Виртуальная лабораторная работа</vt:lpstr>
      <vt:lpstr>Презентация PowerPoint</vt:lpstr>
      <vt:lpstr>Системная работа по формированию личностных результатов с «Облаком знаний»</vt:lpstr>
      <vt:lpstr>Системная работа по формированию личностных результатов с «Облаком знаний»</vt:lpstr>
      <vt:lpstr>Презентация PowerPoint</vt:lpstr>
      <vt:lpstr>Системная работа по формированию личностных результатов с «Облаком знаний»</vt:lpstr>
      <vt:lpstr>Системная работа по формированию личностных результатов с «Облаком знаний»</vt:lpstr>
      <vt:lpstr>Сценарий работы в «Облаке знаний»</vt:lpstr>
      <vt:lpstr>Презентация PowerPoint</vt:lpstr>
      <vt:lpstr>Подборки цифровых работ в соцсетях</vt:lpstr>
      <vt:lpstr>Подборки цифровых работ в соцсетях</vt:lpstr>
      <vt:lpstr>Презентация PowerPoint</vt:lpstr>
      <vt:lpstr>Презентация PowerPoint</vt:lpstr>
      <vt:lpstr>Презентация PowerPoint</vt:lpstr>
      <vt:lpstr>Контакты</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Приобщение к традиционным российским ценностям: воспитательная работа в школе с использованием электронных образовательных ресурсов</dc:title>
  <dc:subject/>
  <dc:creator>Nataliya</dc:creator>
  <cp:keywords/>
  <dc:description/>
  <cp:lastModifiedBy>Nataliya</cp:lastModifiedBy>
  <cp:revision>105</cp:revision>
  <dcterms:created xsi:type="dcterms:W3CDTF">2024-04-10T09:14:04Z</dcterms:created>
  <dcterms:modified xsi:type="dcterms:W3CDTF">2024-08-02T10:09:17Z</dcterms:modified>
  <cp:category/>
  <dc:identifier/>
  <cp:contentStatus/>
  <dc:language/>
  <cp:version/>
</cp:coreProperties>
</file>