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98" r:id="rId2"/>
    <p:sldId id="278" r:id="rId3"/>
    <p:sldId id="281" r:id="rId4"/>
    <p:sldId id="266" r:id="rId5"/>
    <p:sldId id="267" r:id="rId6"/>
    <p:sldId id="275" r:id="rId7"/>
    <p:sldId id="276" r:id="rId8"/>
    <p:sldId id="299" r:id="rId9"/>
    <p:sldId id="300" r:id="rId10"/>
    <p:sldId id="277" r:id="rId11"/>
    <p:sldId id="303" r:id="rId12"/>
    <p:sldId id="304" r:id="rId13"/>
    <p:sldId id="305" r:id="rId14"/>
    <p:sldId id="306" r:id="rId15"/>
    <p:sldId id="307" r:id="rId16"/>
    <p:sldId id="308" r:id="rId17"/>
    <p:sldId id="317" r:id="rId18"/>
    <p:sldId id="318" r:id="rId19"/>
    <p:sldId id="311" r:id="rId20"/>
    <p:sldId id="283" r:id="rId21"/>
    <p:sldId id="284" r:id="rId22"/>
    <p:sldId id="285" r:id="rId23"/>
    <p:sldId id="309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310" r:id="rId35"/>
    <p:sldId id="312" r:id="rId36"/>
    <p:sldId id="313" r:id="rId37"/>
    <p:sldId id="314" r:id="rId38"/>
    <p:sldId id="297" r:id="rId39"/>
    <p:sldId id="31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79" y="-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39452-A416-4D03-9268-65E0D6C81ECE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04581-790A-4E99-8EA7-87D9E3B3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5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B98960-DE7F-4D3C-B333-42F45422217C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C21119-4A06-4E45-A938-6748761D6BA7}" type="slidenum">
              <a:rPr lang="ru-RU" altLang="ru-RU" smtClean="0"/>
              <a:pPr eaLnBrk="1" hangingPunct="1">
                <a:spcBef>
                  <a:spcPct val="0"/>
                </a:spcBef>
              </a:pPr>
              <a:t>20</a:t>
            </a:fld>
            <a:endParaRPr lang="ru-RU" altLang="ru-RU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3BDE49-75C5-4AE0-8FFB-FA01BD21CAD7}" type="slidenum">
              <a:rPr lang="ru-RU" altLang="ru-RU" smtClean="0"/>
              <a:pPr eaLnBrk="1" hangingPunct="1">
                <a:spcBef>
                  <a:spcPct val="0"/>
                </a:spcBef>
              </a:pPr>
              <a:t>26</a:t>
            </a:fld>
            <a:endParaRPr lang="ru-RU" alt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4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0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98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2537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705600"/>
          </a:xfrm>
          <a:custGeom>
            <a:avLst/>
            <a:gdLst/>
            <a:ahLst/>
            <a:cxnLst/>
            <a:rect l="l" t="t" r="r" b="b"/>
            <a:pathLst>
              <a:path w="9144000" h="6705600">
                <a:moveTo>
                  <a:pt x="0" y="6705600"/>
                </a:moveTo>
                <a:lnTo>
                  <a:pt x="9144000" y="6705600"/>
                </a:lnTo>
                <a:lnTo>
                  <a:pt x="9144000" y="0"/>
                </a:lnTo>
                <a:lnTo>
                  <a:pt x="0" y="0"/>
                </a:lnTo>
                <a:lnTo>
                  <a:pt x="0" y="670560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152400" y="0"/>
                </a:lnTo>
                <a:lnTo>
                  <a:pt x="0" y="0"/>
                </a:lnTo>
                <a:lnTo>
                  <a:pt x="0" y="155575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155575"/>
                </a:lnTo>
                <a:lnTo>
                  <a:pt x="8991600" y="155575"/>
                </a:lnTo>
                <a:lnTo>
                  <a:pt x="8991600" y="6858000"/>
                </a:lnTo>
                <a:lnTo>
                  <a:pt x="9144000" y="6858000"/>
                </a:lnTo>
                <a:lnTo>
                  <a:pt x="9144000" y="155575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6050" y="6391274"/>
            <a:ext cx="8832850" cy="309880"/>
          </a:xfrm>
          <a:custGeom>
            <a:avLst/>
            <a:gdLst/>
            <a:ahLst/>
            <a:cxnLst/>
            <a:rect l="l" t="t" r="r" b="b"/>
            <a:pathLst>
              <a:path w="8832850" h="309879">
                <a:moveTo>
                  <a:pt x="8832850" y="0"/>
                </a:moveTo>
                <a:lnTo>
                  <a:pt x="0" y="0"/>
                </a:lnTo>
                <a:lnTo>
                  <a:pt x="0" y="309562"/>
                </a:lnTo>
                <a:lnTo>
                  <a:pt x="8832850" y="309562"/>
                </a:lnTo>
                <a:lnTo>
                  <a:pt x="8832850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2400" y="158749"/>
            <a:ext cx="8832850" cy="6546850"/>
          </a:xfrm>
          <a:custGeom>
            <a:avLst/>
            <a:gdLst/>
            <a:ahLst/>
            <a:cxnLst/>
            <a:rect l="l" t="t" r="r" b="b"/>
            <a:pathLst>
              <a:path w="8832850" h="6546850">
                <a:moveTo>
                  <a:pt x="0" y="6546850"/>
                </a:moveTo>
                <a:lnTo>
                  <a:pt x="8832850" y="6546850"/>
                </a:lnTo>
                <a:lnTo>
                  <a:pt x="8832850" y="0"/>
                </a:lnTo>
                <a:lnTo>
                  <a:pt x="0" y="0"/>
                </a:lnTo>
                <a:lnTo>
                  <a:pt x="0" y="6546850"/>
                </a:lnTo>
                <a:close/>
              </a:path>
            </a:pathLst>
          </a:custGeom>
          <a:ln w="9525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99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252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0DCC6-70DA-4B22-AB92-510AF14AA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912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вершающий слайд">
    <p:bg>
      <p:bgPr>
        <a:solidFill>
          <a:srgbClr val="373C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ernicyna-NA\Desktop\дистанционные курсы\дизайн заготовки\лого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2" b="85599"/>
          <a:stretch>
            <a:fillRect/>
          </a:stretch>
        </p:blipFill>
        <p:spPr bwMode="auto">
          <a:xfrm>
            <a:off x="8099823" y="6021389"/>
            <a:ext cx="602456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Chernicyna-NA\Desktop\дистанционные курсы\дизайн заготовки\лого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2" b="85599"/>
          <a:stretch>
            <a:fillRect/>
          </a:stretch>
        </p:blipFill>
        <p:spPr bwMode="auto">
          <a:xfrm>
            <a:off x="395288" y="260350"/>
            <a:ext cx="1116806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Chernicyna-NA\Desktop\дистанционные курсы\дизайн заготовки\лого и пр (1)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094" y="3524251"/>
            <a:ext cx="1584722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265673-DF53-41CE-9AE3-6277143F0823}" type="datetimeFigureOut">
              <a:rPr lang="ru-RU"/>
              <a:pPr>
                <a:defRPr/>
              </a:pPr>
              <a:t>19.08.2021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3EC79-D5E1-49D3-BEED-575A90F80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325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34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97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17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4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60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15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11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85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A025-C87E-41CB-A98A-878C0E513E3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97AA-E77E-4802-A6B6-9FFDAD20A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9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1%D0%B8%D1%85%D0%B8%D0%BA%D0%B0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wikipedia.org/wiki/%D0%A5%D0%B0%D1%80%D0%B0%D0%BA%D1%82%D0%B5%D1%80" TargetMode="External"/><Relationship Id="rId4" Type="http://schemas.openxmlformats.org/officeDocument/2006/relationships/hyperlink" Target="http://ru.wikipedia.org/wiki/%D0%A2%D0%B5%D0%BC%D0%BF%D0%B5%D1%80%D0%B0%D0%BC%D0%B5%D0%BD%D1%82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8%D1%87%D0%BD%D0%BE%D1%81%D1%82%D1%8C" TargetMode="External"/><Relationship Id="rId2" Type="http://schemas.openxmlformats.org/officeDocument/2006/relationships/hyperlink" Target="http://ru.wikipedia.org/wiki/%D0%98%D0%BD%D0%B4%D0%B8%D0%B2%D0%B8%D0%B4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8592" y="3490120"/>
            <a:ext cx="1944290" cy="2592387"/>
          </a:xfrm>
          <a:prstGeom prst="rect">
            <a:avLst/>
          </a:prstGeom>
          <a:solidFill>
            <a:srgbClr val="373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42925" y="2889250"/>
            <a:ext cx="8186738" cy="1631950"/>
          </a:xfrm>
          <a:prstGeom prst="rect">
            <a:avLst/>
          </a:prstGeom>
          <a:solidFill>
            <a:srgbClr val="F15B4E"/>
          </a:solidFill>
        </p:spPr>
        <p:txBody>
          <a:bodyPr anchor="ctr">
            <a:normAutofit/>
          </a:bodyPr>
          <a:lstStyle>
            <a:lvl1pPr defTabSz="12176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200" dirty="0"/>
              <a:t>Индивидуализация дополнительного профессионального образования – доминанта деятельности </a:t>
            </a:r>
            <a:r>
              <a:rPr lang="ru-RU" sz="3200" dirty="0" err="1"/>
              <a:t>ЦНППМПР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59831" y="4786314"/>
            <a:ext cx="4464844" cy="1108075"/>
          </a:xfrm>
          <a:prstGeom prst="rect">
            <a:avLst/>
          </a:prstGeom>
          <a:solidFill>
            <a:srgbClr val="F15B4E"/>
          </a:solidFill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2133" b="1" dirty="0">
              <a:solidFill>
                <a:schemeClr val="bg1"/>
              </a:solidFill>
              <a:latin typeface="Circe ExtraLight" pitchFamily="34" charset="-52"/>
            </a:endParaRPr>
          </a:p>
        </p:txBody>
      </p:sp>
      <p:pic>
        <p:nvPicPr>
          <p:cNvPr id="28677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5340350"/>
            <a:ext cx="1445419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5" descr="C:\Users\Chernicyna-NA\Desktop\презентация центр\Образование\Logo\Образование_лого_чб_контур_на_бел_лев.pn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-290513"/>
            <a:ext cx="166092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00" y="25400"/>
            <a:ext cx="4572000" cy="14496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altLang="ru-RU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Государственное автономное учреждение </a:t>
            </a:r>
            <a:endParaRPr lang="ru-RU" altLang="ru-RU" sz="1200" dirty="0">
              <a:solidFill>
                <a:schemeClr val="bg1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ru-RU" altLang="ru-RU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дополнительного профессионального образования </a:t>
            </a:r>
            <a:endParaRPr lang="ru-RU" altLang="ru-RU" sz="1200" dirty="0">
              <a:solidFill>
                <a:schemeClr val="bg1"/>
              </a:solidFill>
              <a:latin typeface="+mn-lt"/>
              <a:cs typeface="Calibri" pitchFamily="34" charset="0"/>
            </a:endParaRPr>
          </a:p>
          <a:p>
            <a:pPr algn="ctr">
              <a:defRPr/>
            </a:pPr>
            <a:r>
              <a:rPr lang="ru-RU" altLang="ru-RU" sz="14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«Институт развития образования Пермского края»</a:t>
            </a:r>
          </a:p>
          <a:p>
            <a:pPr algn="ctr">
              <a:defRPr/>
            </a:pPr>
            <a:r>
              <a:rPr lang="ru-RU" altLang="ru-RU" sz="1400" dirty="0">
                <a:solidFill>
                  <a:schemeClr val="bg1"/>
                </a:solidFill>
                <a:latin typeface="+mn-lt"/>
              </a:rPr>
              <a:t>Центр непрерывного повышения </a:t>
            </a:r>
          </a:p>
          <a:p>
            <a:pPr algn="ctr">
              <a:defRPr/>
            </a:pPr>
            <a:r>
              <a:rPr lang="ru-RU" altLang="ru-RU" sz="1400" dirty="0">
                <a:solidFill>
                  <a:schemeClr val="bg1"/>
                </a:solidFill>
                <a:latin typeface="+mn-lt"/>
              </a:rPr>
              <a:t>профессионального мастерства педагогических работников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-7144" y="1587501"/>
            <a:ext cx="91440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altLang="ru-RU" b="1" dirty="0">
                <a:solidFill>
                  <a:schemeClr val="bg1"/>
                </a:solidFill>
                <a:latin typeface="+mn-lt"/>
              </a:rPr>
              <a:t>Дайджест-совещание для руководителей и методистов ММС </a:t>
            </a:r>
          </a:p>
          <a:p>
            <a:pPr algn="ctr">
              <a:lnSpc>
                <a:spcPct val="90000"/>
              </a:lnSpc>
              <a:defRPr/>
            </a:pPr>
            <a:r>
              <a:rPr lang="ru-RU" altLang="ru-RU" b="1" dirty="0">
                <a:solidFill>
                  <a:schemeClr val="bg1"/>
                </a:solidFill>
                <a:latin typeface="+mn-lt"/>
              </a:rPr>
              <a:t>«Профессиональное развитие педагогов </a:t>
            </a:r>
          </a:p>
          <a:p>
            <a:pPr algn="ctr">
              <a:lnSpc>
                <a:spcPct val="90000"/>
              </a:lnSpc>
              <a:defRPr/>
            </a:pPr>
            <a:r>
              <a:rPr lang="ru-RU" altLang="ru-RU" b="1" dirty="0">
                <a:solidFill>
                  <a:schemeClr val="bg1"/>
                </a:solidFill>
                <a:latin typeface="+mn-lt"/>
              </a:rPr>
              <a:t>в условиях персонифицированной системы повышения квалификации: </a:t>
            </a:r>
          </a:p>
          <a:p>
            <a:pPr algn="ctr">
              <a:lnSpc>
                <a:spcPct val="90000"/>
              </a:lnSpc>
              <a:defRPr/>
            </a:pPr>
            <a:r>
              <a:rPr lang="ru-RU" altLang="ru-RU" b="1" dirty="0">
                <a:solidFill>
                  <a:schemeClr val="bg1"/>
                </a:solidFill>
                <a:latin typeface="+mn-lt"/>
              </a:rPr>
              <a:t>тренды, изменения, перспективы»</a:t>
            </a:r>
          </a:p>
        </p:txBody>
      </p:sp>
      <p:sp>
        <p:nvSpPr>
          <p:cNvPr id="28681" name="Прямоугольник 2"/>
          <p:cNvSpPr>
            <a:spLocks noChangeArrowheads="1"/>
          </p:cNvSpPr>
          <p:nvPr/>
        </p:nvSpPr>
        <p:spPr bwMode="auto">
          <a:xfrm>
            <a:off x="2462212" y="4759078"/>
            <a:ext cx="4348163" cy="132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bg1"/>
                </a:solidFill>
                <a:latin typeface="Segoe Print" pitchFamily="2" charset="0"/>
              </a:rPr>
              <a:t>Клейман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bg1"/>
                </a:solidFill>
                <a:latin typeface="Segoe Print" pitchFamily="2" charset="0"/>
              </a:rPr>
              <a:t>Илья Самуилович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bg1"/>
                </a:solidFill>
                <a:latin typeface="Segoe Print" pitchFamily="2" charset="0"/>
              </a:rPr>
              <a:t>Кафедра профессионального мастерства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ru-RU" altLang="ru-RU" sz="1600" b="1" dirty="0" err="1">
                <a:solidFill>
                  <a:schemeClr val="bg1"/>
                </a:solidFill>
                <a:latin typeface="Segoe Print" pitchFamily="2" charset="0"/>
              </a:rPr>
              <a:t>ЦНППМПР</a:t>
            </a:r>
            <a:r>
              <a:rPr lang="ru-RU" altLang="ru-RU" sz="1600" b="1" dirty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ru-RU" altLang="ru-RU" sz="1600" b="1" dirty="0" err="1">
                <a:solidFill>
                  <a:schemeClr val="bg1"/>
                </a:solidFill>
                <a:latin typeface="Segoe Print" pitchFamily="2" charset="0"/>
              </a:rPr>
              <a:t>ГАУ</a:t>
            </a:r>
            <a:r>
              <a:rPr lang="ru-RU" altLang="ru-RU" sz="1600" b="1" dirty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ru-RU" altLang="ru-RU" sz="1600" b="1" dirty="0" err="1">
                <a:solidFill>
                  <a:schemeClr val="bg1"/>
                </a:solidFill>
                <a:latin typeface="Segoe Print" pitchFamily="2" charset="0"/>
              </a:rPr>
              <a:t>ДПО</a:t>
            </a:r>
            <a:r>
              <a:rPr lang="ru-RU" altLang="ru-RU" sz="1600" b="1" dirty="0">
                <a:solidFill>
                  <a:schemeClr val="bg1"/>
                </a:solidFill>
                <a:latin typeface="Segoe Print" pitchFamily="2" charset="0"/>
              </a:rPr>
              <a:t> «</a:t>
            </a:r>
            <a:r>
              <a:rPr lang="ru-RU" altLang="ru-RU" sz="1600" b="1" dirty="0" err="1">
                <a:solidFill>
                  <a:schemeClr val="bg1"/>
                </a:solidFill>
                <a:latin typeface="Segoe Print" pitchFamily="2" charset="0"/>
              </a:rPr>
              <a:t>ИРО</a:t>
            </a:r>
            <a:r>
              <a:rPr lang="ru-RU" altLang="ru-RU" sz="1600" b="1" dirty="0">
                <a:solidFill>
                  <a:schemeClr val="bg1"/>
                </a:solidFill>
                <a:latin typeface="Segoe Print" pitchFamily="2" charset="0"/>
              </a:rPr>
              <a:t> ПК»</a:t>
            </a:r>
          </a:p>
        </p:txBody>
      </p:sp>
      <p:sp>
        <p:nvSpPr>
          <p:cNvPr id="12" name="Прямоугольник 6"/>
          <p:cNvSpPr/>
          <p:nvPr/>
        </p:nvSpPr>
        <p:spPr>
          <a:xfrm>
            <a:off x="0" y="6284914"/>
            <a:ext cx="9144000" cy="587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400" dirty="0" smtClean="0">
                <a:solidFill>
                  <a:schemeClr val="bg1"/>
                </a:solidFill>
                <a:cs typeface="Arial" pitchFamily="34" charset="0"/>
              </a:rPr>
              <a:t>август, </a:t>
            </a:r>
            <a:r>
              <a:rPr lang="ru-RU" altLang="zh-CN" sz="2400" dirty="0">
                <a:solidFill>
                  <a:schemeClr val="bg1"/>
                </a:solidFill>
                <a:cs typeface="Arial" pitchFamily="34" charset="0"/>
              </a:rPr>
              <a:t>2021 год</a:t>
            </a:r>
            <a:endParaRPr lang="ru-RU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01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171" name="Группа 35"/>
          <p:cNvGrpSpPr>
            <a:grpSpLocks/>
          </p:cNvGrpSpPr>
          <p:nvPr/>
        </p:nvGrpSpPr>
        <p:grpSpPr bwMode="auto">
          <a:xfrm>
            <a:off x="142875" y="357188"/>
            <a:ext cx="179388" cy="32226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72" name="Группа 48"/>
          <p:cNvGrpSpPr>
            <a:grpSpLocks/>
          </p:cNvGrpSpPr>
          <p:nvPr/>
        </p:nvGrpSpPr>
        <p:grpSpPr bwMode="auto">
          <a:xfrm>
            <a:off x="357188" y="357188"/>
            <a:ext cx="179387" cy="32226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73" name="Группа 54"/>
          <p:cNvGrpSpPr>
            <a:grpSpLocks/>
          </p:cNvGrpSpPr>
          <p:nvPr/>
        </p:nvGrpSpPr>
        <p:grpSpPr bwMode="auto">
          <a:xfrm>
            <a:off x="571500" y="357188"/>
            <a:ext cx="179388" cy="32226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74" name="Группа 60"/>
          <p:cNvGrpSpPr>
            <a:grpSpLocks/>
          </p:cNvGrpSpPr>
          <p:nvPr/>
        </p:nvGrpSpPr>
        <p:grpSpPr bwMode="auto">
          <a:xfrm>
            <a:off x="785813" y="357188"/>
            <a:ext cx="179387" cy="32226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75" name="Группа 66"/>
          <p:cNvGrpSpPr>
            <a:grpSpLocks/>
          </p:cNvGrpSpPr>
          <p:nvPr/>
        </p:nvGrpSpPr>
        <p:grpSpPr bwMode="auto">
          <a:xfrm>
            <a:off x="1000125" y="357188"/>
            <a:ext cx="179388" cy="32226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76" name="Группа 72"/>
          <p:cNvGrpSpPr>
            <a:grpSpLocks/>
          </p:cNvGrpSpPr>
          <p:nvPr/>
        </p:nvGrpSpPr>
        <p:grpSpPr bwMode="auto">
          <a:xfrm>
            <a:off x="1214438" y="357188"/>
            <a:ext cx="179387" cy="32226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77" name="Группа 78"/>
          <p:cNvGrpSpPr>
            <a:grpSpLocks/>
          </p:cNvGrpSpPr>
          <p:nvPr/>
        </p:nvGrpSpPr>
        <p:grpSpPr bwMode="auto">
          <a:xfrm>
            <a:off x="1428750" y="357188"/>
            <a:ext cx="179388" cy="32226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78" name="Группа 84"/>
          <p:cNvGrpSpPr>
            <a:grpSpLocks/>
          </p:cNvGrpSpPr>
          <p:nvPr/>
        </p:nvGrpSpPr>
        <p:grpSpPr bwMode="auto">
          <a:xfrm>
            <a:off x="1643063" y="357188"/>
            <a:ext cx="179387" cy="32226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79" name="Группа 90"/>
          <p:cNvGrpSpPr>
            <a:grpSpLocks/>
          </p:cNvGrpSpPr>
          <p:nvPr/>
        </p:nvGrpSpPr>
        <p:grpSpPr bwMode="auto">
          <a:xfrm>
            <a:off x="1857375" y="357188"/>
            <a:ext cx="179388" cy="32226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0" name="Группа 96"/>
          <p:cNvGrpSpPr>
            <a:grpSpLocks/>
          </p:cNvGrpSpPr>
          <p:nvPr/>
        </p:nvGrpSpPr>
        <p:grpSpPr bwMode="auto">
          <a:xfrm>
            <a:off x="2071688" y="357188"/>
            <a:ext cx="179387" cy="32226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1" name="Группа 102"/>
          <p:cNvGrpSpPr>
            <a:grpSpLocks/>
          </p:cNvGrpSpPr>
          <p:nvPr/>
        </p:nvGrpSpPr>
        <p:grpSpPr bwMode="auto">
          <a:xfrm>
            <a:off x="2286000" y="357188"/>
            <a:ext cx="179388" cy="32226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2" name="Группа 108"/>
          <p:cNvGrpSpPr>
            <a:grpSpLocks/>
          </p:cNvGrpSpPr>
          <p:nvPr/>
        </p:nvGrpSpPr>
        <p:grpSpPr bwMode="auto">
          <a:xfrm>
            <a:off x="2500313" y="357188"/>
            <a:ext cx="179387" cy="32226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3" name="Группа 114"/>
          <p:cNvGrpSpPr>
            <a:grpSpLocks/>
          </p:cNvGrpSpPr>
          <p:nvPr/>
        </p:nvGrpSpPr>
        <p:grpSpPr bwMode="auto">
          <a:xfrm>
            <a:off x="2714625" y="357188"/>
            <a:ext cx="179388" cy="32226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4" name="Группа 120"/>
          <p:cNvGrpSpPr>
            <a:grpSpLocks/>
          </p:cNvGrpSpPr>
          <p:nvPr/>
        </p:nvGrpSpPr>
        <p:grpSpPr bwMode="auto">
          <a:xfrm>
            <a:off x="2928938" y="357188"/>
            <a:ext cx="179387" cy="32226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5" name="Группа 126"/>
          <p:cNvGrpSpPr>
            <a:grpSpLocks/>
          </p:cNvGrpSpPr>
          <p:nvPr/>
        </p:nvGrpSpPr>
        <p:grpSpPr bwMode="auto">
          <a:xfrm>
            <a:off x="3143250" y="357188"/>
            <a:ext cx="179388" cy="32226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6" name="Группа 132"/>
          <p:cNvGrpSpPr>
            <a:grpSpLocks/>
          </p:cNvGrpSpPr>
          <p:nvPr/>
        </p:nvGrpSpPr>
        <p:grpSpPr bwMode="auto">
          <a:xfrm>
            <a:off x="3357563" y="357188"/>
            <a:ext cx="179387" cy="32226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7" name="Группа 138"/>
          <p:cNvGrpSpPr>
            <a:grpSpLocks/>
          </p:cNvGrpSpPr>
          <p:nvPr/>
        </p:nvGrpSpPr>
        <p:grpSpPr bwMode="auto">
          <a:xfrm>
            <a:off x="3571875" y="357188"/>
            <a:ext cx="179388" cy="32226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8" name="Группа 144"/>
          <p:cNvGrpSpPr>
            <a:grpSpLocks/>
          </p:cNvGrpSpPr>
          <p:nvPr/>
        </p:nvGrpSpPr>
        <p:grpSpPr bwMode="auto">
          <a:xfrm>
            <a:off x="3786188" y="357188"/>
            <a:ext cx="179387" cy="32226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89" name="Группа 150"/>
          <p:cNvGrpSpPr>
            <a:grpSpLocks/>
          </p:cNvGrpSpPr>
          <p:nvPr/>
        </p:nvGrpSpPr>
        <p:grpSpPr bwMode="auto">
          <a:xfrm>
            <a:off x="4000500" y="357188"/>
            <a:ext cx="179388" cy="32226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90" name="Группа 156"/>
          <p:cNvGrpSpPr>
            <a:grpSpLocks/>
          </p:cNvGrpSpPr>
          <p:nvPr/>
        </p:nvGrpSpPr>
        <p:grpSpPr bwMode="auto">
          <a:xfrm>
            <a:off x="4214813" y="357188"/>
            <a:ext cx="179387" cy="32226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91" name="Группа 162"/>
          <p:cNvGrpSpPr>
            <a:grpSpLocks/>
          </p:cNvGrpSpPr>
          <p:nvPr/>
        </p:nvGrpSpPr>
        <p:grpSpPr bwMode="auto">
          <a:xfrm>
            <a:off x="4429125" y="357188"/>
            <a:ext cx="179388" cy="32226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409" cy="3645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144" y="5572026"/>
              <a:ext cx="36408" cy="3645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377" y="5643351"/>
              <a:ext cx="36409" cy="3645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144" y="5714675"/>
              <a:ext cx="36408" cy="3645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000"/>
              <a:ext cx="36409" cy="3645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192" name="Группа 168"/>
          <p:cNvGrpSpPr>
            <a:grpSpLocks/>
          </p:cNvGrpSpPr>
          <p:nvPr/>
        </p:nvGrpSpPr>
        <p:grpSpPr bwMode="auto">
          <a:xfrm>
            <a:off x="4643438" y="357188"/>
            <a:ext cx="179387" cy="32226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408" cy="36454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144" y="5572026"/>
              <a:ext cx="36409" cy="3645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378" y="5643351"/>
              <a:ext cx="36408" cy="36454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144" y="5714675"/>
              <a:ext cx="36409" cy="3645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000"/>
              <a:ext cx="36408" cy="36454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79" name="Прямоугольник 178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2" y="6341269"/>
            <a:ext cx="290512" cy="323850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8319" y="6341269"/>
            <a:ext cx="290512" cy="323850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196" name="Группа 162"/>
          <p:cNvGrpSpPr>
            <a:grpSpLocks/>
          </p:cNvGrpSpPr>
          <p:nvPr/>
        </p:nvGrpSpPr>
        <p:grpSpPr bwMode="auto">
          <a:xfrm>
            <a:off x="409575" y="6280150"/>
            <a:ext cx="142875" cy="428625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80" y="6422578"/>
              <a:ext cx="428998" cy="1433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6880" y="6422578"/>
              <a:ext cx="428998" cy="1433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235075" y="539750"/>
            <a:ext cx="6489700" cy="50641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Анализ государственного и социального заказа на содержание компетентности </a:t>
            </a:r>
            <a:r>
              <a:rPr lang="ru-RU" sz="1400" b="1" dirty="0" smtClean="0"/>
              <a:t>педагога</a:t>
            </a:r>
            <a:endParaRPr lang="ru-RU" sz="1400" b="1" dirty="0"/>
          </a:p>
        </p:txBody>
      </p:sp>
      <p:sp>
        <p:nvSpPr>
          <p:cNvPr id="193" name="Прямоугольник 192"/>
          <p:cNvSpPr/>
          <p:nvPr/>
        </p:nvSpPr>
        <p:spPr>
          <a:xfrm>
            <a:off x="1214438" y="1214438"/>
            <a:ext cx="6537325" cy="62071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Анализ результатов диагностики затруднений </a:t>
            </a:r>
            <a:r>
              <a:rPr lang="ru-RU" sz="1400" b="1" dirty="0" smtClean="0"/>
              <a:t>педагогов </a:t>
            </a:r>
            <a:r>
              <a:rPr lang="ru-RU" sz="1400" b="1" dirty="0"/>
              <a:t>профессионального характера для определения запросов на образовательные услуги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088" y="2000250"/>
            <a:ext cx="2435225" cy="3571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Содержание ППК</a:t>
            </a:r>
          </a:p>
        </p:txBody>
      </p:sp>
      <p:sp>
        <p:nvSpPr>
          <p:cNvPr id="196" name="Прямоугольник 195"/>
          <p:cNvSpPr/>
          <p:nvPr/>
        </p:nvSpPr>
        <p:spPr>
          <a:xfrm>
            <a:off x="3059113" y="2035175"/>
            <a:ext cx="2706687" cy="3048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Предлагаемые формы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65263" y="4292600"/>
            <a:ext cx="6143625" cy="49371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Составление и реализация индивидуального образовательного маршрута</a:t>
            </a:r>
          </a:p>
          <a:p>
            <a:pPr algn="ctr">
              <a:defRPr/>
            </a:pPr>
            <a:r>
              <a:rPr lang="ru-RU" sz="1400" b="1" dirty="0"/>
              <a:t>(оценивание результативности, своевременное внесение корректировки)</a:t>
            </a:r>
          </a:p>
        </p:txBody>
      </p:sp>
      <p:sp>
        <p:nvSpPr>
          <p:cNvPr id="180" name="Заголовок 179"/>
          <p:cNvSpPr>
            <a:spLocks noGrp="1"/>
          </p:cNvSpPr>
          <p:nvPr>
            <p:ph type="title"/>
          </p:nvPr>
        </p:nvSpPr>
        <p:spPr>
          <a:xfrm>
            <a:off x="365125" y="-125413"/>
            <a:ext cx="8229600" cy="644526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Модель </a:t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персонифицированного повышения квалификации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6572250" y="2000250"/>
            <a:ext cx="2478088" cy="28575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Место </a:t>
            </a:r>
          </a:p>
        </p:txBody>
      </p:sp>
      <p:sp>
        <p:nvSpPr>
          <p:cNvPr id="235" name="Стрелка вниз 234"/>
          <p:cNvSpPr/>
          <p:nvPr/>
        </p:nvSpPr>
        <p:spPr>
          <a:xfrm>
            <a:off x="4349750" y="1046163"/>
            <a:ext cx="195263" cy="149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1" name="Стрелка вниз 200"/>
          <p:cNvSpPr/>
          <p:nvPr/>
        </p:nvSpPr>
        <p:spPr>
          <a:xfrm>
            <a:off x="4403725" y="1847850"/>
            <a:ext cx="179388" cy="179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2" name="Стрелка вниз 201"/>
          <p:cNvSpPr/>
          <p:nvPr/>
        </p:nvSpPr>
        <p:spPr>
          <a:xfrm>
            <a:off x="1357313" y="1714500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3" name="Стрелка вниз 202"/>
          <p:cNvSpPr/>
          <p:nvPr/>
        </p:nvSpPr>
        <p:spPr>
          <a:xfrm>
            <a:off x="7215188" y="1714500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" name="Стрелка вниз 204"/>
          <p:cNvSpPr/>
          <p:nvPr/>
        </p:nvSpPr>
        <p:spPr>
          <a:xfrm>
            <a:off x="4421188" y="2352675"/>
            <a:ext cx="195262" cy="149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6" name="Стрелка вниз 205"/>
          <p:cNvSpPr/>
          <p:nvPr/>
        </p:nvSpPr>
        <p:spPr>
          <a:xfrm>
            <a:off x="1785938" y="2357438"/>
            <a:ext cx="21431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7" name="Стрелка вниз 206"/>
          <p:cNvSpPr/>
          <p:nvPr/>
        </p:nvSpPr>
        <p:spPr>
          <a:xfrm>
            <a:off x="7786688" y="2286000"/>
            <a:ext cx="2095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" name="Стрелка вниз 207"/>
          <p:cNvSpPr/>
          <p:nvPr/>
        </p:nvSpPr>
        <p:spPr>
          <a:xfrm>
            <a:off x="4456113" y="3930650"/>
            <a:ext cx="258762" cy="350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7" name="Прямоугольник с двумя скругленными противолежащими углами 236"/>
          <p:cNvSpPr/>
          <p:nvPr/>
        </p:nvSpPr>
        <p:spPr>
          <a:xfrm>
            <a:off x="2751138" y="2501900"/>
            <a:ext cx="3686175" cy="1498600"/>
          </a:xfrm>
          <a:prstGeom prst="round2Diag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Самообразование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Консультации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Мастер-классы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Деловые игры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Мозговые штурмы и др. активные формы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Очные и заочные курсы на различных уровнях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Интернет семинары 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Индивидуальный сайт</a:t>
            </a:r>
          </a:p>
        </p:txBody>
      </p:sp>
      <p:sp>
        <p:nvSpPr>
          <p:cNvPr id="212" name="Прямоугольник с двумя скругленными противолежащими углами 211"/>
          <p:cNvSpPr/>
          <p:nvPr/>
        </p:nvSpPr>
        <p:spPr>
          <a:xfrm>
            <a:off x="6786563" y="2571750"/>
            <a:ext cx="2171700" cy="1285875"/>
          </a:xfrm>
          <a:prstGeom prst="round2Diag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 err="1" smtClean="0"/>
              <a:t>ОУ</a:t>
            </a:r>
            <a:endParaRPr lang="ru-RU" sz="1200" dirty="0"/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ГМО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Обучение в профессиональных учебных заведениях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ИПК и ПРО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200" dirty="0"/>
              <a:t>Федеральный уровень</a:t>
            </a:r>
          </a:p>
        </p:txBody>
      </p:sp>
      <p:sp>
        <p:nvSpPr>
          <p:cNvPr id="214" name="Стрелка вниз 213"/>
          <p:cNvSpPr/>
          <p:nvPr/>
        </p:nvSpPr>
        <p:spPr>
          <a:xfrm>
            <a:off x="1643063" y="3429000"/>
            <a:ext cx="285750" cy="8620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6" name="Стрелка вниз 215"/>
          <p:cNvSpPr/>
          <p:nvPr/>
        </p:nvSpPr>
        <p:spPr>
          <a:xfrm flipH="1">
            <a:off x="7072313" y="3857625"/>
            <a:ext cx="21431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3" name="Прямоугольник с двумя скругленными противолежащими углами 212"/>
          <p:cNvSpPr/>
          <p:nvPr/>
        </p:nvSpPr>
        <p:spPr>
          <a:xfrm>
            <a:off x="187325" y="2786063"/>
            <a:ext cx="2197100" cy="928687"/>
          </a:xfrm>
          <a:prstGeom prst="round2Diag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Wingdings" pitchFamily="2" charset="2"/>
              <a:buChar char="§"/>
              <a:defRPr/>
            </a:pPr>
            <a:r>
              <a:rPr lang="ru-RU" sz="1400" dirty="0"/>
              <a:t>Разработка плана решения проблемы </a:t>
            </a:r>
          </a:p>
        </p:txBody>
      </p:sp>
      <p:sp>
        <p:nvSpPr>
          <p:cNvPr id="218" name="Прямоугольник 217"/>
          <p:cNvSpPr/>
          <p:nvPr/>
        </p:nvSpPr>
        <p:spPr>
          <a:xfrm>
            <a:off x="1357313" y="5099050"/>
            <a:ext cx="6429375" cy="78581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0000"/>
                </a:solidFill>
              </a:rPr>
              <a:t>Результат: </a:t>
            </a:r>
            <a:r>
              <a:rPr lang="ru-RU" sz="1400" b="1" dirty="0"/>
              <a:t>Соответствие профессиональной компетентности, квалификации руководителей и педагогов требованиям современного образовательного пространства</a:t>
            </a:r>
          </a:p>
        </p:txBody>
      </p:sp>
      <p:sp>
        <p:nvSpPr>
          <p:cNvPr id="176" name="Стрелка вниз 175"/>
          <p:cNvSpPr/>
          <p:nvPr/>
        </p:nvSpPr>
        <p:spPr>
          <a:xfrm>
            <a:off x="4429125" y="4786313"/>
            <a:ext cx="285750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799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96300" cy="990600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При каких условиях повышение квалификации становится персонифицированным = развивающим?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4213" y="1700213"/>
            <a:ext cx="8135937" cy="48244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ЕСЛИ УЧИТЕЛЬ:</a:t>
            </a:r>
          </a:p>
          <a:p>
            <a:pPr marL="0" indent="0" eaLnBrk="1" hangingPunct="1"/>
            <a:r>
              <a:rPr lang="ru-RU" altLang="ru-RU" sz="2300" dirty="0" smtClean="0"/>
              <a:t>готов сделать грамотный выбор нужного учебного курса (программы), </a:t>
            </a:r>
            <a:r>
              <a:rPr lang="ru-RU" altLang="ru-RU" sz="2300" b="1" dirty="0" smtClean="0"/>
              <a:t>результатом</a:t>
            </a:r>
            <a:r>
              <a:rPr lang="ru-RU" altLang="ru-RU" sz="2300" dirty="0" smtClean="0"/>
              <a:t> освоения которого станет обеспечение качества образования.</a:t>
            </a:r>
          </a:p>
          <a:p>
            <a:pPr marL="0" indent="0" eaLnBrk="1" hangingPunct="1"/>
            <a:r>
              <a:rPr lang="ru-RU" altLang="ru-RU" sz="2300" dirty="0" smtClean="0"/>
              <a:t>умеет делать выбор на основе </a:t>
            </a:r>
            <a:r>
              <a:rPr lang="ru-RU" altLang="ru-RU" sz="2300" b="1" dirty="0" smtClean="0"/>
              <a:t>собственной оценки ситуации</a:t>
            </a:r>
            <a:r>
              <a:rPr lang="ru-RU" altLang="ru-RU" sz="2300" dirty="0" smtClean="0"/>
              <a:t> и </a:t>
            </a:r>
            <a:r>
              <a:rPr lang="ru-RU" altLang="ru-RU" sz="2300" b="1" dirty="0" smtClean="0"/>
              <a:t>результатов собственного действия</a:t>
            </a:r>
            <a:r>
              <a:rPr lang="ru-RU" altLang="ru-RU" sz="2300" dirty="0" smtClean="0"/>
              <a:t>; </a:t>
            </a:r>
          </a:p>
          <a:p>
            <a:pPr marL="0" indent="0" eaLnBrk="1" hangingPunct="1"/>
            <a:r>
              <a:rPr lang="ru-RU" altLang="ru-RU" sz="2300" dirty="0" smtClean="0"/>
              <a:t>видит свою деятельность как </a:t>
            </a:r>
            <a:r>
              <a:rPr lang="ru-RU" altLang="ru-RU" sz="2300" b="1" dirty="0" smtClean="0"/>
              <a:t>целое</a:t>
            </a:r>
            <a:r>
              <a:rPr lang="ru-RU" altLang="ru-RU" sz="2300" dirty="0" smtClean="0"/>
              <a:t> и понимает </a:t>
            </a:r>
            <a:r>
              <a:rPr lang="ru-RU" altLang="ru-RU" sz="2300" b="1" dirty="0" smtClean="0"/>
              <a:t>перспективы ее развития;</a:t>
            </a:r>
          </a:p>
          <a:p>
            <a:pPr marL="0" indent="0" eaLnBrk="1" hangingPunct="1"/>
            <a:r>
              <a:rPr lang="ru-RU" altLang="ru-RU" sz="2300" dirty="0" smtClean="0"/>
              <a:t>умеет соотносить и </a:t>
            </a:r>
            <a:r>
              <a:rPr lang="ru-RU" altLang="ru-RU" sz="2300" b="1" dirty="0" smtClean="0"/>
              <a:t>согласовывать свой выбор с задачами деятельности и развития школы в целом</a:t>
            </a:r>
            <a:r>
              <a:rPr lang="ru-RU" altLang="ru-RU" sz="2300" dirty="0" smtClean="0"/>
              <a:t>;</a:t>
            </a:r>
          </a:p>
          <a:p>
            <a:pPr marL="0" indent="0" eaLnBrk="1" hangingPunct="1"/>
            <a:r>
              <a:rPr lang="ru-RU" altLang="ru-RU" sz="2300" dirty="0" smtClean="0"/>
              <a:t>…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altLang="ru-RU" sz="23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4144DAE-F070-490B-B957-199BEE0C701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9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496300" cy="990600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При каких условиях повышение квалификации становится персонифицированным = развивающим?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11188" y="1700213"/>
            <a:ext cx="8281987" cy="4681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000" b="1" smtClean="0"/>
              <a:t>ЕСЛИ РУКОВОДИТЕЛИ ШКОЛЫ: </a:t>
            </a:r>
          </a:p>
          <a:p>
            <a:pPr marL="0" indent="0" eaLnBrk="1" hangingPunct="1"/>
            <a:r>
              <a:rPr lang="ru-RU" altLang="ru-RU" sz="2000" smtClean="0"/>
              <a:t>умеют четко формулировать </a:t>
            </a:r>
            <a:r>
              <a:rPr lang="ru-RU" altLang="ru-RU" sz="2000" b="1" smtClean="0"/>
              <a:t>задачи деятельности и развития школы</a:t>
            </a:r>
            <a:r>
              <a:rPr lang="ru-RU" altLang="ru-RU" sz="2000" smtClean="0"/>
              <a:t> с учетом ее особенностей и определять </a:t>
            </a:r>
            <a:r>
              <a:rPr lang="ru-RU" altLang="ru-RU" sz="2000" b="1" smtClean="0"/>
              <a:t>необходимые для этого направления развития кадрового потенциала</a:t>
            </a:r>
            <a:r>
              <a:rPr lang="ru-RU" altLang="ru-RU" sz="2000" smtClean="0"/>
              <a:t>, </a:t>
            </a:r>
            <a:r>
              <a:rPr lang="ru-RU" altLang="ru-RU" sz="2000" b="1" smtClean="0"/>
              <a:t>компетентности</a:t>
            </a:r>
            <a:r>
              <a:rPr lang="ru-RU" altLang="ru-RU" sz="2000" smtClean="0"/>
              <a:t> и </a:t>
            </a:r>
            <a:r>
              <a:rPr lang="ru-RU" altLang="ru-RU" sz="2000" b="1" smtClean="0"/>
              <a:t>квалификации</a:t>
            </a:r>
            <a:r>
              <a:rPr lang="ru-RU" altLang="ru-RU" sz="2000" smtClean="0"/>
              <a:t> работников;</a:t>
            </a:r>
          </a:p>
          <a:p>
            <a:pPr marL="0" indent="0" eaLnBrk="1" hangingPunct="1"/>
            <a:r>
              <a:rPr lang="ru-RU" altLang="ru-RU" sz="2000" smtClean="0"/>
              <a:t>готовы формулировать </a:t>
            </a:r>
            <a:r>
              <a:rPr lang="ru-RU" altLang="ru-RU" sz="2000" b="1" smtClean="0"/>
              <a:t>управленческий заказ</a:t>
            </a:r>
            <a:r>
              <a:rPr lang="ru-RU" altLang="ru-RU" sz="2000" smtClean="0"/>
              <a:t> (техническое задание) на повышение квалификации конкретных педагогических работников; </a:t>
            </a:r>
          </a:p>
          <a:p>
            <a:pPr marL="0" indent="0" eaLnBrk="1" hangingPunct="1"/>
            <a:r>
              <a:rPr lang="ru-RU" altLang="ru-RU" sz="2000" smtClean="0"/>
              <a:t>умеют</a:t>
            </a:r>
            <a:r>
              <a:rPr lang="ru-RU" altLang="ru-RU" sz="2000" b="1" smtClean="0"/>
              <a:t> согласовывать управленческий заказ и индивидуальный выбор</a:t>
            </a:r>
            <a:r>
              <a:rPr lang="ru-RU" altLang="ru-RU" sz="2000" smtClean="0"/>
              <a:t> конкретного работника школы;</a:t>
            </a:r>
          </a:p>
          <a:p>
            <a:pPr marL="0" indent="0" eaLnBrk="1" hangingPunct="1"/>
            <a:r>
              <a:rPr lang="ru-RU" altLang="ru-RU" sz="2000" smtClean="0"/>
              <a:t> умеют связать </a:t>
            </a:r>
            <a:r>
              <a:rPr lang="ru-RU" altLang="ru-RU" sz="2000" b="1" smtClean="0"/>
              <a:t>качество результатов повышения квалификации</a:t>
            </a:r>
            <a:r>
              <a:rPr lang="ru-RU" altLang="ru-RU" sz="2000" smtClean="0"/>
              <a:t> с проведением </a:t>
            </a:r>
            <a:r>
              <a:rPr lang="ru-RU" altLang="ru-RU" sz="2000" b="1" smtClean="0"/>
              <a:t>аттестации педагогических кадров</a:t>
            </a:r>
            <a:r>
              <a:rPr lang="ru-RU" altLang="ru-RU" sz="2000" smtClean="0"/>
              <a:t>, распределением </a:t>
            </a:r>
            <a:r>
              <a:rPr lang="ru-RU" altLang="ru-RU" sz="2000" b="1" smtClean="0"/>
              <a:t>стимулирующих выплат</a:t>
            </a:r>
            <a:r>
              <a:rPr lang="ru-RU" altLang="ru-RU" sz="2000" smtClean="0"/>
              <a:t>. </a:t>
            </a: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541E3B4-CF02-4DED-A8F2-F9542FF096E9}" type="slidenum">
              <a:rPr lang="ru-RU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4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ъект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 eaLnBrk="1" hangingPunct="1"/>
            <a:r>
              <a:rPr lang="ru-RU" altLang="ru-RU" sz="3200" smtClean="0"/>
              <a:t> </a:t>
            </a:r>
            <a:r>
              <a:rPr lang="ru-RU" altLang="ru-RU" sz="2600" b="1" smtClean="0"/>
              <a:t>ЧЕМУ БУДУ УЧИТЬСЯ?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400" smtClean="0"/>
              <a:t>Ответственность за то, что выбирает учитель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400" smtClean="0"/>
              <a:t>(мотивы выбора курсов и программ обучения, обоснованность, нацеленность на результат и др.) </a:t>
            </a:r>
          </a:p>
          <a:p>
            <a:pPr marL="0" indent="0" eaLnBrk="1" hangingPunct="1"/>
            <a:r>
              <a:rPr lang="ru-RU" altLang="ru-RU" sz="2600" b="1" smtClean="0"/>
              <a:t> ДЛЯ ЧЕГО, С КАКОЙ ЦЕЛЬЮ БУДУ УЧИТЬСЯ?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400" smtClean="0"/>
              <a:t>Ответственность за то, насколько точно (адекватно) сделан выбор, проведен самоанализ собственных потребностей в профессиональном росте</a:t>
            </a:r>
          </a:p>
          <a:p>
            <a:pPr marL="0" indent="0" eaLnBrk="1" hangingPunct="1"/>
            <a:r>
              <a:rPr lang="ru-RU" altLang="ru-RU" sz="2600" smtClean="0"/>
              <a:t> </a:t>
            </a:r>
            <a:r>
              <a:rPr lang="ru-RU" altLang="ru-RU" sz="2600" b="1" smtClean="0"/>
              <a:t>ВОСТРЕБОВАН ЛИ МОЙ ВЫБОР ШКОЛОЙ? </a:t>
            </a:r>
            <a:r>
              <a:rPr lang="ru-RU" altLang="ru-RU" sz="2400" smtClean="0"/>
              <a:t>Ответственность за согласование сделанного выбора с руководителями и коллегами школы</a:t>
            </a:r>
            <a:r>
              <a:rPr lang="ru-RU" altLang="ru-RU" sz="2600" smtClean="0"/>
              <a:t> </a:t>
            </a:r>
          </a:p>
          <a:p>
            <a:pPr marL="0" indent="0" eaLnBrk="1" hangingPunct="1"/>
            <a:endParaRPr lang="ru-RU" altLang="ru-RU" sz="2600" b="1" smtClean="0"/>
          </a:p>
          <a:p>
            <a:pPr marL="0" indent="0" eaLnBrk="1" hangingPunct="1"/>
            <a:endParaRPr lang="ru-RU" altLang="ru-RU" sz="2600" b="1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3432646-16DB-46CE-9761-58BF81DDCD02}" type="slidenum">
              <a:rPr lang="ru-RU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5530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280400" cy="9906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/>
              <a:t>Усиление ответственности УЧИТЕЛЯ за результат повышения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21559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 чем состоит ответственность выбора УЧИТЕЛЯ?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8424862" cy="4927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800" smtClean="0"/>
              <a:t>Учитель персонально отвечает за результаты своего повышения квалификации:</a:t>
            </a:r>
          </a:p>
          <a:p>
            <a:pPr marL="0" indent="0" eaLnBrk="1" hangingPunct="1"/>
            <a:r>
              <a:rPr lang="ru-RU" altLang="ru-RU" sz="2800" b="1" smtClean="0"/>
              <a:t>разработку конкретного, значимого для школы проекта;</a:t>
            </a:r>
          </a:p>
          <a:p>
            <a:pPr marL="0" indent="0" eaLnBrk="1" hangingPunct="1"/>
            <a:r>
              <a:rPr lang="ru-RU" altLang="ru-RU" sz="2800" b="1" smtClean="0"/>
              <a:t>качественные изменения своей педагогической деятельности;</a:t>
            </a:r>
          </a:p>
          <a:p>
            <a:pPr marL="0" indent="0" eaLnBrk="1" hangingPunct="1"/>
            <a:r>
              <a:rPr lang="ru-RU" altLang="ru-RU" sz="2800" b="1" smtClean="0"/>
              <a:t>качественные изменения учебных достижений учащихся. 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58B7B9D-B21E-493A-B9EE-C785B8F0654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8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/>
              <a:t>Усиление ответственности РУКОВОДИТЕЛЕЙ ШКОЛЫ за результат повышения квалификации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1773238"/>
            <a:ext cx="8296275" cy="47085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200" smtClean="0"/>
              <a:t>Руководители школы персонально отвечают за обеспечение своевременного и соответствующего потребностям школы повышение квалификации кадров:</a:t>
            </a:r>
          </a:p>
          <a:p>
            <a:pPr marL="0" indent="0" eaLnBrk="1" hangingPunct="1"/>
            <a:r>
              <a:rPr lang="ru-RU" altLang="ru-RU" sz="2200" b="1" smtClean="0"/>
              <a:t>наличие внятного технического задания</a:t>
            </a:r>
            <a:r>
              <a:rPr lang="ru-RU" altLang="ru-RU" sz="2200" smtClean="0"/>
              <a:t> на повышение квалификации конкретного работника, согласованное с последним с учетом </a:t>
            </a:r>
            <a:r>
              <a:rPr lang="ru-RU" altLang="ru-RU" sz="2200" b="1" smtClean="0"/>
              <a:t>реализуемой в школе комплексной программы развития</a:t>
            </a:r>
            <a:r>
              <a:rPr lang="ru-RU" altLang="ru-RU" sz="2200" smtClean="0"/>
              <a:t>, особенностей </a:t>
            </a:r>
            <a:r>
              <a:rPr lang="ru-RU" altLang="ru-RU" sz="2200" b="1" smtClean="0"/>
              <a:t>тех проектов, в которые включен конкретный учитель</a:t>
            </a:r>
            <a:r>
              <a:rPr lang="ru-RU" altLang="ru-RU" sz="2200" smtClean="0"/>
              <a:t>, направляющийся на обучение; </a:t>
            </a:r>
          </a:p>
          <a:p>
            <a:pPr marL="0" indent="0" eaLnBrk="1" hangingPunct="1"/>
            <a:r>
              <a:rPr lang="ru-RU" altLang="ru-RU" sz="2200" smtClean="0"/>
              <a:t>создание внутришкольной </a:t>
            </a:r>
            <a:r>
              <a:rPr lang="ru-RU" altLang="ru-RU" sz="2200" b="1" smtClean="0"/>
              <a:t>системы стимулирующих мер профессионального развития</a:t>
            </a:r>
            <a:r>
              <a:rPr lang="ru-RU" altLang="ru-RU" sz="2200" smtClean="0"/>
              <a:t>; </a:t>
            </a:r>
          </a:p>
          <a:p>
            <a:pPr marL="0" indent="0" eaLnBrk="1" hangingPunct="1"/>
            <a:r>
              <a:rPr lang="ru-RU" altLang="ru-RU" sz="2200" smtClean="0"/>
              <a:t>…</a:t>
            </a:r>
          </a:p>
          <a:p>
            <a:pPr marL="0" indent="0" eaLnBrk="1" hangingPunct="1"/>
            <a:endParaRPr lang="ru-RU" altLang="ru-RU" sz="22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6325687-A651-4282-8743-4C775BAA7F9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2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/>
              <a:t>Элементы персонифицированного повышения квалификации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8313" y="1773238"/>
            <a:ext cx="8207375" cy="42481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200" b="1" dirty="0" smtClean="0">
                <a:solidFill>
                  <a:schemeClr val="tx2"/>
                </a:solidFill>
              </a:rPr>
              <a:t>В основе предлагаемых программ повышения квалификации лежит </a:t>
            </a:r>
            <a:r>
              <a:rPr lang="ru-RU" altLang="ru-RU" sz="2200" b="1" dirty="0" smtClean="0"/>
              <a:t>модульно-</a:t>
            </a:r>
            <a:r>
              <a:rPr lang="ru-RU" altLang="ru-RU" sz="2200" b="1" dirty="0" err="1" smtClean="0"/>
              <a:t>компетентностный</a:t>
            </a:r>
            <a:r>
              <a:rPr lang="ru-RU" altLang="ru-RU" sz="2200" b="1" dirty="0" smtClean="0"/>
              <a:t> подход</a:t>
            </a:r>
            <a:r>
              <a:rPr lang="ru-RU" altLang="ru-RU" sz="2200" b="1" dirty="0" smtClean="0">
                <a:solidFill>
                  <a:schemeClr val="tx2"/>
                </a:solidFill>
              </a:rPr>
              <a:t> к профессиональному образованию.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200" b="1" dirty="0" smtClean="0">
                <a:solidFill>
                  <a:schemeClr val="tx2"/>
                </a:solidFill>
              </a:rPr>
              <a:t>При </a:t>
            </a:r>
            <a:r>
              <a:rPr lang="ru-RU" altLang="ru-RU" sz="2200" b="1" dirty="0" err="1" smtClean="0">
                <a:solidFill>
                  <a:schemeClr val="tx2"/>
                </a:solidFill>
              </a:rPr>
              <a:t>компетентностном</a:t>
            </a:r>
            <a:r>
              <a:rPr lang="ru-RU" altLang="ru-RU" sz="2200" b="1" dirty="0" smtClean="0">
                <a:solidFill>
                  <a:schemeClr val="tx2"/>
                </a:solidFill>
              </a:rPr>
              <a:t> подходе внимание акцентируется на </a:t>
            </a:r>
            <a:r>
              <a:rPr lang="ru-RU" altLang="ru-RU" sz="2200" b="1" dirty="0" smtClean="0"/>
              <a:t>результатах образования</a:t>
            </a:r>
            <a:r>
              <a:rPr lang="ru-RU" altLang="ru-RU" sz="2200" b="1" dirty="0" smtClean="0">
                <a:solidFill>
                  <a:schemeClr val="tx2"/>
                </a:solidFill>
              </a:rPr>
              <a:t>, в качестве которых рассматриваются не сумма усвоенных знаний, а </a:t>
            </a:r>
            <a:r>
              <a:rPr lang="ru-RU" altLang="ru-RU" sz="2200" b="1" dirty="0" smtClean="0"/>
              <a:t>способности человека успешно действовать в различных ситуациях.</a:t>
            </a:r>
            <a:r>
              <a:rPr lang="ru-RU" altLang="ru-RU" sz="2200" b="1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200" b="1" dirty="0" smtClean="0">
                <a:solidFill>
                  <a:schemeClr val="tx2"/>
                </a:solidFill>
              </a:rPr>
              <a:t>Особенностью программы повышения квалификации является применение </a:t>
            </a:r>
            <a:r>
              <a:rPr lang="ru-RU" altLang="ru-RU" sz="2200" b="1" dirty="0" smtClean="0"/>
              <a:t>субъект-субъектного, личностно-ориентированного и </a:t>
            </a:r>
            <a:r>
              <a:rPr lang="ru-RU" altLang="ru-RU" sz="2200" b="1" dirty="0" err="1" smtClean="0"/>
              <a:t>деятельностного</a:t>
            </a:r>
            <a:r>
              <a:rPr lang="ru-RU" altLang="ru-RU" sz="2200" b="1" dirty="0" smtClean="0"/>
              <a:t> подходов</a:t>
            </a:r>
            <a:r>
              <a:rPr lang="ru-RU" altLang="ru-RU" sz="2200" b="1" dirty="0" smtClean="0">
                <a:solidFill>
                  <a:schemeClr val="tx2"/>
                </a:solidFill>
              </a:rPr>
              <a:t> в сфере образования.</a:t>
            </a:r>
            <a:r>
              <a:rPr lang="ru-RU" altLang="ru-RU" sz="2000" b="1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 eaLnBrk="1" hangingPunct="1"/>
            <a:endParaRPr lang="ru-RU" altLang="ru-RU" sz="2000" dirty="0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3B4A69A-C855-433A-AF95-68C077F9B63F}" type="slidenum">
              <a:rPr lang="ru-RU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7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-1588"/>
            <a:ext cx="9144000" cy="101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5315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tabLst>
                <a:tab pos="61531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tabLst>
                <a:tab pos="6153150" algn="l"/>
              </a:tabLst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Реализация в подготовке кадров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u="sng" dirty="0" err="1">
                <a:solidFill>
                  <a:srgbClr val="FF0000"/>
                </a:solidFill>
                <a:latin typeface="Arial" charset="0"/>
                <a:cs typeface="Arial" charset="0"/>
              </a:rPr>
              <a:t>деятельностного</a:t>
            </a:r>
            <a:r>
              <a:rPr lang="ru-RU" altLang="ru-RU" sz="20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  (</a:t>
            </a:r>
            <a:r>
              <a:rPr lang="ru-RU" altLang="ru-RU" sz="2000" b="1" u="sng" dirty="0" err="1">
                <a:solidFill>
                  <a:srgbClr val="FF0000"/>
                </a:solidFill>
                <a:latin typeface="Arial" charset="0"/>
                <a:cs typeface="Arial" charset="0"/>
              </a:rPr>
              <a:t>компетентностного</a:t>
            </a:r>
            <a:r>
              <a:rPr lang="ru-RU" altLang="ru-RU" sz="20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) подхода</a:t>
            </a:r>
            <a:endParaRPr lang="ru-RU" altLang="ru-RU" sz="20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214313" y="1000125"/>
            <a:ext cx="8643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Calibri" pitchFamily="34" charset="0"/>
              </a:rPr>
              <a:t>Компетенция</a:t>
            </a:r>
            <a:r>
              <a:rPr lang="ru-RU" altLang="ru-RU" sz="2000" b="1" dirty="0">
                <a:solidFill>
                  <a:schemeClr val="bg1"/>
                </a:solidFill>
                <a:latin typeface="Calibri" pitchFamily="34" charset="0"/>
              </a:rPr>
              <a:t> -</a:t>
            </a:r>
            <a:r>
              <a:rPr lang="ru-RU" altLang="ru-RU" sz="2000" dirty="0">
                <a:solidFill>
                  <a:schemeClr val="bg1"/>
                </a:solidFill>
                <a:latin typeface="Calibri" pitchFamily="34" charset="0"/>
              </a:rPr>
              <a:t> способность решать задачи определенного типа на уровне предъявляемых к их решению требований</a:t>
            </a:r>
            <a:endParaRPr lang="ru-RU" altLang="ru-RU" sz="2000" dirty="0"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978084"/>
              </p:ext>
            </p:extLst>
          </p:nvPr>
        </p:nvGraphicFramePr>
        <p:xfrm>
          <a:off x="214313" y="2428875"/>
          <a:ext cx="8786812" cy="4011612"/>
        </p:xfrm>
        <a:graphic>
          <a:graphicData uri="http://schemas.openxmlformats.org/drawingml/2006/table">
            <a:tbl>
              <a:tblPr/>
              <a:tblGrid>
                <a:gridCol w="3320222"/>
                <a:gridCol w="5466590"/>
              </a:tblGrid>
              <a:tr h="914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Когнитивный компонент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комплекс знаний, владение которыми необходимо для решения соответствующего типа задач.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23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О</a:t>
                      </a: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риентировочный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компонент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CE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Способы постановки, оценки условий, планирования решения этого типа задач и оценки результатов решения.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CE0">
                        <a:alpha val="55000"/>
                      </a:srgbClr>
                    </a:solidFill>
                  </a:tcPr>
                </a:tc>
              </a:tr>
              <a:tr h="8539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О</a:t>
                      </a:r>
                      <a:r>
                        <a:rPr lang="ru-RU" sz="2000" i="1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перациональный</a:t>
                      </a: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компонент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Методы выполнения действий, требующихся для решения задач данного типа.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80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Опыт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CC4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 pitchFamily="34" charset="0"/>
                          <a:cs typeface="Times New Roman"/>
                        </a:rPr>
                        <a:t>Компонент компетенции, благодаря которому другие ее компоненты оказываются интегрированными в способ решения задач соответствующего типа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CC4">
                        <a:alpha val="48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0741" name="Rectangle 4"/>
          <p:cNvSpPr>
            <a:spLocks noChangeArrowheads="1"/>
          </p:cNvSpPr>
          <p:nvPr/>
        </p:nvSpPr>
        <p:spPr bwMode="auto">
          <a:xfrm>
            <a:off x="2214563" y="1785938"/>
            <a:ext cx="412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593725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Компоненты компетенций</a:t>
            </a:r>
            <a:endParaRPr lang="ru-RU" altLang="ru-RU" sz="200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43938" y="6443663"/>
            <a:ext cx="500062" cy="414337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9218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614196"/>
              </p:ext>
            </p:extLst>
          </p:nvPr>
        </p:nvGraphicFramePr>
        <p:xfrm>
          <a:off x="214313" y="571500"/>
          <a:ext cx="8786812" cy="6057901"/>
        </p:xfrm>
        <a:graphic>
          <a:graphicData uri="http://schemas.openxmlformats.org/drawingml/2006/table">
            <a:tbl>
              <a:tblPr/>
              <a:tblGrid>
                <a:gridCol w="2052637"/>
                <a:gridCol w="3973513"/>
                <a:gridCol w="2760662"/>
              </a:tblGrid>
              <a:tr h="60642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DBFA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Компоненты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DBFA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чебно-познавательн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CE0">
                        <a:alpha val="5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Лекции, семинары, тренинги, учебные исследования,  работа с литературой и др.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CE0">
                        <a:alpha val="5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Когнитивный,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операциональный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компоненты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CE0">
                        <a:alpha val="58823"/>
                      </a:srgbClr>
                    </a:solidFill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К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вазипрофессиональн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Различные виды обучающих игр, анализ ситуаций, кейс-метод,  работа на тренажерах (компьютерные технологии)и др.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Операциональный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ориентировочный компоненты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C6F7"/>
                    </a:solidFill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чебно-профессиональн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E7E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Стажировка, занятия на базе школ, обучающие открытые уроки, выполнение различных обучающих заданий в собственной практике и др.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E7E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Операциональный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ориентировочный компоненты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E7E">
                        <a:alpha val="49019"/>
                      </a:srgbClr>
                    </a:solidFill>
                  </a:tcPr>
                </a:tc>
              </a:tr>
              <a:tr h="2120900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Профессиональная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F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Супервизии, разработка и реализация собственных проектов, проведение самостоятельных экспериментов по применению новых знаний.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  по специальности Исследование и обобщение собственного опыта и опыта своих коллег.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FA1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Ориентировочный компонент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515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Опыт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6795" marR="567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FA1"/>
                    </a:solidFill>
                  </a:tcPr>
                </a:tc>
              </a:tr>
            </a:tbl>
          </a:graphicData>
        </a:graphic>
      </p:graphicFrame>
      <p:sp>
        <p:nvSpPr>
          <p:cNvPr id="32796" name="Rectangle 1"/>
          <p:cNvSpPr>
            <a:spLocks noChangeArrowheads="1"/>
          </p:cNvSpPr>
          <p:nvPr/>
        </p:nvSpPr>
        <p:spPr bwMode="auto">
          <a:xfrm>
            <a:off x="2065338" y="28575"/>
            <a:ext cx="5013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5315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tabLst>
                <a:tab pos="61531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tabLst>
                <a:tab pos="6153150" algn="l"/>
              </a:tabLst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61531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Методы  формирования компетенций</a:t>
            </a:r>
            <a:endParaRPr lang="ru-RU" altLang="ru-RU" sz="200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43938" y="6443663"/>
            <a:ext cx="500062" cy="414337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38476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Персонифицированное обучение возможно только при </a:t>
            </a:r>
            <a:r>
              <a:rPr lang="ru-RU" sz="3100" i="1" dirty="0"/>
              <a:t>исходной установке </a:t>
            </a:r>
            <a:r>
              <a:rPr lang="ru-RU" sz="3100" dirty="0"/>
              <a:t>преподавателей на </a:t>
            </a:r>
            <a:r>
              <a:rPr lang="ru-RU" sz="3100" dirty="0" err="1"/>
              <a:t>сформированность</a:t>
            </a:r>
            <a:r>
              <a:rPr lang="ru-RU" sz="3100" dirty="0"/>
              <a:t> или, по крайней мере, на формирование в образовательном процессе рефлексивных качеств личности, что проявляется в ориентации обучающегося на постепенную </a:t>
            </a:r>
            <a:r>
              <a:rPr lang="ru-RU" sz="3100" dirty="0" err="1"/>
              <a:t>интериоризацию</a:t>
            </a:r>
            <a:r>
              <a:rPr lang="ru-RU" sz="3100" dirty="0"/>
              <a:t> действий, связанных с освоением содержания, в переводе обучающих функций преподавателя во внутренний план действий обучающегося. Таким образом, осуществляется его переход на </a:t>
            </a:r>
            <a:r>
              <a:rPr lang="ru-RU" sz="3100" i="1" dirty="0"/>
              <a:t>новый качественный уровень обучения </a:t>
            </a:r>
            <a:r>
              <a:rPr lang="ru-RU" sz="3100" dirty="0"/>
              <a:t>– самоуправление своей образовательной деятельностью</a:t>
            </a:r>
            <a:br>
              <a:rPr lang="ru-RU" sz="3100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492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8312" y="549147"/>
            <a:ext cx="8136255" cy="4338955"/>
          </a:xfrm>
          <a:custGeom>
            <a:avLst/>
            <a:gdLst/>
            <a:ahLst/>
            <a:cxnLst/>
            <a:rect l="l" t="t" r="r" b="b"/>
            <a:pathLst>
              <a:path w="8136255" h="4338955">
                <a:moveTo>
                  <a:pt x="8135874" y="0"/>
                </a:moveTo>
                <a:lnTo>
                  <a:pt x="0" y="0"/>
                </a:lnTo>
                <a:lnTo>
                  <a:pt x="0" y="4338701"/>
                </a:lnTo>
                <a:lnTo>
                  <a:pt x="8135874" y="4338701"/>
                </a:lnTo>
                <a:lnTo>
                  <a:pt x="813587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8865" y="1423873"/>
            <a:ext cx="7519034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0185" marR="206375" algn="ctr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3333FF"/>
                </a:solidFill>
              </a:rPr>
              <a:t>Система </a:t>
            </a:r>
            <a:r>
              <a:rPr spc="-5" dirty="0">
                <a:solidFill>
                  <a:srgbClr val="3333FF"/>
                </a:solidFill>
              </a:rPr>
              <a:t>повышения квалификации </a:t>
            </a:r>
            <a:r>
              <a:rPr spc="-690" dirty="0">
                <a:solidFill>
                  <a:srgbClr val="3333FF"/>
                </a:solidFill>
              </a:rPr>
              <a:t> </a:t>
            </a:r>
            <a:r>
              <a:rPr spc="-10" dirty="0">
                <a:solidFill>
                  <a:srgbClr val="3333FF"/>
                </a:solidFill>
              </a:rPr>
              <a:t>педагогических</a:t>
            </a:r>
            <a:r>
              <a:rPr spc="-50" dirty="0">
                <a:solidFill>
                  <a:srgbClr val="3333FF"/>
                </a:solidFill>
              </a:rPr>
              <a:t> </a:t>
            </a:r>
            <a:r>
              <a:rPr spc="-5" dirty="0">
                <a:solidFill>
                  <a:srgbClr val="3333FF"/>
                </a:solidFill>
              </a:rPr>
              <a:t>кадров</a:t>
            </a:r>
            <a:r>
              <a:rPr spc="15" dirty="0">
                <a:solidFill>
                  <a:srgbClr val="3333FF"/>
                </a:solidFill>
              </a:rPr>
              <a:t> </a:t>
            </a:r>
            <a:r>
              <a:rPr dirty="0">
                <a:solidFill>
                  <a:srgbClr val="3333FF"/>
                </a:solidFill>
              </a:rPr>
              <a:t>–</a:t>
            </a:r>
          </a:p>
          <a:p>
            <a:pPr marL="12065" marR="5080" algn="ctr">
              <a:lnSpc>
                <a:spcPct val="100000"/>
              </a:lnSpc>
            </a:pPr>
            <a:r>
              <a:rPr spc="-5" dirty="0"/>
              <a:t>стратегический ресурс </a:t>
            </a:r>
            <a:r>
              <a:rPr spc="-15" dirty="0"/>
              <a:t>модернизации </a:t>
            </a:r>
            <a:r>
              <a:rPr spc="-690" dirty="0"/>
              <a:t> </a:t>
            </a:r>
            <a:r>
              <a:rPr spc="-15" dirty="0"/>
              <a:t>российского</a:t>
            </a:r>
            <a:r>
              <a:rPr spc="-30" dirty="0"/>
              <a:t> </a:t>
            </a:r>
            <a:r>
              <a:rPr spc="-5" dirty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703134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5" y="3573016"/>
            <a:ext cx="7701037" cy="49892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u="sng" dirty="0" smtClean="0">
                <a:solidFill>
                  <a:srgbClr val="008000"/>
                </a:solidFill>
              </a:rPr>
              <a:t>	</a:t>
            </a:r>
            <a:r>
              <a:rPr lang="ru-RU" sz="6000" b="1" u="sng" dirty="0" smtClean="0">
                <a:solidFill>
                  <a:srgbClr val="008000"/>
                </a:solidFill>
              </a:rPr>
              <a:t>Индивидуализация </a:t>
            </a:r>
            <a:br>
              <a:rPr lang="ru-RU" sz="6000" b="1" u="sng" dirty="0" smtClean="0">
                <a:solidFill>
                  <a:srgbClr val="008000"/>
                </a:solidFill>
              </a:rPr>
            </a:b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> дополнительного</a:t>
            </a:r>
            <a:r>
              <a:rPr lang="ru-RU" sz="60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6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>	профессионального</a:t>
            </a:r>
            <a:r>
              <a:rPr lang="ru-RU" sz="60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6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6000" dirty="0">
                <a:solidFill>
                  <a:srgbClr val="008000"/>
                </a:solidFill>
              </a:rPr>
              <a:t>образования</a:t>
            </a: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>				</a:t>
            </a:r>
            <a:endParaRPr lang="ru-RU" sz="6000" b="1" i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1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785813"/>
          <a:ext cx="8501063" cy="5837259"/>
        </p:xfrm>
        <a:graphic>
          <a:graphicData uri="http://schemas.openxmlformats.org/drawingml/2006/table">
            <a:tbl>
              <a:tblPr/>
              <a:tblGrid>
                <a:gridCol w="1294728"/>
                <a:gridCol w="776960"/>
                <a:gridCol w="978048"/>
                <a:gridCol w="871503"/>
                <a:gridCol w="1035366"/>
                <a:gridCol w="961784"/>
                <a:gridCol w="884549"/>
                <a:gridCol w="813576"/>
                <a:gridCol w="884549"/>
              </a:tblGrid>
              <a:tr h="731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Типы педагогической деятельности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Ученик на входе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Ученик на выходе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Мотивация и цели ученика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Учитель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Ответственность учителя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Школа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Содержание образования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Упор на 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Естественная педагогика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Бесправный ребёнок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Полноправный взрослый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Обрести права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Любой взрослый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Полная, за всю жизнь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Всё пространство жизнедеятельности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Права взрослого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Педагогика культуры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Варвар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Гражданин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Социальные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Государственный чиновник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Чиновническая перед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государство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Публичное место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Нормы и ритуалы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массов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Педагогика идеала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Подмастерье слуга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Мастер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Профессиональные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Мастер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Профессиональная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Мастерская лаборатория</a:t>
                      </a:r>
                      <a:endParaRPr lang="ru-RU" sz="11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Искусство мастерство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ИНДИВИД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Элитарная педагогика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Tabula rasa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Джентльмен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Социальные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Профессиональный педагог + гувернёр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В пределах заказа на услугу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В пределах чувственного опыта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Содержание сознания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ИНДИВИД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Эгалитарная педагогика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Стандарт ЗУН№1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Стандарт ЗУН№2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Предмет исследования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Профессиональный педагог специалист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В пределах специализации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Конвеер, фабрика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Стандарт ЗУН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массов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Информационно-кибернетическая педагогика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Система без программ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Система с программами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"+" и "-" подкрепления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Программист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В пределах качества программы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Рабочее место ученика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Информация, алгоритм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массов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Дифференциальная педагогика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Носитель способностей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Реализующий способности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Особая способность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Диагност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В пределах правильности диагноза</a:t>
                      </a:r>
                      <a:endParaRPr lang="ru-RU" sz="120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Диагностическая лаборатория</a:t>
                      </a:r>
                      <a:endParaRPr lang="ru-RU" sz="11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Способности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ИНДИВИД</a:t>
                      </a:r>
                      <a:endParaRPr lang="ru-RU" sz="1200" dirty="0">
                        <a:solidFill>
                          <a:srgbClr val="3366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646" name="Rectangle 2"/>
          <p:cNvSpPr>
            <a:spLocks noChangeArrowheads="1"/>
          </p:cNvSpPr>
          <p:nvPr/>
        </p:nvSpPr>
        <p:spPr bwMode="auto">
          <a:xfrm>
            <a:off x="0" y="214313"/>
            <a:ext cx="9144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Матрица типов педагогической деятельности 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В.В.Мацкевича</a:t>
            </a:r>
            <a:endParaRPr lang="ru-RU" altLang="ru-RU" sz="7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14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617901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Если в </a:t>
            </a:r>
            <a:r>
              <a:rPr lang="ru-RU" sz="3100" dirty="0"/>
              <a:t>конкретной педагогической </a:t>
            </a:r>
            <a:r>
              <a:rPr lang="ru-RU" sz="3100" dirty="0" smtClean="0"/>
              <a:t>ситуации </a:t>
            </a:r>
            <a:r>
              <a:rPr lang="ru-RU" sz="3100" dirty="0"/>
              <a:t>педагог затрудняется в решении профессионально значимой задачи, </a:t>
            </a:r>
            <a:r>
              <a:rPr lang="ru-RU" sz="3100" dirty="0" smtClean="0"/>
              <a:t>то соответствующей </a:t>
            </a:r>
            <a:r>
              <a:rPr lang="ru-RU" sz="3100" dirty="0"/>
              <a:t>педагогической компетенцией он не обладает.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Подобные профессиональные </a:t>
            </a:r>
            <a:r>
              <a:rPr lang="ru-RU" sz="3100" dirty="0"/>
              <a:t>проблемы при разрешении конкретной </a:t>
            </a:r>
            <a:r>
              <a:rPr lang="ru-RU" sz="3100" dirty="0" smtClean="0"/>
              <a:t>педагогической ситуации </a:t>
            </a:r>
            <a:r>
              <a:rPr lang="ru-RU" sz="3100" dirty="0"/>
              <a:t>принято называть </a:t>
            </a:r>
            <a:r>
              <a:rPr lang="ru-RU" sz="3100" b="1" dirty="0"/>
              <a:t>профессиональными затруднениями </a:t>
            </a:r>
            <a:r>
              <a:rPr lang="ru-RU" sz="3100" b="1" dirty="0" smtClean="0"/>
              <a:t>педагога </a:t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dirty="0" smtClean="0"/>
              <a:t>Профессиональные </a:t>
            </a:r>
            <a:r>
              <a:rPr lang="ru-RU" sz="3100" dirty="0"/>
              <a:t>затруднения встречаются у многих педагогов вне зависимости </a:t>
            </a:r>
            <a:r>
              <a:rPr lang="ru-RU" sz="3100" dirty="0" smtClean="0"/>
              <a:t>от их </a:t>
            </a:r>
            <a:r>
              <a:rPr lang="ru-RU" sz="3100" dirty="0"/>
              <a:t>стажа, уровня квалификации, в любой из периодов их </a:t>
            </a:r>
            <a:r>
              <a:rPr lang="ru-RU" sz="3100" dirty="0" smtClean="0"/>
              <a:t>профессиональной </a:t>
            </a:r>
            <a:r>
              <a:rPr lang="ru-RU" sz="3100" dirty="0"/>
              <a:t>деятельности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165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Профессиональные затруднения педагогов относятся к следующим группам: </a:t>
            </a:r>
            <a:r>
              <a:rPr lang="ru-RU" sz="3200" b="1" i="1" dirty="0"/>
              <a:t>общепедагогические, психолого-педагогические, научно-теоретические, методические и коммуникативные.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Выделение профессиональных затруднений по принадлежности к одной из пяти составляющих профессиональной компетентности педагога позволяет с достаточной степенью точности определить трудности в содержании профессиональных знаний, необходимых педагогу для формирования той или иной профессиональной компетенций.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0517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solidFill>
                  <a:schemeClr val="tx2">
                    <a:satMod val="130000"/>
                  </a:schemeClr>
                </a:solidFill>
              </a:rPr>
              <a:t>ЕСТЬ, ПО КРАЙНЕЙ МЕРЕ, ДВА РАБОТАЮЩИХ ПОДХОДА К ИНДИВИДУАЛИЗАЦИИ   ПРОЦЕССА ОБУЧЕНИЯ.</a:t>
            </a:r>
            <a:r>
              <a:rPr lang="ru-RU" sz="200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00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00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357313"/>
            <a:ext cx="8501062" cy="4857750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1. Индивидуализация, понимаемая как следование природе человека, индивидуальный подход к нему, учет индивидуальных психических и личностных особенностей человека при организации учебного процесса. 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2. Индивидуализация как индивидуальная активность самого человека. Эта трактовка подразумевает активность учащегося в процессе учения, обучение самообразованию и самоопределению.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015028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301037" cy="1081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i="1" dirty="0" smtClean="0">
                <a:solidFill>
                  <a:srgbClr val="008000"/>
                </a:solidFill>
              </a:rPr>
              <a:t>Принцип – нормативное оформление -реализация нормы– </a:t>
            </a:r>
            <a:r>
              <a:rPr lang="ru-RU" sz="3000" b="1" i="1" u="sng" dirty="0" smtClean="0">
                <a:solidFill>
                  <a:srgbClr val="008000"/>
                </a:solidFill>
              </a:rPr>
              <a:t>качество образования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229600" cy="4525963"/>
          </a:xfrm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sz="2800" smtClean="0"/>
          </a:p>
          <a:p>
            <a:pPr eaLnBrk="1" hangingPunct="1"/>
            <a:r>
              <a:rPr lang="ru-RU" altLang="ru-RU" sz="2800" u="sng" smtClean="0"/>
              <a:t>Классические принципы</a:t>
            </a:r>
            <a:r>
              <a:rPr lang="ru-RU" altLang="ru-RU" sz="2800" smtClean="0"/>
              <a:t> - </a:t>
            </a:r>
            <a:r>
              <a:rPr lang="ru-RU" altLang="ru-RU" sz="3600" smtClean="0"/>
              <a:t>		  (</a:t>
            </a:r>
            <a:r>
              <a:rPr lang="ru-RU" altLang="ru-RU" sz="2800" smtClean="0"/>
              <a:t>научность,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  доступность, индивидуальный подход…)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 </a:t>
            </a:r>
            <a:r>
              <a:rPr lang="ru-RU" altLang="ru-RU" sz="2800" b="1" i="1" smtClean="0"/>
              <a:t>традиционное качество образования</a:t>
            </a:r>
            <a:r>
              <a:rPr lang="ru-RU" altLang="ru-RU" sz="2800" smtClean="0"/>
              <a:t> 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/>
            <a:r>
              <a:rPr lang="ru-RU" altLang="ru-RU" sz="2800" u="sng" smtClean="0"/>
              <a:t>Неклассические принципы</a:t>
            </a:r>
            <a:r>
              <a:rPr lang="ru-RU" altLang="ru-RU" sz="2800" smtClean="0"/>
              <a:t> – 	    (открытость, вариативность, индивидуализация…)</a:t>
            </a:r>
          </a:p>
          <a:p>
            <a:pPr eaLnBrk="1" hangingPunct="1">
              <a:buFontTx/>
              <a:buNone/>
            </a:pPr>
            <a:r>
              <a:rPr lang="ru-RU" altLang="ru-RU" sz="2800" b="1" i="1" smtClean="0"/>
              <a:t> новое качество образования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219700" y="2420938"/>
            <a:ext cx="649288" cy="287337"/>
          </a:xfrm>
          <a:prstGeom prst="rightArrow">
            <a:avLst>
              <a:gd name="adj1" fmla="val 50000"/>
              <a:gd name="adj2" fmla="val 5649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292725" y="4365625"/>
            <a:ext cx="649288" cy="360363"/>
          </a:xfrm>
          <a:prstGeom prst="rightArrow">
            <a:avLst>
              <a:gd name="adj1" fmla="val 50000"/>
              <a:gd name="adj2" fmla="val 4504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916238" y="188913"/>
            <a:ext cx="31003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charset="0"/>
              </a:rPr>
              <a:t>классическое образование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435600" y="3832225"/>
            <a:ext cx="3097213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charset="0"/>
              </a:rPr>
              <a:t>тьюторское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charset="0"/>
              </a:rPr>
              <a:t>сопровождение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971550" y="3832225"/>
            <a:ext cx="22637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charset="0"/>
              </a:rPr>
              <a:t>индивидуа-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>
                <a:latin typeface="Arial" charset="0"/>
              </a:rPr>
              <a:t>лизация</a:t>
            </a:r>
          </a:p>
        </p:txBody>
      </p:sp>
      <p:grpSp>
        <p:nvGrpSpPr>
          <p:cNvPr id="26629" name="Group 6"/>
          <p:cNvGrpSpPr>
            <a:grpSpLocks/>
          </p:cNvGrpSpPr>
          <p:nvPr/>
        </p:nvGrpSpPr>
        <p:grpSpPr bwMode="auto">
          <a:xfrm>
            <a:off x="3419475" y="4221163"/>
            <a:ext cx="1800225" cy="287337"/>
            <a:chOff x="2154" y="2478"/>
            <a:chExt cx="1134" cy="181"/>
          </a:xfrm>
        </p:grpSpPr>
        <p:sp>
          <p:nvSpPr>
            <p:cNvPr id="26637" name="Line 7"/>
            <p:cNvSpPr>
              <a:spLocks noChangeShapeType="1"/>
            </p:cNvSpPr>
            <p:nvPr/>
          </p:nvSpPr>
          <p:spPr bwMode="auto">
            <a:xfrm>
              <a:off x="2154" y="2478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8" name="Line 8"/>
            <p:cNvSpPr>
              <a:spLocks noChangeShapeType="1"/>
            </p:cNvSpPr>
            <p:nvPr/>
          </p:nvSpPr>
          <p:spPr bwMode="auto">
            <a:xfrm flipH="1">
              <a:off x="2154" y="2659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30" name="Group 9"/>
          <p:cNvGrpSpPr>
            <a:grpSpLocks/>
          </p:cNvGrpSpPr>
          <p:nvPr/>
        </p:nvGrpSpPr>
        <p:grpSpPr bwMode="auto">
          <a:xfrm rot="7800000">
            <a:off x="1943894" y="2529682"/>
            <a:ext cx="1800225" cy="287337"/>
            <a:chOff x="2154" y="2478"/>
            <a:chExt cx="1134" cy="181"/>
          </a:xfrm>
        </p:grpSpPr>
        <p:sp>
          <p:nvSpPr>
            <p:cNvPr id="26635" name="Line 10"/>
            <p:cNvSpPr>
              <a:spLocks noChangeShapeType="1"/>
            </p:cNvSpPr>
            <p:nvPr/>
          </p:nvSpPr>
          <p:spPr bwMode="auto">
            <a:xfrm>
              <a:off x="2154" y="2478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Line 11"/>
            <p:cNvSpPr>
              <a:spLocks noChangeShapeType="1"/>
            </p:cNvSpPr>
            <p:nvPr/>
          </p:nvSpPr>
          <p:spPr bwMode="auto">
            <a:xfrm flipH="1">
              <a:off x="2154" y="2659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31" name="Group 12"/>
          <p:cNvGrpSpPr>
            <a:grpSpLocks/>
          </p:cNvGrpSpPr>
          <p:nvPr/>
        </p:nvGrpSpPr>
        <p:grpSpPr bwMode="auto">
          <a:xfrm rot="-7800000">
            <a:off x="4968081" y="2529682"/>
            <a:ext cx="1800225" cy="287338"/>
            <a:chOff x="2154" y="2478"/>
            <a:chExt cx="1134" cy="181"/>
          </a:xfrm>
        </p:grpSpPr>
        <p:sp>
          <p:nvSpPr>
            <p:cNvPr id="26633" name="Line 13"/>
            <p:cNvSpPr>
              <a:spLocks noChangeShapeType="1"/>
            </p:cNvSpPr>
            <p:nvPr/>
          </p:nvSpPr>
          <p:spPr bwMode="auto">
            <a:xfrm>
              <a:off x="2154" y="2478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Line 14"/>
            <p:cNvSpPr>
              <a:spLocks noChangeShapeType="1"/>
            </p:cNvSpPr>
            <p:nvPr/>
          </p:nvSpPr>
          <p:spPr bwMode="auto">
            <a:xfrm flipH="1">
              <a:off x="2154" y="2659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6632" name="Picture 15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513" y="274638"/>
            <a:ext cx="7800975" cy="5851525"/>
          </a:xfrm>
          <a:noFill/>
        </p:spPr>
      </p:pic>
    </p:spTree>
    <p:extLst>
      <p:ext uri="{BB962C8B-B14F-4D97-AF65-F5344CB8AC3E}">
        <p14:creationId xmlns:p14="http://schemas.microsoft.com/office/powerpoint/2010/main" val="12290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smtClean="0">
                <a:solidFill>
                  <a:schemeClr val="tx2">
                    <a:satMod val="130000"/>
                  </a:schemeClr>
                </a:solidFill>
              </a:rPr>
              <a:t>Индивидуализация в образовании</a:t>
            </a:r>
            <a:r>
              <a:rPr lang="en-US" sz="3000" b="1" smtClean="0">
                <a:solidFill>
                  <a:schemeClr val="tx2">
                    <a:satMod val="130000"/>
                  </a:schemeClr>
                </a:solidFill>
              </a:rPr>
              <a:t> :</a:t>
            </a:r>
            <a:r>
              <a:rPr lang="ru-RU" sz="3000" b="1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ru-RU" sz="3000" b="1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000" b="1" i="1" smtClean="0">
                <a:solidFill>
                  <a:schemeClr val="tx2">
                    <a:satMod val="130000"/>
                  </a:schemeClr>
                </a:solidFill>
              </a:rPr>
              <a:t>методологический аспект</a:t>
            </a:r>
            <a:r>
              <a:rPr lang="ru-RU" sz="3200" b="1" i="1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2275" y="2997200"/>
            <a:ext cx="430213" cy="936625"/>
            <a:chOff x="567" y="2478"/>
            <a:chExt cx="544" cy="816"/>
          </a:xfrm>
        </p:grpSpPr>
        <p:sp>
          <p:nvSpPr>
            <p:cNvPr id="29716" name="AutoShape 4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29717" name="AutoShape 5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68538" y="4652963"/>
            <a:ext cx="576262" cy="1079500"/>
            <a:chOff x="567" y="2478"/>
            <a:chExt cx="544" cy="816"/>
          </a:xfrm>
        </p:grpSpPr>
        <p:sp>
          <p:nvSpPr>
            <p:cNvPr id="29714" name="AutoShape 7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29715" name="AutoShape 8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692275" y="1773238"/>
            <a:ext cx="504825" cy="719137"/>
            <a:chOff x="567" y="2478"/>
            <a:chExt cx="544" cy="816"/>
          </a:xfrm>
        </p:grpSpPr>
        <p:sp>
          <p:nvSpPr>
            <p:cNvPr id="29712" name="AutoShape 10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29713" name="AutoShape 11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</p:grpSp>
      <p:sp>
        <p:nvSpPr>
          <p:cNvPr id="4108" name="Oval 12"/>
          <p:cNvSpPr>
            <a:spLocks noChangeArrowheads="1"/>
          </p:cNvSpPr>
          <p:nvPr/>
        </p:nvSpPr>
        <p:spPr bwMode="auto">
          <a:xfrm flipV="1">
            <a:off x="6443663" y="3357563"/>
            <a:ext cx="1295400" cy="8651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008000"/>
                </a:solidFill>
                <a:latin typeface="Arial" charset="0"/>
              </a:rPr>
              <a:t>Содержание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008000"/>
                </a:solidFill>
                <a:latin typeface="Arial" charset="0"/>
              </a:rPr>
              <a:t>2</a:t>
            </a:r>
          </a:p>
        </p:txBody>
      </p:sp>
      <p:sp>
        <p:nvSpPr>
          <p:cNvPr id="29703" name="Line 15"/>
          <p:cNvSpPr>
            <a:spLocks noChangeShapeType="1"/>
          </p:cNvSpPr>
          <p:nvPr/>
        </p:nvSpPr>
        <p:spPr bwMode="auto">
          <a:xfrm>
            <a:off x="2916238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2771775" y="2205038"/>
            <a:ext cx="1871663" cy="730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132138" y="5084763"/>
            <a:ext cx="1944687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843213" y="3500438"/>
            <a:ext cx="2808287" cy="1444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 flipV="1">
            <a:off x="5219700" y="1989138"/>
            <a:ext cx="1295400" cy="8651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008000"/>
                </a:solidFill>
                <a:latin typeface="Arial" charset="0"/>
              </a:rPr>
              <a:t>Содержание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 flipV="1">
            <a:off x="5364163" y="5013325"/>
            <a:ext cx="1295400" cy="8651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008000"/>
                </a:solidFill>
                <a:latin typeface="Arial" charset="0"/>
              </a:rPr>
              <a:t>Содержание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rgbClr val="008000"/>
                </a:solidFill>
                <a:latin typeface="Arial" charset="0"/>
              </a:rPr>
              <a:t>3</a:t>
            </a:r>
          </a:p>
        </p:txBody>
      </p:sp>
      <p:sp>
        <p:nvSpPr>
          <p:cNvPr id="6144" name="Rectangle 0"/>
          <p:cNvSpPr>
            <a:spLocks noChangeArrowheads="1"/>
          </p:cNvSpPr>
          <p:nvPr/>
        </p:nvSpPr>
        <p:spPr bwMode="auto">
          <a:xfrm>
            <a:off x="2339975" y="2349500"/>
            <a:ext cx="265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0">
                <a:latin typeface="Arial" charset="0"/>
              </a:rPr>
              <a:t>1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476500" y="36703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0">
                <a:latin typeface="Arial" charset="0"/>
              </a:rPr>
              <a:t>2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6400" y="5461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0"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2641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08" grpId="1" animBg="1"/>
      <p:bldP spid="4112" grpId="0" animBg="1"/>
      <p:bldP spid="4113" grpId="0" animBg="1"/>
      <p:bldP spid="4114" grpId="0" animBg="1"/>
      <p:bldP spid="4116" grpId="0" animBg="1"/>
      <p:bldP spid="4116" grpId="1" animBg="1"/>
      <p:bldP spid="4117" grpId="0" animBg="1"/>
      <p:bldP spid="4117" grpId="1" animBg="1"/>
      <p:bldP spid="6144" grpId="0"/>
      <p:bldP spid="6145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301037" cy="10810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i="1" smtClean="0">
                <a:solidFill>
                  <a:srgbClr val="008000"/>
                </a:solidFill>
              </a:rPr>
              <a:t>Принцип –</a:t>
            </a:r>
            <a:br>
              <a:rPr lang="ru-RU" sz="3000" b="1" i="1" smtClean="0">
                <a:solidFill>
                  <a:srgbClr val="008000"/>
                </a:solidFill>
              </a:rPr>
            </a:br>
            <a:r>
              <a:rPr lang="ru-RU" sz="3000" b="1" i="1" smtClean="0">
                <a:solidFill>
                  <a:srgbClr val="008000"/>
                </a:solidFill>
              </a:rPr>
              <a:t> институциональная форма-</a:t>
            </a:r>
            <a:br>
              <a:rPr lang="ru-RU" sz="3000" b="1" i="1" smtClean="0">
                <a:solidFill>
                  <a:srgbClr val="008000"/>
                </a:solidFill>
              </a:rPr>
            </a:br>
            <a:r>
              <a:rPr lang="ru-RU" sz="3000" b="1" i="1" smtClean="0">
                <a:solidFill>
                  <a:srgbClr val="008000"/>
                </a:solidFill>
              </a:rPr>
              <a:t>- тип педагогического сопровождения</a:t>
            </a:r>
            <a:r>
              <a:rPr lang="ru-RU" sz="3200" b="1" smtClean="0">
                <a:solidFill>
                  <a:srgbClr val="008000"/>
                </a:solidFill>
              </a:rPr>
              <a:t> </a:t>
            </a:r>
            <a:endParaRPr lang="ru-RU" sz="3200" b="1" i="1" smtClean="0">
              <a:solidFill>
                <a:srgbClr val="008000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229600" cy="4525963"/>
          </a:xfrm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 smtClean="0"/>
          </a:p>
          <a:p>
            <a:pPr eaLnBrk="1" hangingPunct="1">
              <a:buFontTx/>
              <a:buNone/>
            </a:pPr>
            <a:r>
              <a:rPr lang="ru-RU" altLang="ru-RU" sz="2800" dirty="0" smtClean="0"/>
              <a:t>Индивидуальный подход - </a:t>
            </a:r>
            <a:r>
              <a:rPr lang="ru-RU" altLang="ru-RU" sz="3600" dirty="0" smtClean="0"/>
              <a:t>	   </a:t>
            </a:r>
            <a:r>
              <a:rPr lang="ru-RU" altLang="ru-RU" sz="2800" dirty="0" smtClean="0"/>
              <a:t>обр. учреждение- </a:t>
            </a:r>
          </a:p>
          <a:p>
            <a:pPr eaLnBrk="1" hangingPunct="1">
              <a:buFontTx/>
              <a:buNone/>
            </a:pPr>
            <a:r>
              <a:rPr lang="ru-RU" altLang="ru-RU" sz="2800" dirty="0" smtClean="0"/>
              <a:t>психолого-педагогическое сопровождение.</a:t>
            </a:r>
          </a:p>
          <a:p>
            <a:pPr eaLnBrk="1" hangingPunct="1">
              <a:buFontTx/>
              <a:buNone/>
            </a:pPr>
            <a:endParaRPr lang="ru-RU" altLang="ru-RU" sz="2800" dirty="0" smtClean="0"/>
          </a:p>
          <a:p>
            <a:pPr eaLnBrk="1" hangingPunct="1">
              <a:buFontTx/>
              <a:buNone/>
            </a:pPr>
            <a:r>
              <a:rPr lang="ru-RU" altLang="ru-RU" sz="2800" dirty="0" smtClean="0"/>
              <a:t>Индивидуализация        -         </a:t>
            </a:r>
            <a:r>
              <a:rPr lang="ru-RU" altLang="ru-RU" sz="2800" dirty="0" err="1" smtClean="0"/>
              <a:t>ИОМ</a:t>
            </a:r>
            <a:r>
              <a:rPr lang="ru-RU" altLang="ru-RU" sz="2800" dirty="0" smtClean="0"/>
              <a:t>       –       </a:t>
            </a:r>
          </a:p>
          <a:p>
            <a:pPr eaLnBrk="1" hangingPunct="1">
              <a:buFontTx/>
              <a:buNone/>
            </a:pP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тьюторское</a:t>
            </a:r>
            <a:r>
              <a:rPr lang="ru-RU" altLang="ru-RU" sz="2800" dirty="0" smtClean="0"/>
              <a:t> сопровождение.</a:t>
            </a:r>
            <a:endParaRPr lang="ru-RU" altLang="ru-RU" sz="2800" b="1" i="1" dirty="0" smtClean="0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857750" y="2214563"/>
            <a:ext cx="649288" cy="287337"/>
          </a:xfrm>
          <a:prstGeom prst="rightArrow">
            <a:avLst>
              <a:gd name="adj1" fmla="val 50000"/>
              <a:gd name="adj2" fmla="val 5649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4500563" y="3714750"/>
            <a:ext cx="649287" cy="360363"/>
          </a:xfrm>
          <a:prstGeom prst="rightArrow">
            <a:avLst>
              <a:gd name="adj1" fmla="val 50000"/>
              <a:gd name="adj2" fmla="val 4504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6143625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Под индивидуализацией понимается переориентация образования на неповторимую индивидуальность учащегося, свободу выбора содержания, методов, форм и темпа обучения. 	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Также индивидуализация рассматривается как способ обеспечения каждому учащемуся права и возможности формирования собственных образовательных целей, задач и образовательного маршрута, придание осмысленности учебному действию за счет собственного выбора и видения своих образовательных перспектив.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8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4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77346"/>
            <a:ext cx="8229600" cy="537583"/>
          </a:xfrm>
          <a:prstGeom prst="rect">
            <a:avLst/>
          </a:prstGeom>
        </p:spPr>
        <p:txBody>
          <a:bodyPr vert="horz" wrap="square" lIns="0" tIns="75184" rIns="0" bIns="0" rtlCol="0">
            <a:spAutoFit/>
          </a:bodyPr>
          <a:lstStyle/>
          <a:p>
            <a:pPr marL="2695575" marR="5080" indent="-260985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Новые </a:t>
            </a:r>
            <a:r>
              <a:rPr sz="3000" spc="-20" dirty="0"/>
              <a:t>задачи </a:t>
            </a:r>
            <a:r>
              <a:rPr sz="3000" spc="-10" dirty="0"/>
              <a:t>системы </a:t>
            </a:r>
            <a:r>
              <a:rPr sz="3000" spc="-5" dirty="0"/>
              <a:t>повышения </a:t>
            </a:r>
            <a:r>
              <a:rPr sz="3000" spc="-650" dirty="0"/>
              <a:t> </a:t>
            </a:r>
            <a:r>
              <a:rPr sz="3000" spc="-5" dirty="0"/>
              <a:t>квалификации</a:t>
            </a:r>
            <a:endParaRPr sz="3000" dirty="0"/>
          </a:p>
        </p:txBody>
      </p:sp>
      <p:sp>
        <p:nvSpPr>
          <p:cNvPr id="3" name="object 3"/>
          <p:cNvSpPr/>
          <p:nvPr/>
        </p:nvSpPr>
        <p:spPr>
          <a:xfrm>
            <a:off x="301625" y="1527175"/>
            <a:ext cx="8504555" cy="4572000"/>
          </a:xfrm>
          <a:custGeom>
            <a:avLst/>
            <a:gdLst/>
            <a:ahLst/>
            <a:cxnLst/>
            <a:rect l="l" t="t" r="r" b="b"/>
            <a:pathLst>
              <a:path w="8504555" h="4572000">
                <a:moveTo>
                  <a:pt x="8504301" y="0"/>
                </a:moveTo>
                <a:lnTo>
                  <a:pt x="0" y="0"/>
                </a:lnTo>
                <a:lnTo>
                  <a:pt x="0" y="4572000"/>
                </a:lnTo>
                <a:lnTo>
                  <a:pt x="8504301" y="4572000"/>
                </a:lnTo>
                <a:lnTo>
                  <a:pt x="8504301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0219" y="1438782"/>
            <a:ext cx="8201659" cy="46516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56540">
              <a:lnSpc>
                <a:spcPts val="2650"/>
              </a:lnSpc>
              <a:spcBef>
                <a:spcPts val="105"/>
              </a:spcBef>
              <a:buSzPct val="80769"/>
              <a:buFont typeface="Wingdings"/>
              <a:buChar char=""/>
              <a:tabLst>
                <a:tab pos="269240" algn="l"/>
              </a:tabLst>
            </a:pPr>
            <a:r>
              <a:rPr sz="3200" spc="-5" dirty="0">
                <a:solidFill>
                  <a:srgbClr val="3333FF"/>
                </a:solidFill>
                <a:latin typeface="Cambria"/>
                <a:cs typeface="Cambria"/>
              </a:rPr>
              <a:t>диверсификация</a:t>
            </a:r>
            <a:r>
              <a:rPr sz="3200" spc="-4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>
                <a:solidFill>
                  <a:srgbClr val="3333FF"/>
                </a:solidFill>
                <a:latin typeface="Cambria"/>
                <a:cs typeface="Cambria"/>
              </a:rPr>
              <a:t>форм</a:t>
            </a:r>
            <a:r>
              <a:rPr sz="3200" spc="-15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 err="1">
                <a:solidFill>
                  <a:srgbClr val="3333FF"/>
                </a:solidFill>
                <a:latin typeface="Cambria"/>
                <a:cs typeface="Cambria"/>
              </a:rPr>
              <a:t>повышения</a:t>
            </a:r>
            <a:r>
              <a:rPr sz="3200" spc="-15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 err="1" smtClean="0">
                <a:solidFill>
                  <a:srgbClr val="3333FF"/>
                </a:solidFill>
                <a:latin typeface="Cambria"/>
                <a:cs typeface="Cambria"/>
              </a:rPr>
              <a:t>квалификации</a:t>
            </a:r>
            <a:r>
              <a:rPr lang="ru-RU" sz="3200" spc="-5" dirty="0" smtClean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10" dirty="0" err="1" smtClean="0">
                <a:solidFill>
                  <a:srgbClr val="3333FF"/>
                </a:solidFill>
                <a:latin typeface="Cambria"/>
                <a:cs typeface="Cambria"/>
              </a:rPr>
              <a:t>работников</a:t>
            </a:r>
            <a:r>
              <a:rPr sz="3200" spc="-35" dirty="0" smtClean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333FF"/>
                </a:solidFill>
                <a:latin typeface="Cambria"/>
                <a:cs typeface="Cambria"/>
              </a:rPr>
              <a:t>образования</a:t>
            </a:r>
            <a:r>
              <a:rPr sz="3200" spc="-5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333FF"/>
                </a:solidFill>
                <a:latin typeface="Cambria"/>
                <a:cs typeface="Cambria"/>
              </a:rPr>
              <a:t>,</a:t>
            </a:r>
            <a:r>
              <a:rPr sz="3200" spc="-1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333FF"/>
                </a:solidFill>
                <a:latin typeface="Cambria"/>
                <a:cs typeface="Cambria"/>
              </a:rPr>
              <a:t>в</a:t>
            </a:r>
            <a:r>
              <a:rPr sz="3200" spc="-5" dirty="0">
                <a:solidFill>
                  <a:srgbClr val="3333FF"/>
                </a:solidFill>
                <a:latin typeface="Cambria"/>
                <a:cs typeface="Cambria"/>
              </a:rPr>
              <a:t> том</a:t>
            </a:r>
            <a:r>
              <a:rPr sz="3200" spc="-2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 err="1">
                <a:solidFill>
                  <a:srgbClr val="3333FF"/>
                </a:solidFill>
                <a:latin typeface="Cambria"/>
                <a:cs typeface="Cambria"/>
              </a:rPr>
              <a:t>числе</a:t>
            </a:r>
            <a:r>
              <a:rPr sz="3200" spc="-3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 smtClean="0">
                <a:solidFill>
                  <a:srgbClr val="3333FF"/>
                </a:solidFill>
                <a:latin typeface="Cambria"/>
                <a:cs typeface="Cambria"/>
              </a:rPr>
              <a:t>с</a:t>
            </a:r>
            <a:r>
              <a:rPr lang="ru-RU" sz="3200" dirty="0" smtClean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 err="1" smtClean="0">
                <a:solidFill>
                  <a:srgbClr val="3333FF"/>
                </a:solidFill>
                <a:latin typeface="Cambria"/>
                <a:cs typeface="Cambria"/>
              </a:rPr>
              <a:t>использованием</a:t>
            </a:r>
            <a:r>
              <a:rPr sz="3200" spc="-70" dirty="0" smtClean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10" dirty="0">
                <a:solidFill>
                  <a:srgbClr val="3333FF"/>
                </a:solidFill>
                <a:latin typeface="Cambria"/>
                <a:cs typeface="Cambria"/>
              </a:rPr>
              <a:t>технологий</a:t>
            </a:r>
            <a:r>
              <a:rPr sz="3200" spc="-5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333FF"/>
                </a:solidFill>
                <a:latin typeface="Cambria"/>
                <a:cs typeface="Cambria"/>
              </a:rPr>
              <a:t>дистанционного </a:t>
            </a:r>
            <a:r>
              <a:rPr sz="3200" spc="-56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333FF"/>
                </a:solidFill>
                <a:latin typeface="Cambria"/>
                <a:cs typeface="Cambria"/>
              </a:rPr>
              <a:t>обучения</a:t>
            </a:r>
            <a:endParaRPr sz="3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333FF"/>
              </a:buClr>
            </a:pPr>
            <a:endParaRPr sz="3200" dirty="0">
              <a:latin typeface="Cambria"/>
              <a:cs typeface="Cambria"/>
            </a:endParaRPr>
          </a:p>
          <a:p>
            <a:pPr marL="268605" marR="604520" indent="-256540">
              <a:lnSpc>
                <a:spcPct val="70000"/>
              </a:lnSpc>
              <a:buSzPct val="80769"/>
              <a:buFont typeface="Wingdings"/>
              <a:buChar char=""/>
              <a:tabLst>
                <a:tab pos="269240" algn="l"/>
              </a:tabLst>
            </a:pPr>
            <a:r>
              <a:rPr sz="3200" dirty="0">
                <a:solidFill>
                  <a:srgbClr val="3333FF"/>
                </a:solidFill>
                <a:latin typeface="Cambria"/>
                <a:cs typeface="Cambria"/>
              </a:rPr>
              <a:t>проектирование</a:t>
            </a:r>
            <a:r>
              <a:rPr sz="3200" spc="-6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333FF"/>
                </a:solidFill>
                <a:latin typeface="Cambria"/>
                <a:cs typeface="Cambria"/>
              </a:rPr>
              <a:t>нового</a:t>
            </a:r>
            <a:r>
              <a:rPr sz="3200" spc="-15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10" dirty="0">
                <a:solidFill>
                  <a:srgbClr val="3333FF"/>
                </a:solidFill>
                <a:latin typeface="Cambria"/>
                <a:cs typeface="Cambria"/>
              </a:rPr>
              <a:t>содержания</a:t>
            </a:r>
            <a:r>
              <a:rPr sz="3200" spc="-5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>
                <a:solidFill>
                  <a:srgbClr val="3333FF"/>
                </a:solidFill>
                <a:latin typeface="Cambria"/>
                <a:cs typeface="Cambria"/>
              </a:rPr>
              <a:t>повышения </a:t>
            </a:r>
            <a:r>
              <a:rPr sz="3200" spc="-56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 err="1">
                <a:solidFill>
                  <a:srgbClr val="3333FF"/>
                </a:solidFill>
                <a:latin typeface="Cambria"/>
                <a:cs typeface="Cambria"/>
              </a:rPr>
              <a:t>квалификации</a:t>
            </a:r>
            <a:r>
              <a:rPr sz="3200" spc="-10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endParaRPr lang="ru-RU" sz="3200" spc="-10" dirty="0" smtClean="0">
              <a:solidFill>
                <a:srgbClr val="3333FF"/>
              </a:solidFill>
              <a:latin typeface="Cambria"/>
              <a:cs typeface="Cambria"/>
            </a:endParaRPr>
          </a:p>
          <a:p>
            <a:pPr marL="268605" marR="604520" indent="-256540">
              <a:lnSpc>
                <a:spcPct val="70000"/>
              </a:lnSpc>
              <a:buSzPct val="80769"/>
              <a:buFont typeface="Wingdings"/>
              <a:buChar char=""/>
              <a:tabLst>
                <a:tab pos="269240" algn="l"/>
              </a:tabLst>
            </a:pPr>
            <a:endParaRPr lang="ru-RU" sz="3200" spc="-10" dirty="0">
              <a:solidFill>
                <a:srgbClr val="3333FF"/>
              </a:solidFill>
              <a:latin typeface="Cambria"/>
              <a:cs typeface="Cambria"/>
            </a:endParaRPr>
          </a:p>
          <a:p>
            <a:pPr marL="12065" marR="604520">
              <a:lnSpc>
                <a:spcPct val="70000"/>
              </a:lnSpc>
              <a:buSzPct val="80769"/>
              <a:tabLst>
                <a:tab pos="269240" algn="l"/>
              </a:tabLst>
            </a:pPr>
            <a:endParaRPr lang="ru-RU" sz="3200" dirty="0">
              <a:solidFill>
                <a:srgbClr val="3333FF"/>
              </a:solidFill>
              <a:latin typeface="Cambria"/>
              <a:cs typeface="Cambria"/>
            </a:endParaRPr>
          </a:p>
          <a:p>
            <a:pPr marL="268605" marR="604520" indent="-256540">
              <a:lnSpc>
                <a:spcPct val="70000"/>
              </a:lnSpc>
              <a:buSzPct val="80769"/>
              <a:buFont typeface="Wingdings"/>
              <a:buChar char=""/>
              <a:tabLst>
                <a:tab pos="269240" algn="l"/>
              </a:tabLst>
            </a:pPr>
            <a:r>
              <a:rPr sz="3200" spc="-5" dirty="0" err="1" smtClean="0">
                <a:solidFill>
                  <a:srgbClr val="3333FF"/>
                </a:solidFill>
                <a:latin typeface="Cambria"/>
                <a:cs typeface="Cambria"/>
              </a:rPr>
              <a:t>усиление</a:t>
            </a:r>
            <a:r>
              <a:rPr sz="3200" spc="-55" dirty="0" smtClean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>
                <a:solidFill>
                  <a:srgbClr val="3333FF"/>
                </a:solidFill>
                <a:latin typeface="Cambria"/>
                <a:cs typeface="Cambria"/>
              </a:rPr>
              <a:t>роли</a:t>
            </a:r>
            <a:r>
              <a:rPr sz="3200" spc="-15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 err="1">
                <a:solidFill>
                  <a:srgbClr val="3333FF"/>
                </a:solidFill>
                <a:latin typeface="Cambria"/>
                <a:cs typeface="Cambria"/>
              </a:rPr>
              <a:t>мониторинга</a:t>
            </a:r>
            <a:r>
              <a:rPr sz="3200" spc="-35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 err="1" smtClean="0">
                <a:solidFill>
                  <a:srgbClr val="3333FF"/>
                </a:solidFill>
                <a:latin typeface="Cambria"/>
                <a:cs typeface="Cambria"/>
              </a:rPr>
              <a:t>эффективности</a:t>
            </a:r>
            <a:r>
              <a:rPr lang="ru-RU" sz="3200" spc="-5" dirty="0" smtClean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 err="1" smtClean="0">
                <a:solidFill>
                  <a:srgbClr val="3333FF"/>
                </a:solidFill>
                <a:latin typeface="Cambria"/>
                <a:cs typeface="Cambria"/>
              </a:rPr>
              <a:t>повышения</a:t>
            </a:r>
            <a:r>
              <a:rPr sz="3200" spc="-35" dirty="0" smtClean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spc="-5" dirty="0">
                <a:solidFill>
                  <a:srgbClr val="3333FF"/>
                </a:solidFill>
                <a:latin typeface="Cambria"/>
                <a:cs typeface="Cambria"/>
              </a:rPr>
              <a:t>квалификации </a:t>
            </a:r>
            <a:r>
              <a:rPr sz="3200" spc="-10" dirty="0">
                <a:solidFill>
                  <a:srgbClr val="3333FF"/>
                </a:solidFill>
                <a:latin typeface="Cambria"/>
                <a:cs typeface="Cambria"/>
              </a:rPr>
              <a:t>работников</a:t>
            </a:r>
            <a:r>
              <a:rPr sz="3200" spc="-15" dirty="0">
                <a:solidFill>
                  <a:srgbClr val="3333FF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333FF"/>
                </a:solidFill>
                <a:latin typeface="Cambria"/>
                <a:cs typeface="Cambria"/>
              </a:rPr>
              <a:t>образовани</a:t>
            </a:r>
            <a:r>
              <a:rPr sz="2600" dirty="0">
                <a:solidFill>
                  <a:srgbClr val="3333FF"/>
                </a:solidFill>
                <a:latin typeface="Cambria"/>
                <a:cs typeface="Cambria"/>
              </a:rPr>
              <a:t>я</a:t>
            </a:r>
            <a:endParaRPr sz="2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41133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514350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tx2">
                    <a:satMod val="130000"/>
                  </a:schemeClr>
                </a:solidFill>
              </a:rPr>
              <a:t>Индивидуа́льность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(от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hlinkClick r:id="rId2" action="ppaction://hlinkfile" tooltip="Латинский язык"/>
              </a:rPr>
              <a:t>лат.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ru-RU" sz="2400" i="1" dirty="0" err="1" smtClean="0">
                <a:solidFill>
                  <a:schemeClr val="tx2">
                    <a:satMod val="130000"/>
                  </a:schemeClr>
                </a:solidFill>
              </a:rPr>
              <a:t>individuum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 — неделимое, особь) — совокупность характерных особенностей и свойств, отличающих одного индивида от другого; своеобразие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hlinkClick r:id="rId3" action="ppaction://hlinkfile" tooltip="Психика"/>
              </a:rPr>
              <a:t>психики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и личности индивида, её неповторимость, уникальность. Индивидуальность проявляется в чертах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hlinkClick r:id="rId4" action="ppaction://hlinkfile" tooltip="Темперамент"/>
              </a:rPr>
              <a:t>темперамента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hlinkClick r:id="rId5" action="ppaction://hlinkfile" tooltip="Характер"/>
              </a:rPr>
              <a:t>характера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, в специфике интересов, качеств </a:t>
            </a:r>
            <a:r>
              <a:rPr lang="ru-RU" sz="2400" dirty="0" err="1" smtClean="0">
                <a:solidFill>
                  <a:schemeClr val="tx2">
                    <a:satMod val="130000"/>
                  </a:schemeClr>
                </a:solidFill>
              </a:rPr>
              <a:t>перцептивных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процессов</a:t>
            </a:r>
            <a:r>
              <a:rPr lang="ru-RU" sz="14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285750"/>
            <a:ext cx="8143875" cy="63579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Индивидуализация – процесс, средство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Цель индивидуализации  - развитие индивидуальности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41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1500188"/>
            <a:ext cx="8229600" cy="43576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  <a:hlinkClick r:id="rId2" action="ppaction://hlinkfile" tooltip="Индивид"/>
              </a:rPr>
              <a:t>Индивидом</a:t>
            </a: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 рождаются, </a:t>
            </a:r>
            <a:r>
              <a:rPr lang="ru-RU" smtClean="0">
                <a:solidFill>
                  <a:schemeClr val="tx2">
                    <a:satMod val="130000"/>
                  </a:schemeClr>
                </a:solidFill>
                <a:hlinkClick r:id="rId3" action="ppaction://hlinkfile" tooltip="Личность"/>
              </a:rPr>
              <a:t>личностью</a:t>
            </a: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 становятся, </a:t>
            </a:r>
            <a:br>
              <a:rPr lang="ru-RU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а индивидуальность отстаивают (А.Г. Асмолов)</a:t>
            </a:r>
            <a:br>
              <a:rPr lang="ru-RU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69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071563"/>
            <a:ext cx="8229600" cy="5072062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smtClean="0">
                <a:solidFill>
                  <a:schemeClr val="tx2">
                    <a:satMod val="130000"/>
                  </a:schemeClr>
                </a:solidFill>
              </a:rPr>
              <a:t>	Об </a:t>
            </a:r>
            <a:r>
              <a:rPr lang="ru-RU" sz="2400" b="1" u="sng" smtClean="0">
                <a:solidFill>
                  <a:schemeClr val="tx2">
                    <a:satMod val="130000"/>
                  </a:schemeClr>
                </a:solidFill>
              </a:rPr>
              <a:t>индивиде</a:t>
            </a:r>
            <a:r>
              <a:rPr lang="ru-RU" sz="2400" b="1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400" smtClean="0">
                <a:solidFill>
                  <a:schemeClr val="tx2">
                    <a:satMod val="130000"/>
                  </a:schemeClr>
                </a:solidFill>
              </a:rPr>
              <a:t>говорят, когда рассматривают человека как представителя вида homo sapiens. Человек рождается индивидом. Он имеет обусловленные природой особенности – </a:t>
            </a:r>
            <a:r>
              <a:rPr lang="ru-RU" sz="2400" i="1" smtClean="0">
                <a:solidFill>
                  <a:schemeClr val="tx2">
                    <a:satMod val="130000"/>
                  </a:schemeClr>
                </a:solidFill>
              </a:rPr>
              <a:t>генотип</a:t>
            </a:r>
            <a:r>
              <a:rPr lang="ru-RU" sz="2400" smtClean="0">
                <a:solidFill>
                  <a:schemeClr val="tx2">
                    <a:satMod val="130000"/>
                  </a:schemeClr>
                </a:solidFill>
              </a:rPr>
              <a:t>. </a:t>
            </a:r>
            <a:br>
              <a:rPr lang="ru-RU" sz="240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smtClean="0">
                <a:solidFill>
                  <a:schemeClr val="tx2">
                    <a:satMod val="130000"/>
                  </a:schemeClr>
                </a:solidFill>
              </a:rPr>
              <a:t>	Генотипические свойства в процессе жизни развиваются и преобразуются, становятся фенотипическими, т.е. образуют фенотип. </a:t>
            </a:r>
            <a:br>
              <a:rPr lang="ru-RU" sz="240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r>
              <a:rPr lang="ru-RU" sz="2400" i="1" smtClean="0">
                <a:solidFill>
                  <a:schemeClr val="tx2">
                    <a:satMod val="130000"/>
                  </a:schemeClr>
                </a:solidFill>
              </a:rPr>
              <a:t>Фенотип</a:t>
            </a:r>
            <a:r>
              <a:rPr lang="ru-RU" sz="2400" smtClean="0">
                <a:solidFill>
                  <a:schemeClr val="tx2">
                    <a:satMod val="130000"/>
                  </a:schemeClr>
                </a:solidFill>
              </a:rPr>
              <a:t> – это продукт взаимодействия генотипа и среды. Как индивиды, люди отличаются друг от друга морфофизиологическими особенностями, такими как рост, телесная конституция, цвет глаз, тип нервной системы и др.</a:t>
            </a:r>
          </a:p>
        </p:txBody>
      </p:sp>
    </p:spTree>
    <p:extLst>
      <p:ext uri="{BB962C8B-B14F-4D97-AF65-F5344CB8AC3E}">
        <p14:creationId xmlns:p14="http://schemas.microsoft.com/office/powerpoint/2010/main" val="2143554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5643562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Личность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это качественно новое образование.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Оно формируется благодаря жизни человека в обществе. В процессе своей жизни и деятельности человек вступает в отношения с другими людьми (общественные отношения), и эти отношения становятся «образующими» его личность. </a:t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	Согласно отечественной традиции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ru-RU" sz="2400" b="1" u="sng" dirty="0" smtClean="0">
                <a:solidFill>
                  <a:schemeClr val="tx2">
                    <a:satMod val="130000"/>
                  </a:schemeClr>
                </a:solidFill>
              </a:rPr>
              <a:t>личность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 – </a:t>
            </a: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это человек в совокупности его социальных качеств, формирующихся в различных видах общественной деятельности и отношений (</a:t>
            </a:r>
            <a:r>
              <a:rPr lang="ru-RU" sz="2400" b="1" i="1" dirty="0" err="1" smtClean="0">
                <a:solidFill>
                  <a:schemeClr val="tx2">
                    <a:satMod val="130000"/>
                  </a:schemeClr>
                </a:solidFill>
              </a:rPr>
              <a:t>Л.И.Буева</a:t>
            </a:r>
            <a:r>
              <a:rPr lang="ru-RU" sz="2400" b="1" i="1" dirty="0" smtClean="0">
                <a:solidFill>
                  <a:schemeClr val="tx2">
                    <a:satMod val="130000"/>
                  </a:schemeClr>
                </a:solidFill>
              </a:rPr>
              <a:t>).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	Личность проявляется во взаимодействии с окружающим миром: в поведении, в поступках, в своеобразном воплощении социальных ролей. Однако во взаимодействии с окружающим миром личность не только проявляется, но и, как следует из определения, формируется. </a:t>
            </a:r>
          </a:p>
        </p:txBody>
      </p:sp>
    </p:spTree>
    <p:extLst>
      <p:ext uri="{BB962C8B-B14F-4D97-AF65-F5344CB8AC3E}">
        <p14:creationId xmlns:p14="http://schemas.microsoft.com/office/powerpoint/2010/main" val="2079615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Индивидуальный </a:t>
            </a:r>
            <a:r>
              <a:rPr lang="ru-RU" sz="2800" dirty="0"/>
              <a:t>образовательный маршрут – это планируемый путь индивидуального развития, который строится на основе тестирования и анализа предыдущего пути и ведет к индивидуальному образу будущего, проходя сквозь </a:t>
            </a:r>
            <a:r>
              <a:rPr lang="ru-RU" sz="2800" dirty="0" smtClean="0"/>
              <a:t>курсовую подготовку и продолжающийся в практической образовательной деятельности в своей образовательной организации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7566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800" dirty="0"/>
              <a:t>Принимая во внимание задачу индивидуализации образовательного процесса, наиболее оптимальным в данной ситуации является применение дистанционных образовательных технологий, которые позволяют включить в процесс обучения любое количество слушателей, сокращая при этом материальные и трудовые затраты.</a:t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Для </a:t>
            </a:r>
            <a:r>
              <a:rPr lang="ru-RU" sz="2800" dirty="0"/>
              <a:t>достижения целей ПК мы используем комбинированную систему, включающую как </a:t>
            </a:r>
            <a:r>
              <a:rPr lang="ru-RU" sz="2800" dirty="0" smtClean="0"/>
              <a:t>контактные занятия </a:t>
            </a:r>
            <a:r>
              <a:rPr lang="ru-RU" sz="2800" dirty="0"/>
              <a:t>с преподавателем, так и использование дистанционных образовательных технологий.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9406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altLang="ru-RU" sz="3200" b="1" dirty="0">
                <a:solidFill>
                  <a:srgbClr val="FF0000"/>
                </a:solidFill>
              </a:rPr>
              <a:t>Дистанционная модель </a:t>
            </a:r>
            <a:r>
              <a:rPr lang="ru-RU" altLang="ru-RU" sz="3200" dirty="0">
                <a:solidFill>
                  <a:srgbClr val="FF0000"/>
                </a:solidFill>
              </a:rPr>
              <a:t>повышения квалификации </a:t>
            </a:r>
            <a:r>
              <a:rPr lang="ru-RU" altLang="ru-RU" sz="3200" dirty="0"/>
              <a:t/>
            </a:r>
            <a:br>
              <a:rPr lang="ru-RU" altLang="ru-RU" sz="3200" dirty="0"/>
            </a:br>
            <a:r>
              <a:rPr lang="ru-RU" altLang="ru-RU" sz="3200" dirty="0"/>
              <a:t>обеспечивает </a:t>
            </a:r>
            <a:r>
              <a:rPr lang="ru-RU" altLang="ru-RU" sz="3200" dirty="0">
                <a:solidFill>
                  <a:srgbClr val="3333CC"/>
                </a:solidFill>
              </a:rPr>
              <a:t>максимальную степень самостоятельности обучающегося</a:t>
            </a:r>
            <a:r>
              <a:rPr lang="ru-RU" altLang="ru-RU" sz="3200" dirty="0"/>
              <a:t> на основе предоставления </a:t>
            </a:r>
            <a:r>
              <a:rPr lang="ru-RU" altLang="ru-RU" sz="3200" dirty="0">
                <a:solidFill>
                  <a:srgbClr val="3333CC"/>
                </a:solidFill>
              </a:rPr>
              <a:t>возможности </a:t>
            </a:r>
            <a:r>
              <a:rPr lang="ru-RU" altLang="ru-RU" sz="3200" dirty="0" smtClean="0">
                <a:solidFill>
                  <a:srgbClr val="3333CC"/>
                </a:solidFill>
              </a:rPr>
              <a:t>выбора </a:t>
            </a:r>
            <a:r>
              <a:rPr lang="ru-RU" altLang="ru-RU" sz="3200" dirty="0">
                <a:solidFill>
                  <a:srgbClr val="3333CC"/>
                </a:solidFill>
              </a:rPr>
              <a:t>содержания,  сроков и  темпов повышения квалификации</a:t>
            </a:r>
            <a:r>
              <a:rPr lang="ru-RU" altLang="ru-RU" sz="3200" dirty="0"/>
              <a:t/>
            </a:r>
            <a:br>
              <a:rPr lang="ru-RU" altLang="ru-RU" sz="3200" dirty="0"/>
            </a:br>
            <a:r>
              <a:rPr lang="ru-RU" altLang="ru-RU" sz="3200" dirty="0" smtClean="0"/>
              <a:t>Р</a:t>
            </a:r>
            <a:r>
              <a:rPr lang="ru-RU" sz="3200" dirty="0" smtClean="0"/>
              <a:t>еализация </a:t>
            </a:r>
            <a:r>
              <a:rPr lang="ru-RU" sz="3200" dirty="0"/>
              <a:t>дополнительных профессиональных </a:t>
            </a:r>
            <a:r>
              <a:rPr lang="ru-RU" sz="3200" dirty="0" smtClean="0"/>
              <a:t>программ в </a:t>
            </a:r>
            <a:r>
              <a:rPr lang="ru-RU" sz="3200" dirty="0" err="1" smtClean="0"/>
              <a:t>ЦНППМПР</a:t>
            </a:r>
            <a:r>
              <a:rPr lang="ru-RU" sz="3200" dirty="0" smtClean="0"/>
              <a:t> позволяет </a:t>
            </a:r>
            <a:r>
              <a:rPr lang="ru-RU" sz="3200" dirty="0"/>
              <a:t>учитывать психологические особенности современного взрослого человека, для которого, наиболее ценными в процессе обучения становятся приоритетность самостоятельного обучения, принцип </a:t>
            </a:r>
            <a:r>
              <a:rPr lang="ru-RU" sz="3200" dirty="0" err="1"/>
              <a:t>элективности</a:t>
            </a:r>
            <a:r>
              <a:rPr lang="ru-RU" sz="3200" dirty="0"/>
              <a:t> и возможность выбора индивидуального маршрута </a:t>
            </a:r>
          </a:p>
        </p:txBody>
      </p:sp>
    </p:spTree>
    <p:extLst>
      <p:ext uri="{BB962C8B-B14F-4D97-AF65-F5344CB8AC3E}">
        <p14:creationId xmlns:p14="http://schemas.microsoft.com/office/powerpoint/2010/main" val="42011623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Перечень общих особенностей дистанционного </a:t>
            </a:r>
            <a:r>
              <a:rPr lang="ru-RU" sz="2200" dirty="0"/>
              <a:t>обучения:</a:t>
            </a:r>
            <a:br>
              <a:rPr lang="ru-RU" sz="2200" dirty="0"/>
            </a:br>
            <a:r>
              <a:rPr lang="ru-RU" sz="2200" dirty="0"/>
              <a:t>− возможность чрезвычайно оперативной передачи на любые расстояния информации любого объема, любого вида (визуальной и звуковой, статичной и динамичной, текстовой и графической);</a:t>
            </a:r>
            <a:br>
              <a:rPr lang="ru-RU" sz="2200" dirty="0"/>
            </a:br>
            <a:r>
              <a:rPr lang="ru-RU" sz="2200" dirty="0"/>
              <a:t>− хранение ее в памяти компьютеров участников процесса обучения нужное количество времени, возможность ее редактирования, обработки, распечатки </a:t>
            </a:r>
            <a:r>
              <a:rPr lang="ru-RU" sz="2200" dirty="0" smtClean="0"/>
              <a:t>− </a:t>
            </a:r>
            <a:r>
              <a:rPr lang="ru-RU" sz="2200" dirty="0"/>
              <a:t>возможность обеспечения интерактивности с помощью, специально создаваемой для этих целей мультимедийной информации, и оперативной обратной связи в ходе диалога с преподавателем или с другими участниками курса;</a:t>
            </a:r>
            <a:br>
              <a:rPr lang="ru-RU" sz="2200" dirty="0"/>
            </a:br>
            <a:r>
              <a:rPr lang="ru-RU" sz="2200" dirty="0"/>
              <a:t>− возможность доступа к различным источникам информации, в том числе удаленным, многочисленным конференциям по всему миру, работы с этой информацией;</a:t>
            </a:r>
            <a:br>
              <a:rPr lang="ru-RU" sz="2200" dirty="0"/>
            </a:br>
            <a:r>
              <a:rPr lang="ru-RU" sz="2200" dirty="0"/>
              <a:t>− возможность организации совместных телекоммуникационных </a:t>
            </a:r>
            <a:r>
              <a:rPr lang="ru-RU" sz="2200" dirty="0" smtClean="0"/>
              <a:t>проектов, электронных </a:t>
            </a:r>
            <a:r>
              <a:rPr lang="ru-RU" sz="2200" dirty="0"/>
              <a:t>конференций, в том числе в режиме реального времени, компьютерных аудио конференций и видеоконференций, возможность обмена мнениями с любым участником данного курса, преподавателем, консультантами, возможность запроса информации по любому интересующему вопросу через электронные конференции;</a:t>
            </a:r>
            <a:br>
              <a:rPr lang="ru-RU" sz="2200" dirty="0"/>
            </a:br>
            <a:r>
              <a:rPr lang="ru-RU" sz="2200" dirty="0"/>
              <a:t>− возможность организации сетевых профессиональных сообществ, сообществ по интересам.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493510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142875" y="142875"/>
            <a:ext cx="8786813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809625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tabLst>
                <a:tab pos="8096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tabLst>
                <a:tab pos="809625" algn="l"/>
              </a:tabLst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tabLst>
                <a:tab pos="8096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tabLst>
                <a:tab pos="8096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8096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8096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8096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tabLst>
                <a:tab pos="809625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u="sng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Учитель в новой системе ПП и ПК: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FF0000"/>
                </a:solidFill>
                <a:cs typeface="Times New Roman" pitchFamily="18" charset="0"/>
              </a:rPr>
              <a:t>определяет цели повышения своей профессиональной компетентности;</a:t>
            </a:r>
            <a:endParaRPr lang="ru-RU" altLang="ru-RU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FF0000"/>
                </a:solidFill>
                <a:cs typeface="Times New Roman" pitchFamily="18" charset="0"/>
              </a:rPr>
              <a:t>выбирает удобные формы </a:t>
            </a:r>
            <a:r>
              <a:rPr lang="ru-RU" altLang="ru-RU" sz="2000" dirty="0" smtClean="0">
                <a:solidFill>
                  <a:srgbClr val="FF0000"/>
                </a:solidFill>
                <a:cs typeface="Times New Roman" pitchFamily="18" charset="0"/>
              </a:rPr>
              <a:t>работы над собой;</a:t>
            </a:r>
            <a:endParaRPr lang="ru-RU" altLang="ru-RU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FF0000"/>
                </a:solidFill>
                <a:cs typeface="Times New Roman" pitchFamily="18" charset="0"/>
              </a:rPr>
              <a:t>ищет учебные программы и модули, </a:t>
            </a:r>
            <a:r>
              <a:rPr lang="ru-RU" altLang="ru-RU" sz="2000" dirty="0" smtClean="0">
                <a:solidFill>
                  <a:srgbClr val="FF0000"/>
                </a:solidFill>
                <a:cs typeface="Times New Roman" pitchFamily="18" charset="0"/>
              </a:rPr>
              <a:t>события, мероприятия, обеспечивающие </a:t>
            </a:r>
            <a:r>
              <a:rPr lang="ru-RU" altLang="ru-RU" sz="2000" dirty="0">
                <a:solidFill>
                  <a:srgbClr val="FF0000"/>
                </a:solidFill>
                <a:cs typeface="Times New Roman" pitchFamily="18" charset="0"/>
              </a:rPr>
              <a:t>освоения необходимых компетенций;</a:t>
            </a:r>
            <a:endParaRPr lang="ru-RU" altLang="ru-RU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FF0000"/>
                </a:solidFill>
                <a:cs typeface="Times New Roman" pitchFamily="18" charset="0"/>
              </a:rPr>
              <a:t>разрабатывает и реализует план освоения отдельных модулей в определенном порядке, в удобное для себя время и в удобном темпе;</a:t>
            </a:r>
            <a:endParaRPr lang="ru-RU" altLang="ru-RU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FF0000"/>
                </a:solidFill>
                <a:cs typeface="Times New Roman" pitchFamily="18" charset="0"/>
              </a:rPr>
              <a:t>осуществляет корректировку плана при возникновении непредвиденных ситуаций, управляя процессом обучения. </a:t>
            </a:r>
            <a:endParaRPr lang="ru-RU" altLang="ru-RU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214313" y="4022298"/>
            <a:ext cx="835818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u="sng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Изменение функций </a:t>
            </a:r>
            <a:r>
              <a:rPr lang="ru-RU" altLang="ru-RU" sz="2000" b="1" u="sng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тьюторского</a:t>
            </a:r>
            <a:r>
              <a:rPr lang="ru-RU" altLang="ru-RU" sz="2000" b="1" u="sng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сопровождения</a:t>
            </a:r>
            <a:endParaRPr lang="ru-RU" altLang="ru-RU" sz="2000" b="1" u="sng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b="1" u="sng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 smtClean="0">
                <a:solidFill>
                  <a:srgbClr val="FF0000"/>
                </a:solidFill>
                <a:cs typeface="Times New Roman" pitchFamily="18" charset="0"/>
              </a:rPr>
              <a:t>Работа </a:t>
            </a:r>
            <a:r>
              <a:rPr lang="ru-RU" altLang="ru-RU" sz="2000" dirty="0">
                <a:solidFill>
                  <a:srgbClr val="FF0000"/>
                </a:solidFill>
                <a:cs typeface="Times New Roman" pitchFamily="18" charset="0"/>
              </a:rPr>
              <a:t>с сетевыми информационными ресурсами;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 smtClean="0">
                <a:solidFill>
                  <a:srgbClr val="FF0000"/>
                </a:solidFill>
                <a:cs typeface="Times New Roman" pitchFamily="18" charset="0"/>
              </a:rPr>
              <a:t>Методическое сопровождение профессионального роста в ходе 	реализации </a:t>
            </a:r>
            <a:r>
              <a:rPr lang="ru-RU" altLang="ru-RU" sz="2000" dirty="0" err="1" smtClean="0">
                <a:solidFill>
                  <a:srgbClr val="FF0000"/>
                </a:solidFill>
                <a:cs typeface="Times New Roman" pitchFamily="18" charset="0"/>
              </a:rPr>
              <a:t>ИОМа</a:t>
            </a:r>
            <a:endParaRPr lang="ru-RU" altLang="ru-RU" sz="20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43938" y="6443663"/>
            <a:ext cx="500062" cy="414337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238607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2800" dirty="0" err="1"/>
              <a:t>Self</a:t>
            </a:r>
            <a:r>
              <a:rPr lang="ru-RU" sz="2800" dirty="0"/>
              <a:t> </a:t>
            </a:r>
            <a:r>
              <a:rPr lang="ru-RU" sz="2800" dirty="0" err="1"/>
              <a:t>skills</a:t>
            </a:r>
            <a:r>
              <a:rPr lang="ru-RU" sz="2800" dirty="0"/>
              <a:t> позволяют человеку придерживаться своего </a:t>
            </a:r>
            <a:r>
              <a:rPr lang="ru-RU" sz="2800"/>
              <a:t>индивидуального </a:t>
            </a:r>
            <a:r>
              <a:rPr lang="ru-RU" sz="2800" smtClean="0"/>
              <a:t>пути — </a:t>
            </a:r>
            <a:r>
              <a:rPr lang="ru-RU" sz="2800" dirty="0"/>
              <a:t>это необходимое умение </a:t>
            </a:r>
            <a:r>
              <a:rPr lang="ru-RU" sz="2800" dirty="0" smtClean="0"/>
              <a:t>учителя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Выход в </a:t>
            </a:r>
            <a:r>
              <a:rPr lang="ru-RU" sz="2800" dirty="0" err="1"/>
              <a:t>self</a:t>
            </a:r>
            <a:r>
              <a:rPr lang="ru-RU" sz="2800" dirty="0"/>
              <a:t>-компетенции – это смещение фокуса с оболочки внешней на внутреннюю, ядерную, на которую потом все надстраивается: хоть «софт», хоть «</a:t>
            </a:r>
            <a:r>
              <a:rPr lang="ru-RU" sz="2800" dirty="0" err="1"/>
              <a:t>хард</a:t>
            </a:r>
            <a:r>
              <a:rPr lang="ru-RU" sz="2800" dirty="0"/>
              <a:t>», хоть «</a:t>
            </a:r>
            <a:r>
              <a:rPr lang="ru-RU" sz="2800" dirty="0" err="1"/>
              <a:t>диджитал</a:t>
            </a:r>
            <a:r>
              <a:rPr lang="ru-RU" sz="2800" dirty="0" smtClean="0"/>
              <a:t>».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Это умение работать со своим собственным ядром, то есть заниматься </a:t>
            </a:r>
            <a:r>
              <a:rPr lang="ru-RU" sz="2800" i="1" dirty="0" err="1"/>
              <a:t>самостроительством</a:t>
            </a:r>
            <a:r>
              <a:rPr lang="ru-RU" sz="2800" i="1" dirty="0"/>
              <a:t> </a:t>
            </a:r>
            <a:r>
              <a:rPr lang="ru-RU" sz="2800" dirty="0"/>
              <a:t>в себе человека и профессионала. И этим нужно заниматься специально, поскольку от природы мы получаемся неосознанными пользователями самих себя. </a:t>
            </a:r>
            <a:br>
              <a:rPr lang="ru-RU" sz="2800" dirty="0"/>
            </a:br>
            <a:r>
              <a:rPr lang="ru-RU" sz="2800" dirty="0" err="1"/>
              <a:t>Селф-скиллз</a:t>
            </a:r>
            <a:r>
              <a:rPr lang="ru-RU" sz="2800" dirty="0"/>
              <a:t> – это компетенции своего потенциала и развития, творческого строительства собственной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307328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0" y="960277"/>
            <a:ext cx="8712967" cy="4650667"/>
          </a:xfrm>
          <a:prstGeom prst="rect">
            <a:avLst/>
          </a:prstGeom>
        </p:spPr>
        <p:txBody>
          <a:bodyPr vert="horz" wrap="square" lIns="0" tIns="64170" rIns="0" bIns="0" rtlCol="0">
            <a:spAutoFit/>
          </a:bodyPr>
          <a:lstStyle/>
          <a:p>
            <a:pPr marL="158341" indent="-150007">
              <a:spcBef>
                <a:spcPts val="505"/>
              </a:spcBef>
              <a:buFont typeface="Arial MT"/>
              <a:buChar char="•"/>
              <a:tabLst>
                <a:tab pos="158341" algn="l"/>
              </a:tabLst>
            </a:pPr>
            <a:r>
              <a:rPr sz="3600" spc="-3" dirty="0" smtClean="0">
                <a:latin typeface="Calibri"/>
                <a:cs typeface="Calibri"/>
              </a:rPr>
              <a:t>Профессиональное</a:t>
            </a:r>
            <a:r>
              <a:rPr sz="3600" dirty="0" smtClean="0">
                <a:latin typeface="Calibri"/>
                <a:cs typeface="Calibri"/>
              </a:rPr>
              <a:t> </a:t>
            </a:r>
            <a:r>
              <a:rPr sz="3600" spc="-3" dirty="0" smtClean="0">
                <a:latin typeface="Calibri"/>
                <a:cs typeface="Calibri"/>
              </a:rPr>
              <a:t>развитие-</a:t>
            </a:r>
            <a:r>
              <a:rPr sz="3600" spc="3" dirty="0" smtClean="0">
                <a:latin typeface="Calibri"/>
                <a:cs typeface="Calibri"/>
              </a:rPr>
              <a:t> </a:t>
            </a:r>
            <a:r>
              <a:rPr sz="3600" dirty="0" smtClean="0">
                <a:latin typeface="Calibri"/>
                <a:cs typeface="Calibri"/>
              </a:rPr>
              <a:t>не</a:t>
            </a:r>
            <a:r>
              <a:rPr sz="3600" spc="3" dirty="0" smtClean="0">
                <a:latin typeface="Calibri"/>
                <a:cs typeface="Calibri"/>
              </a:rPr>
              <a:t> </a:t>
            </a:r>
            <a:r>
              <a:rPr sz="3600" spc="-3" dirty="0" smtClean="0">
                <a:latin typeface="Calibri"/>
                <a:cs typeface="Calibri"/>
              </a:rPr>
              <a:t>обязанность,</a:t>
            </a:r>
            <a:r>
              <a:rPr sz="3600" spc="7" dirty="0" smtClean="0">
                <a:latin typeface="Calibri"/>
                <a:cs typeface="Calibri"/>
              </a:rPr>
              <a:t> </a:t>
            </a:r>
            <a:r>
              <a:rPr sz="3600" spc="-3" dirty="0" smtClean="0">
                <a:latin typeface="Calibri"/>
                <a:cs typeface="Calibri"/>
              </a:rPr>
              <a:t>а</a:t>
            </a:r>
            <a:r>
              <a:rPr sz="3600" dirty="0" smtClean="0">
                <a:latin typeface="Calibri"/>
                <a:cs typeface="Calibri"/>
              </a:rPr>
              <a:t> </a:t>
            </a:r>
            <a:r>
              <a:rPr sz="3600" spc="-3" dirty="0" smtClean="0">
                <a:latin typeface="Calibri"/>
                <a:cs typeface="Calibri"/>
              </a:rPr>
              <a:t>право</a:t>
            </a:r>
            <a:r>
              <a:rPr sz="3600" spc="10" dirty="0" smtClean="0">
                <a:latin typeface="Calibri"/>
                <a:cs typeface="Calibri"/>
              </a:rPr>
              <a:t> </a:t>
            </a:r>
            <a:r>
              <a:rPr sz="3600" spc="-10" dirty="0" smtClean="0">
                <a:latin typeface="Calibri"/>
                <a:cs typeface="Calibri"/>
              </a:rPr>
              <a:t>педагога</a:t>
            </a:r>
            <a:endParaRPr sz="3600" dirty="0" smtClean="0">
              <a:latin typeface="Calibri"/>
              <a:cs typeface="Calibri"/>
            </a:endParaRPr>
          </a:p>
          <a:p>
            <a:pPr marL="158341" indent="-150007">
              <a:spcBef>
                <a:spcPts val="443"/>
              </a:spcBef>
              <a:buFont typeface="Arial MT"/>
              <a:buChar char="•"/>
              <a:tabLst>
                <a:tab pos="158341" algn="l"/>
              </a:tabLst>
            </a:pPr>
            <a:r>
              <a:rPr sz="3600" spc="-7" dirty="0" smtClean="0">
                <a:latin typeface="Calibri"/>
                <a:cs typeface="Calibri"/>
              </a:rPr>
              <a:t>Забота</a:t>
            </a:r>
            <a:r>
              <a:rPr sz="3600" dirty="0" smtClean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государства-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7" dirty="0">
                <a:latin typeface="Calibri"/>
                <a:cs typeface="Calibri"/>
              </a:rPr>
              <a:t>создать</a:t>
            </a:r>
            <a:r>
              <a:rPr sz="3600" spc="3" dirty="0">
                <a:latin typeface="Calibri"/>
                <a:cs typeface="Calibri"/>
              </a:rPr>
              <a:t> </a:t>
            </a:r>
            <a:r>
              <a:rPr sz="3600" spc="-3" dirty="0">
                <a:latin typeface="Calibri"/>
                <a:cs typeface="Calibri"/>
              </a:rPr>
              <a:t>для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него</a:t>
            </a:r>
            <a:r>
              <a:rPr sz="3600" spc="-7" dirty="0">
                <a:latin typeface="Calibri"/>
                <a:cs typeface="Calibri"/>
              </a:rPr>
              <a:t> </a:t>
            </a:r>
            <a:r>
              <a:rPr sz="3600" spc="-3" dirty="0">
                <a:latin typeface="Calibri"/>
                <a:cs typeface="Calibri"/>
              </a:rPr>
              <a:t>условия</a:t>
            </a:r>
            <a:endParaRPr sz="3600" dirty="0">
              <a:latin typeface="Calibri"/>
              <a:cs typeface="Calibri"/>
            </a:endParaRPr>
          </a:p>
          <a:p>
            <a:pPr marL="158341" indent="-150007">
              <a:spcBef>
                <a:spcPts val="433"/>
              </a:spcBef>
              <a:buFont typeface="Arial MT"/>
              <a:buChar char="•"/>
              <a:tabLst>
                <a:tab pos="158341" algn="l"/>
              </a:tabLst>
            </a:pPr>
            <a:r>
              <a:rPr sz="3600" spc="-10" dirty="0" smtClean="0">
                <a:latin typeface="Calibri"/>
                <a:cs typeface="Calibri"/>
              </a:rPr>
              <a:t>Оценка</a:t>
            </a:r>
            <a:r>
              <a:rPr sz="3600" dirty="0" smtClean="0">
                <a:latin typeface="Calibri"/>
                <a:cs typeface="Calibri"/>
              </a:rPr>
              <a:t> </a:t>
            </a:r>
            <a:r>
              <a:rPr sz="3600" spc="-7" dirty="0">
                <a:latin typeface="Calibri"/>
                <a:cs typeface="Calibri"/>
              </a:rPr>
              <a:t>работы</a:t>
            </a:r>
            <a:r>
              <a:rPr sz="3600" spc="2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педагога</a:t>
            </a:r>
            <a:r>
              <a:rPr sz="3600" spc="-7" dirty="0">
                <a:latin typeface="Calibri"/>
                <a:cs typeface="Calibri"/>
              </a:rPr>
              <a:t> </a:t>
            </a:r>
            <a:r>
              <a:rPr sz="3600" spc="-3" dirty="0">
                <a:latin typeface="Calibri"/>
                <a:cs typeface="Calibri"/>
              </a:rPr>
              <a:t>–</a:t>
            </a:r>
            <a:r>
              <a:rPr sz="3600" spc="16" dirty="0">
                <a:latin typeface="Calibri"/>
                <a:cs typeface="Calibri"/>
              </a:rPr>
              <a:t> </a:t>
            </a:r>
            <a:r>
              <a:rPr sz="3600" spc="-3" dirty="0">
                <a:latin typeface="Calibri"/>
                <a:cs typeface="Calibri"/>
              </a:rPr>
              <a:t>задача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7" dirty="0">
                <a:latin typeface="Calibri"/>
                <a:cs typeface="Calibri"/>
              </a:rPr>
              <a:t>профессионального</a:t>
            </a:r>
            <a:r>
              <a:rPr sz="3600" spc="16" dirty="0">
                <a:latin typeface="Calibri"/>
                <a:cs typeface="Calibri"/>
              </a:rPr>
              <a:t> </a:t>
            </a:r>
            <a:r>
              <a:rPr sz="3600" spc="-3" dirty="0">
                <a:latin typeface="Calibri"/>
                <a:cs typeface="Calibri"/>
              </a:rPr>
              <a:t>сообщества</a:t>
            </a:r>
            <a:endParaRPr sz="3600" dirty="0">
              <a:latin typeface="Calibri"/>
              <a:cs typeface="Calibri"/>
            </a:endParaRPr>
          </a:p>
          <a:p>
            <a:pPr marL="158341" indent="-150007">
              <a:spcBef>
                <a:spcPts val="440"/>
              </a:spcBef>
              <a:buFont typeface="Arial MT"/>
              <a:buChar char="•"/>
              <a:tabLst>
                <a:tab pos="158341" algn="l"/>
              </a:tabLst>
            </a:pPr>
            <a:r>
              <a:rPr sz="3600" spc="-3" dirty="0">
                <a:latin typeface="Calibri"/>
                <a:cs typeface="Calibri"/>
              </a:rPr>
              <a:t>Профессиональное</a:t>
            </a:r>
            <a:r>
              <a:rPr sz="3600" spc="3" dirty="0">
                <a:latin typeface="Calibri"/>
                <a:cs typeface="Calibri"/>
              </a:rPr>
              <a:t> </a:t>
            </a:r>
            <a:r>
              <a:rPr sz="3600" spc="-3" dirty="0">
                <a:latin typeface="Calibri"/>
                <a:cs typeface="Calibri"/>
              </a:rPr>
              <a:t>развитие</a:t>
            </a:r>
            <a:r>
              <a:rPr sz="3600" spc="3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должно</a:t>
            </a:r>
            <a:r>
              <a:rPr sz="3600" spc="-3" dirty="0">
                <a:latin typeface="Calibri"/>
                <a:cs typeface="Calibri"/>
              </a:rPr>
              <a:t> носить</a:t>
            </a:r>
            <a:r>
              <a:rPr sz="3600" spc="7" dirty="0">
                <a:latin typeface="Calibri"/>
                <a:cs typeface="Calibri"/>
              </a:rPr>
              <a:t> </a:t>
            </a:r>
            <a:r>
              <a:rPr sz="3600" spc="-3" dirty="0">
                <a:latin typeface="Calibri"/>
                <a:cs typeface="Calibri"/>
              </a:rPr>
              <a:t>адресный</a:t>
            </a:r>
            <a:r>
              <a:rPr sz="3600" spc="13" dirty="0">
                <a:latin typeface="Calibri"/>
                <a:cs typeface="Calibri"/>
              </a:rPr>
              <a:t> </a:t>
            </a:r>
            <a:r>
              <a:rPr sz="3600" spc="-7" dirty="0" smtClean="0">
                <a:latin typeface="Calibri"/>
                <a:cs typeface="Calibri"/>
              </a:rPr>
              <a:t>характер</a:t>
            </a:r>
          </a:p>
        </p:txBody>
      </p:sp>
    </p:spTree>
    <p:extLst>
      <p:ext uri="{BB962C8B-B14F-4D97-AF65-F5344CB8AC3E}">
        <p14:creationId xmlns:p14="http://schemas.microsoft.com/office/powerpoint/2010/main" val="109244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75" y="550560"/>
            <a:ext cx="9144000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tabLst>
                <a:tab pos="6153150" algn="l"/>
              </a:tabLst>
              <a:defRPr/>
            </a:pPr>
            <a:r>
              <a:rPr lang="ru-RU" sz="2000" b="1" u="sng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Проблемы</a:t>
            </a:r>
            <a:endParaRPr lang="ru-RU" sz="2400" b="1" u="sng" dirty="0">
              <a:solidFill>
                <a:srgbClr val="C00000"/>
              </a:solidFill>
              <a:latin typeface="Arial" pitchFamily="34" charset="0"/>
              <a:cs typeface="Times New Roman" pitchFamily="18" charset="0"/>
            </a:endParaRP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неготовность </a:t>
            </a: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и немотивированность к работе молодых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профессиональное выгорание (усталость, конфликтность, агрессивность)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низкая мотивация на развитие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некритичность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отставание от современных передовых методов преподавания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нередко плохое знание собственного предмета (особенно новых)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слабое знание возрастной психологии и психологии обучения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опора в педагогической деятельности преимущественно на собственный жизненный опыт, а не на научное знание  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отчетное </a:t>
            </a: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внедрение  </a:t>
            </a:r>
          </a:p>
          <a:p>
            <a:pPr indent="39600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неготовность к самостоятельному педагогическому исследованию</a:t>
            </a:r>
            <a:endParaRPr lang="ru-RU" sz="1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96000" eaLnBrk="0" hangingPunct="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низкая зарплата </a:t>
            </a:r>
          </a:p>
          <a:p>
            <a:pPr indent="396000" eaLnBrk="0" hangingPunct="0">
              <a:spcBef>
                <a:spcPts val="600"/>
              </a:spcBef>
              <a:buFont typeface="Wingdings" pitchFamily="2" charset="2"/>
              <a:buChar char="§"/>
              <a:tabLst>
                <a:tab pos="6153150" algn="l"/>
              </a:tabLst>
              <a:defRPr/>
            </a:pPr>
            <a:r>
              <a:rPr lang="ru-RU" sz="19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отсутствие времени для самообразования и повышения </a:t>
            </a:r>
            <a:r>
              <a:rPr lang="ru-RU" sz="19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квалификации</a:t>
            </a:r>
            <a:endParaRPr lang="ru-RU" sz="1900" b="1" dirty="0">
              <a:solidFill>
                <a:srgbClr val="FF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29663" y="6443663"/>
            <a:ext cx="414337" cy="414337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868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699164" y="0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115888"/>
            <a:ext cx="9144000" cy="642937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50" name="Группа 35"/>
          <p:cNvGrpSpPr>
            <a:grpSpLocks/>
          </p:cNvGrpSpPr>
          <p:nvPr/>
        </p:nvGrpSpPr>
        <p:grpSpPr bwMode="auto">
          <a:xfrm>
            <a:off x="71438" y="5715000"/>
            <a:ext cx="179387" cy="322263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1" name="Группа 48"/>
          <p:cNvGrpSpPr>
            <a:grpSpLocks/>
          </p:cNvGrpSpPr>
          <p:nvPr/>
        </p:nvGrpSpPr>
        <p:grpSpPr bwMode="auto">
          <a:xfrm>
            <a:off x="285750" y="5715000"/>
            <a:ext cx="179388" cy="322263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2" name="Группа 54"/>
          <p:cNvGrpSpPr>
            <a:grpSpLocks/>
          </p:cNvGrpSpPr>
          <p:nvPr/>
        </p:nvGrpSpPr>
        <p:grpSpPr bwMode="auto">
          <a:xfrm>
            <a:off x="500063" y="5715000"/>
            <a:ext cx="179387" cy="322263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3" name="Группа 60"/>
          <p:cNvGrpSpPr>
            <a:grpSpLocks/>
          </p:cNvGrpSpPr>
          <p:nvPr/>
        </p:nvGrpSpPr>
        <p:grpSpPr bwMode="auto">
          <a:xfrm>
            <a:off x="714375" y="5715000"/>
            <a:ext cx="179388" cy="322263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4" name="Группа 66"/>
          <p:cNvGrpSpPr>
            <a:grpSpLocks/>
          </p:cNvGrpSpPr>
          <p:nvPr/>
        </p:nvGrpSpPr>
        <p:grpSpPr bwMode="auto">
          <a:xfrm>
            <a:off x="928688" y="5715000"/>
            <a:ext cx="179387" cy="322263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5" name="Группа 72"/>
          <p:cNvGrpSpPr>
            <a:grpSpLocks/>
          </p:cNvGrpSpPr>
          <p:nvPr/>
        </p:nvGrpSpPr>
        <p:grpSpPr bwMode="auto">
          <a:xfrm>
            <a:off x="1143000" y="5715000"/>
            <a:ext cx="179388" cy="322263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6" name="Группа 78"/>
          <p:cNvGrpSpPr>
            <a:grpSpLocks/>
          </p:cNvGrpSpPr>
          <p:nvPr/>
        </p:nvGrpSpPr>
        <p:grpSpPr bwMode="auto">
          <a:xfrm>
            <a:off x="1357313" y="5715000"/>
            <a:ext cx="179387" cy="322263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7" name="Группа 84"/>
          <p:cNvGrpSpPr>
            <a:grpSpLocks/>
          </p:cNvGrpSpPr>
          <p:nvPr/>
        </p:nvGrpSpPr>
        <p:grpSpPr bwMode="auto">
          <a:xfrm>
            <a:off x="1571625" y="5715000"/>
            <a:ext cx="179388" cy="322263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8" name="Группа 90"/>
          <p:cNvGrpSpPr>
            <a:grpSpLocks/>
          </p:cNvGrpSpPr>
          <p:nvPr/>
        </p:nvGrpSpPr>
        <p:grpSpPr bwMode="auto">
          <a:xfrm>
            <a:off x="1785938" y="5715000"/>
            <a:ext cx="179387" cy="322263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59" name="Группа 96"/>
          <p:cNvGrpSpPr>
            <a:grpSpLocks/>
          </p:cNvGrpSpPr>
          <p:nvPr/>
        </p:nvGrpSpPr>
        <p:grpSpPr bwMode="auto">
          <a:xfrm>
            <a:off x="2000250" y="5715000"/>
            <a:ext cx="179388" cy="322263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0" name="Группа 102"/>
          <p:cNvGrpSpPr>
            <a:grpSpLocks/>
          </p:cNvGrpSpPr>
          <p:nvPr/>
        </p:nvGrpSpPr>
        <p:grpSpPr bwMode="auto">
          <a:xfrm>
            <a:off x="2214563" y="5715000"/>
            <a:ext cx="179387" cy="322263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1" name="Группа 108"/>
          <p:cNvGrpSpPr>
            <a:grpSpLocks/>
          </p:cNvGrpSpPr>
          <p:nvPr/>
        </p:nvGrpSpPr>
        <p:grpSpPr bwMode="auto">
          <a:xfrm>
            <a:off x="2428875" y="5715000"/>
            <a:ext cx="179388" cy="322263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2" name="Группа 114"/>
          <p:cNvGrpSpPr>
            <a:grpSpLocks/>
          </p:cNvGrpSpPr>
          <p:nvPr/>
        </p:nvGrpSpPr>
        <p:grpSpPr bwMode="auto">
          <a:xfrm>
            <a:off x="2643188" y="5715000"/>
            <a:ext cx="179387" cy="322263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3" name="Группа 120"/>
          <p:cNvGrpSpPr>
            <a:grpSpLocks/>
          </p:cNvGrpSpPr>
          <p:nvPr/>
        </p:nvGrpSpPr>
        <p:grpSpPr bwMode="auto">
          <a:xfrm>
            <a:off x="2857500" y="5715000"/>
            <a:ext cx="179388" cy="322263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4" name="Группа 126"/>
          <p:cNvGrpSpPr>
            <a:grpSpLocks/>
          </p:cNvGrpSpPr>
          <p:nvPr/>
        </p:nvGrpSpPr>
        <p:grpSpPr bwMode="auto">
          <a:xfrm>
            <a:off x="3071813" y="5715000"/>
            <a:ext cx="179387" cy="322263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5" name="Группа 132"/>
          <p:cNvGrpSpPr>
            <a:grpSpLocks/>
          </p:cNvGrpSpPr>
          <p:nvPr/>
        </p:nvGrpSpPr>
        <p:grpSpPr bwMode="auto">
          <a:xfrm>
            <a:off x="3286125" y="5715000"/>
            <a:ext cx="179388" cy="322263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6" name="Группа 138"/>
          <p:cNvGrpSpPr>
            <a:grpSpLocks/>
          </p:cNvGrpSpPr>
          <p:nvPr/>
        </p:nvGrpSpPr>
        <p:grpSpPr bwMode="auto">
          <a:xfrm>
            <a:off x="3500438" y="5715000"/>
            <a:ext cx="179387" cy="322263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7" name="Группа 144"/>
          <p:cNvGrpSpPr>
            <a:grpSpLocks/>
          </p:cNvGrpSpPr>
          <p:nvPr/>
        </p:nvGrpSpPr>
        <p:grpSpPr bwMode="auto">
          <a:xfrm>
            <a:off x="3714750" y="5715000"/>
            <a:ext cx="179388" cy="322263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8" name="Группа 150"/>
          <p:cNvGrpSpPr>
            <a:grpSpLocks/>
          </p:cNvGrpSpPr>
          <p:nvPr/>
        </p:nvGrpSpPr>
        <p:grpSpPr bwMode="auto">
          <a:xfrm>
            <a:off x="3929063" y="5715000"/>
            <a:ext cx="179387" cy="322263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69" name="Группа 156"/>
          <p:cNvGrpSpPr>
            <a:grpSpLocks/>
          </p:cNvGrpSpPr>
          <p:nvPr/>
        </p:nvGrpSpPr>
        <p:grpSpPr bwMode="auto">
          <a:xfrm>
            <a:off x="4143375" y="5715000"/>
            <a:ext cx="179388" cy="322263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70" name="Группа 162"/>
          <p:cNvGrpSpPr>
            <a:grpSpLocks/>
          </p:cNvGrpSpPr>
          <p:nvPr/>
        </p:nvGrpSpPr>
        <p:grpSpPr bwMode="auto">
          <a:xfrm>
            <a:off x="4357688" y="5715000"/>
            <a:ext cx="179387" cy="322263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71" name="Группа 168"/>
          <p:cNvGrpSpPr>
            <a:grpSpLocks/>
          </p:cNvGrpSpPr>
          <p:nvPr/>
        </p:nvGrpSpPr>
        <p:grpSpPr bwMode="auto">
          <a:xfrm>
            <a:off x="4572000" y="5715000"/>
            <a:ext cx="179388" cy="322263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699164" y="0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19050" y="188640"/>
            <a:ext cx="9144000" cy="642942"/>
          </a:xfrm>
          <a:ln w="19050"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Актуальность</a:t>
            </a:r>
            <a:br>
              <a:rPr lang="ru-RU" dirty="0"/>
            </a:b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2" y="6341269"/>
            <a:ext cx="290512" cy="323850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" name="Фигура, имеющая форму буквы L 162">
            <a:hlinkClick r:id="" action="ppaction://hlinkshowjump?jump=previousslide"/>
          </p:cNvPr>
          <p:cNvSpPr/>
          <p:nvPr/>
        </p:nvSpPr>
        <p:spPr>
          <a:xfrm rot="7911812" flipH="1">
            <a:off x="8138319" y="6341269"/>
            <a:ext cx="290512" cy="323850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78" name="Группа 168"/>
          <p:cNvGrpSpPr>
            <a:grpSpLocks/>
          </p:cNvGrpSpPr>
          <p:nvPr/>
        </p:nvGrpSpPr>
        <p:grpSpPr bwMode="auto">
          <a:xfrm>
            <a:off x="409575" y="6280150"/>
            <a:ext cx="142875" cy="428625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80" y="6422578"/>
              <a:ext cx="428998" cy="1433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6880" y="6422578"/>
              <a:ext cx="428998" cy="1433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357188" y="3067050"/>
            <a:ext cx="8643937" cy="28622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dirty="0"/>
              <a:t>Осознанный заказ педагога на собственный процесс повышения квалификации </a:t>
            </a:r>
            <a:r>
              <a:rPr lang="ru-RU" sz="2000" dirty="0"/>
              <a:t>становится чрезвычайно важным, так как только реализация собственного заказа на повышение квалификации может помочь удовлетворить индивидуальные образовательные потребности педагога, стимулировать их профессиональное развитие и, следовательно, совершенствовать образовательную политику. </a:t>
            </a:r>
          </a:p>
          <a:p>
            <a:pPr>
              <a:defRPr/>
            </a:pPr>
            <a:r>
              <a:rPr lang="ru-RU" sz="2000" b="1" dirty="0"/>
              <a:t>Переход на персонифицированную систему повышения квалификации </a:t>
            </a:r>
            <a:r>
              <a:rPr lang="ru-RU" sz="2000" dirty="0"/>
              <a:t>(далее – ППК) – это общая стратегия государственной политики в этом направлении.</a:t>
            </a:r>
            <a:endParaRPr lang="ru-RU" sz="2000" b="1" dirty="0"/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142875" y="877888"/>
            <a:ext cx="9017000" cy="14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«Залогом профессионального успеха уже не могут служить полученные один раз в жизни знания. На первый план выходит способность людей ориентироваться в огромном информационном поле, умение самостоятельно находить решения и их успешно реализовывать»</a:t>
            </a:r>
          </a:p>
          <a:p>
            <a:pPr>
              <a:defRPr/>
            </a:pPr>
            <a:endParaRPr lang="ru-RU" sz="1400" dirty="0"/>
          </a:p>
          <a:p>
            <a:pPr algn="r">
              <a:defRPr/>
            </a:pPr>
            <a:r>
              <a:rPr lang="ru-RU" sz="1400" i="1" dirty="0"/>
              <a:t>В.В.Путин</a:t>
            </a:r>
          </a:p>
        </p:txBody>
      </p:sp>
    </p:spTree>
    <p:extLst>
      <p:ext uri="{BB962C8B-B14F-4D97-AF65-F5344CB8AC3E}">
        <p14:creationId xmlns:p14="http://schemas.microsoft.com/office/powerpoint/2010/main" val="729909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115888"/>
            <a:ext cx="9144000" cy="642937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168" name="Группа 35"/>
          <p:cNvGrpSpPr>
            <a:grpSpLocks/>
          </p:cNvGrpSpPr>
          <p:nvPr/>
        </p:nvGrpSpPr>
        <p:grpSpPr bwMode="auto">
          <a:xfrm>
            <a:off x="71438" y="5715000"/>
            <a:ext cx="179387" cy="322263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69" name="Группа 48"/>
          <p:cNvGrpSpPr>
            <a:grpSpLocks/>
          </p:cNvGrpSpPr>
          <p:nvPr/>
        </p:nvGrpSpPr>
        <p:grpSpPr bwMode="auto">
          <a:xfrm>
            <a:off x="285750" y="5715000"/>
            <a:ext cx="179388" cy="322263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0" name="Группа 54"/>
          <p:cNvGrpSpPr>
            <a:grpSpLocks/>
          </p:cNvGrpSpPr>
          <p:nvPr/>
        </p:nvGrpSpPr>
        <p:grpSpPr bwMode="auto">
          <a:xfrm>
            <a:off x="500063" y="5715000"/>
            <a:ext cx="179387" cy="322263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1" name="Группа 60"/>
          <p:cNvGrpSpPr>
            <a:grpSpLocks/>
          </p:cNvGrpSpPr>
          <p:nvPr/>
        </p:nvGrpSpPr>
        <p:grpSpPr bwMode="auto">
          <a:xfrm>
            <a:off x="714375" y="5715000"/>
            <a:ext cx="179388" cy="322263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2" name="Группа 66"/>
          <p:cNvGrpSpPr>
            <a:grpSpLocks/>
          </p:cNvGrpSpPr>
          <p:nvPr/>
        </p:nvGrpSpPr>
        <p:grpSpPr bwMode="auto">
          <a:xfrm>
            <a:off x="928688" y="5715000"/>
            <a:ext cx="179387" cy="322263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3" name="Группа 72"/>
          <p:cNvGrpSpPr>
            <a:grpSpLocks/>
          </p:cNvGrpSpPr>
          <p:nvPr/>
        </p:nvGrpSpPr>
        <p:grpSpPr bwMode="auto">
          <a:xfrm>
            <a:off x="1143000" y="5715000"/>
            <a:ext cx="179388" cy="322263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4" name="Группа 78"/>
          <p:cNvGrpSpPr>
            <a:grpSpLocks/>
          </p:cNvGrpSpPr>
          <p:nvPr/>
        </p:nvGrpSpPr>
        <p:grpSpPr bwMode="auto">
          <a:xfrm>
            <a:off x="1357313" y="5715000"/>
            <a:ext cx="179387" cy="322263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5" name="Группа 84"/>
          <p:cNvGrpSpPr>
            <a:grpSpLocks/>
          </p:cNvGrpSpPr>
          <p:nvPr/>
        </p:nvGrpSpPr>
        <p:grpSpPr bwMode="auto">
          <a:xfrm>
            <a:off x="1571625" y="5715000"/>
            <a:ext cx="179388" cy="322263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6" name="Группа 90"/>
          <p:cNvGrpSpPr>
            <a:grpSpLocks/>
          </p:cNvGrpSpPr>
          <p:nvPr/>
        </p:nvGrpSpPr>
        <p:grpSpPr bwMode="auto">
          <a:xfrm>
            <a:off x="1785938" y="5715000"/>
            <a:ext cx="179387" cy="322263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7" name="Группа 96"/>
          <p:cNvGrpSpPr>
            <a:grpSpLocks/>
          </p:cNvGrpSpPr>
          <p:nvPr/>
        </p:nvGrpSpPr>
        <p:grpSpPr bwMode="auto">
          <a:xfrm>
            <a:off x="2000250" y="5715000"/>
            <a:ext cx="179388" cy="322263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8" name="Группа 102"/>
          <p:cNvGrpSpPr>
            <a:grpSpLocks/>
          </p:cNvGrpSpPr>
          <p:nvPr/>
        </p:nvGrpSpPr>
        <p:grpSpPr bwMode="auto">
          <a:xfrm>
            <a:off x="2214563" y="5715000"/>
            <a:ext cx="179387" cy="322263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79" name="Группа 108"/>
          <p:cNvGrpSpPr>
            <a:grpSpLocks/>
          </p:cNvGrpSpPr>
          <p:nvPr/>
        </p:nvGrpSpPr>
        <p:grpSpPr bwMode="auto">
          <a:xfrm>
            <a:off x="2428875" y="5715000"/>
            <a:ext cx="179388" cy="322263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0" name="Группа 114"/>
          <p:cNvGrpSpPr>
            <a:grpSpLocks/>
          </p:cNvGrpSpPr>
          <p:nvPr/>
        </p:nvGrpSpPr>
        <p:grpSpPr bwMode="auto">
          <a:xfrm>
            <a:off x="2643188" y="5715000"/>
            <a:ext cx="179387" cy="322263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1" name="Группа 120"/>
          <p:cNvGrpSpPr>
            <a:grpSpLocks/>
          </p:cNvGrpSpPr>
          <p:nvPr/>
        </p:nvGrpSpPr>
        <p:grpSpPr bwMode="auto">
          <a:xfrm>
            <a:off x="2857500" y="5715000"/>
            <a:ext cx="179388" cy="322263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2" name="Группа 126"/>
          <p:cNvGrpSpPr>
            <a:grpSpLocks/>
          </p:cNvGrpSpPr>
          <p:nvPr/>
        </p:nvGrpSpPr>
        <p:grpSpPr bwMode="auto">
          <a:xfrm>
            <a:off x="3071813" y="5715000"/>
            <a:ext cx="179387" cy="322263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3" name="Группа 132"/>
          <p:cNvGrpSpPr>
            <a:grpSpLocks/>
          </p:cNvGrpSpPr>
          <p:nvPr/>
        </p:nvGrpSpPr>
        <p:grpSpPr bwMode="auto">
          <a:xfrm>
            <a:off x="3286125" y="5715000"/>
            <a:ext cx="179388" cy="322263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4" name="Группа 138"/>
          <p:cNvGrpSpPr>
            <a:grpSpLocks/>
          </p:cNvGrpSpPr>
          <p:nvPr/>
        </p:nvGrpSpPr>
        <p:grpSpPr bwMode="auto">
          <a:xfrm>
            <a:off x="3500438" y="5715000"/>
            <a:ext cx="179387" cy="322263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5" name="Группа 144"/>
          <p:cNvGrpSpPr>
            <a:grpSpLocks/>
          </p:cNvGrpSpPr>
          <p:nvPr/>
        </p:nvGrpSpPr>
        <p:grpSpPr bwMode="auto">
          <a:xfrm>
            <a:off x="3714750" y="5715000"/>
            <a:ext cx="179388" cy="322263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6" name="Группа 150"/>
          <p:cNvGrpSpPr>
            <a:grpSpLocks/>
          </p:cNvGrpSpPr>
          <p:nvPr/>
        </p:nvGrpSpPr>
        <p:grpSpPr bwMode="auto">
          <a:xfrm>
            <a:off x="3929063" y="5715000"/>
            <a:ext cx="179387" cy="322263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7" name="Группа 156"/>
          <p:cNvGrpSpPr>
            <a:grpSpLocks/>
          </p:cNvGrpSpPr>
          <p:nvPr/>
        </p:nvGrpSpPr>
        <p:grpSpPr bwMode="auto">
          <a:xfrm>
            <a:off x="4143375" y="5715000"/>
            <a:ext cx="179388" cy="322263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8" name="Группа 162"/>
          <p:cNvGrpSpPr>
            <a:grpSpLocks/>
          </p:cNvGrpSpPr>
          <p:nvPr/>
        </p:nvGrpSpPr>
        <p:grpSpPr bwMode="auto">
          <a:xfrm>
            <a:off x="4357688" y="5715000"/>
            <a:ext cx="179387" cy="322263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408" cy="3645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144" y="5572027"/>
              <a:ext cx="36409" cy="3645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378" y="5643350"/>
              <a:ext cx="36408" cy="3645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144" y="5714675"/>
              <a:ext cx="36409" cy="36454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5999"/>
              <a:ext cx="36408" cy="3645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89" name="Группа 168"/>
          <p:cNvGrpSpPr>
            <a:grpSpLocks/>
          </p:cNvGrpSpPr>
          <p:nvPr/>
        </p:nvGrpSpPr>
        <p:grpSpPr bwMode="auto">
          <a:xfrm>
            <a:off x="4572000" y="5715000"/>
            <a:ext cx="179388" cy="322263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409" cy="3645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144" y="5572027"/>
              <a:ext cx="36408" cy="36454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377" y="5643350"/>
              <a:ext cx="36409" cy="3645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144" y="5714675"/>
              <a:ext cx="36408" cy="36454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5999"/>
              <a:ext cx="36409" cy="36455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857620" y="0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19050" y="188640"/>
            <a:ext cx="9144000" cy="1240096"/>
          </a:xfrm>
          <a:ln w="19050"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Цель модели  ППК: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smtClean="0">
                <a:solidFill>
                  <a:srgbClr val="002060"/>
                </a:solidFill>
              </a:rPr>
              <a:t>создание </a:t>
            </a:r>
            <a:r>
              <a:rPr lang="ru-RU" sz="2200" dirty="0">
                <a:solidFill>
                  <a:srgbClr val="002060"/>
                </a:solidFill>
              </a:rPr>
              <a:t>условий для </a:t>
            </a:r>
            <a:r>
              <a:rPr lang="ru-RU" sz="2200" dirty="0" smtClean="0">
                <a:solidFill>
                  <a:srgbClr val="002060"/>
                </a:solidFill>
              </a:rPr>
              <a:t>персонифицированного подхода к повышению квалификации  педагогов.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2" y="6341269"/>
            <a:ext cx="290512" cy="323850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" name="Фигура, имеющая форму буквы L 162">
            <a:hlinkClick r:id="" action="ppaction://hlinkshowjump?jump=previousslide"/>
          </p:cNvPr>
          <p:cNvSpPr/>
          <p:nvPr/>
        </p:nvSpPr>
        <p:spPr>
          <a:xfrm rot="7911812" flipH="1">
            <a:off x="8138319" y="6341269"/>
            <a:ext cx="290512" cy="323850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196" name="Группа 168"/>
          <p:cNvGrpSpPr>
            <a:grpSpLocks/>
          </p:cNvGrpSpPr>
          <p:nvPr/>
        </p:nvGrpSpPr>
        <p:grpSpPr bwMode="auto">
          <a:xfrm>
            <a:off x="409575" y="6280150"/>
            <a:ext cx="142875" cy="428625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80" y="6422578"/>
              <a:ext cx="428998" cy="1433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6880" y="6422578"/>
              <a:ext cx="428998" cy="1433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197" name="Прямоугольник 1"/>
          <p:cNvSpPr>
            <a:spLocks noChangeArrowheads="1"/>
          </p:cNvSpPr>
          <p:nvPr/>
        </p:nvSpPr>
        <p:spPr bwMode="auto">
          <a:xfrm>
            <a:off x="771525" y="2058988"/>
            <a:ext cx="762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charset="0"/>
              </a:rPr>
              <a:t>Задачи:</a:t>
            </a:r>
          </a:p>
        </p:txBody>
      </p:sp>
      <p:sp>
        <p:nvSpPr>
          <p:cNvPr id="185" name="Пятиугольник 184"/>
          <p:cNvSpPr/>
          <p:nvPr/>
        </p:nvSpPr>
        <p:spPr>
          <a:xfrm>
            <a:off x="1500188" y="4227513"/>
            <a:ext cx="7643812" cy="85725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-организовать персонифицированное повышение квалификации </a:t>
            </a:r>
            <a:r>
              <a:rPr lang="ru-RU" dirty="0" smtClean="0"/>
              <a:t>педагогов  </a:t>
            </a:r>
            <a:r>
              <a:rPr lang="ru-RU" dirty="0"/>
              <a:t>посредством реализации индивидуальных образовательных маршрутов.</a:t>
            </a:r>
          </a:p>
        </p:txBody>
      </p:sp>
      <p:sp>
        <p:nvSpPr>
          <p:cNvPr id="177" name="Пятиугольник 176"/>
          <p:cNvSpPr/>
          <p:nvPr/>
        </p:nvSpPr>
        <p:spPr>
          <a:xfrm>
            <a:off x="1481138" y="2714625"/>
            <a:ext cx="7643812" cy="85725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-выявить проблемное поле </a:t>
            </a:r>
            <a:r>
              <a:rPr lang="ru-RU" dirty="0" smtClean="0"/>
              <a:t>педагога </a:t>
            </a:r>
            <a:r>
              <a:rPr lang="ru-RU" dirty="0"/>
              <a:t>на основе анализа диагностики, как запрос на содержание образовательных услуг;</a:t>
            </a:r>
          </a:p>
        </p:txBody>
      </p:sp>
    </p:spTree>
    <p:extLst>
      <p:ext uri="{BB962C8B-B14F-4D97-AF65-F5344CB8AC3E}">
        <p14:creationId xmlns:p14="http://schemas.microsoft.com/office/powerpoint/2010/main" val="14099307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2"/>
                </a:solidFill>
              </a:rPr>
              <a:t>Персонифицированная модель повышения квалификации</a:t>
            </a:r>
          </a:p>
        </p:txBody>
      </p:sp>
      <p:sp>
        <p:nvSpPr>
          <p:cNvPr id="21507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B2B90B6-B13B-47AF-A0D6-31E745C93534}" type="datetime1">
              <a:rPr lang="ru-RU" altLang="ru-RU" smtClean="0">
                <a:solidFill>
                  <a:srgbClr val="FFFFFF"/>
                </a:solidFill>
              </a:rPr>
              <a:pPr eaLnBrk="1" hangingPunct="1"/>
              <a:t>19.08.2021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126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FE8F5-14A2-48E2-A8B0-1B4C7ACA16F9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500" b="1" dirty="0" smtClean="0"/>
              <a:t>Персонифицированная модель</a:t>
            </a:r>
            <a:r>
              <a:rPr lang="ru-RU" altLang="ru-RU" sz="2500" dirty="0" smtClean="0"/>
              <a:t> повышения квалификации учителей  основывается на 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 smtClean="0"/>
              <a:t>- </a:t>
            </a:r>
            <a:r>
              <a:rPr lang="ru-RU" altLang="ru-RU" sz="2500" dirty="0" smtClean="0">
                <a:solidFill>
                  <a:srgbClr val="800000"/>
                </a:solidFill>
              </a:rPr>
              <a:t>выявление</a:t>
            </a:r>
            <a:r>
              <a:rPr lang="ru-RU" altLang="ru-RU" sz="2500" dirty="0" smtClean="0"/>
              <a:t> индивидуальных профессиональных </a:t>
            </a:r>
            <a:r>
              <a:rPr lang="ru-RU" altLang="ru-RU" sz="2500" dirty="0" smtClean="0">
                <a:solidFill>
                  <a:srgbClr val="800000"/>
                </a:solidFill>
              </a:rPr>
              <a:t>затруднений</a:t>
            </a:r>
            <a:r>
              <a:rPr lang="ru-RU" altLang="ru-RU" sz="2500" dirty="0" smtClean="0"/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 smtClean="0"/>
              <a:t>- </a:t>
            </a:r>
            <a:r>
              <a:rPr lang="ru-RU" altLang="ru-RU" sz="2500" dirty="0" smtClean="0">
                <a:solidFill>
                  <a:srgbClr val="800000"/>
                </a:solidFill>
              </a:rPr>
              <a:t>формирование</a:t>
            </a:r>
            <a:r>
              <a:rPr lang="ru-RU" altLang="ru-RU" sz="2500" dirty="0" smtClean="0"/>
              <a:t> системы учебно-профессиональных </a:t>
            </a:r>
            <a:r>
              <a:rPr lang="ru-RU" altLang="ru-RU" sz="2500" dirty="0" smtClean="0">
                <a:solidFill>
                  <a:srgbClr val="800000"/>
                </a:solidFill>
              </a:rPr>
              <a:t>задач</a:t>
            </a:r>
            <a:r>
              <a:rPr lang="ru-RU" altLang="ru-RU" sz="2500" dirty="0" smtClean="0"/>
              <a:t> в рамках курсов повышения квалификации,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 smtClean="0"/>
              <a:t>- </a:t>
            </a:r>
            <a:r>
              <a:rPr lang="ru-RU" altLang="ru-RU" sz="2500" dirty="0" smtClean="0">
                <a:solidFill>
                  <a:srgbClr val="800000"/>
                </a:solidFill>
              </a:rPr>
              <a:t>выстраивание</a:t>
            </a:r>
            <a:r>
              <a:rPr lang="ru-RU" altLang="ru-RU" sz="2500" dirty="0" smtClean="0"/>
              <a:t> </a:t>
            </a:r>
            <a:r>
              <a:rPr lang="ru-RU" altLang="ru-RU" sz="2500" dirty="0" smtClean="0">
                <a:solidFill>
                  <a:srgbClr val="800000"/>
                </a:solidFill>
              </a:rPr>
              <a:t>индивидуального</a:t>
            </a:r>
            <a:r>
              <a:rPr lang="ru-RU" altLang="ru-RU" sz="2500" dirty="0" smtClean="0"/>
              <a:t> образовательного </a:t>
            </a:r>
            <a:r>
              <a:rPr lang="ru-RU" altLang="ru-RU" sz="2500" dirty="0" smtClean="0">
                <a:solidFill>
                  <a:srgbClr val="800000"/>
                </a:solidFill>
              </a:rPr>
              <a:t>маршрута</a:t>
            </a:r>
            <a:r>
              <a:rPr lang="ru-RU" altLang="ru-RU" sz="2500" dirty="0" smtClean="0"/>
              <a:t>, завершающегося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 smtClean="0"/>
              <a:t>- </a:t>
            </a:r>
            <a:r>
              <a:rPr lang="ru-RU" altLang="ru-RU" sz="2500" dirty="0" smtClean="0">
                <a:solidFill>
                  <a:srgbClr val="800000"/>
                </a:solidFill>
              </a:rPr>
              <a:t>подготовкой итогового проекта</a:t>
            </a:r>
            <a:r>
              <a:rPr lang="ru-RU" altLang="ru-RU" sz="2500" dirty="0" smtClean="0"/>
              <a:t>, имеющего практическую значимость для повышения качества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484292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000" b="1" smtClean="0">
                <a:solidFill>
                  <a:schemeClr val="accent2"/>
                </a:solidFill>
              </a:rPr>
              <a:t>Персонифицированная модель повышения квалификации</a:t>
            </a:r>
          </a:p>
        </p:txBody>
      </p:sp>
      <p:sp>
        <p:nvSpPr>
          <p:cNvPr id="23555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A47623F-7340-4C33-A7F8-2F2BD8C4BDFB}" type="datetime1">
              <a:rPr lang="ru-RU" altLang="ru-RU" smtClean="0">
                <a:solidFill>
                  <a:srgbClr val="FFFFFF"/>
                </a:solidFill>
              </a:rPr>
              <a:pPr eaLnBrk="1" hangingPunct="1"/>
              <a:t>19.08.2021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33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F441-3790-4403-A66C-BC7377AB172B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285875"/>
            <a:ext cx="8713788" cy="5456238"/>
          </a:xfrm>
        </p:spPr>
        <p:txBody>
          <a:bodyPr/>
          <a:lstStyle/>
          <a:p>
            <a:pPr eaLnBrk="1" hangingPunct="1"/>
            <a:r>
              <a:rPr lang="ru-RU" altLang="ru-RU" sz="2500" dirty="0" smtClean="0"/>
              <a:t>Персонифицированный процесс повышения квалификации </a:t>
            </a:r>
            <a:r>
              <a:rPr lang="ru-RU" altLang="ru-RU" sz="2500" dirty="0" smtClean="0">
                <a:solidFill>
                  <a:srgbClr val="3333CC"/>
                </a:solidFill>
              </a:rPr>
              <a:t>создает условия</a:t>
            </a:r>
            <a:r>
              <a:rPr lang="ru-RU" altLang="ru-RU" sz="2500" dirty="0" smtClean="0"/>
              <a:t> </a:t>
            </a:r>
            <a:r>
              <a:rPr lang="ru-RU" altLang="ru-RU" sz="2500" dirty="0" smtClean="0">
                <a:solidFill>
                  <a:srgbClr val="3333CC"/>
                </a:solidFill>
              </a:rPr>
              <a:t>для проявления субъектной позиции</a:t>
            </a:r>
            <a:r>
              <a:rPr lang="ru-RU" altLang="ru-RU" sz="2500" dirty="0" smtClean="0"/>
              <a:t> обучающегося </a:t>
            </a:r>
            <a:r>
              <a:rPr lang="ru-RU" altLang="ru-RU" sz="2500" dirty="0" smtClean="0">
                <a:solidFill>
                  <a:srgbClr val="3333CC"/>
                </a:solidFill>
              </a:rPr>
              <a:t>педагога</a:t>
            </a:r>
            <a:r>
              <a:rPr lang="ru-RU" altLang="ru-RU" sz="2500" dirty="0" smtClean="0"/>
              <a:t> в соответствии со своими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500" dirty="0" smtClean="0"/>
              <a:t>собственными потребностями,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500" dirty="0" smtClean="0"/>
              <a:t>целями,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500" dirty="0" smtClean="0"/>
              <a:t>интересами,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500" dirty="0" smtClean="0"/>
              <a:t>возможностями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500" dirty="0" smtClean="0"/>
              <a:t>    посредством выбора модулей,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500" dirty="0" smtClean="0"/>
              <a:t>способов самостоятельного решения учебных задач. </a:t>
            </a:r>
          </a:p>
        </p:txBody>
      </p:sp>
    </p:spTree>
    <p:extLst>
      <p:ext uri="{BB962C8B-B14F-4D97-AF65-F5344CB8AC3E}">
        <p14:creationId xmlns:p14="http://schemas.microsoft.com/office/powerpoint/2010/main" val="3340387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1716</Words>
  <Application>Microsoft Office PowerPoint</Application>
  <PresentationFormat>Экран (4:3)</PresentationFormat>
  <Paragraphs>304</Paragraphs>
  <Slides>39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Презентация PowerPoint</vt:lpstr>
      <vt:lpstr>Система повышения квалификации  педагогических кадров – стратегический ресурс модернизации  российского образования</vt:lpstr>
      <vt:lpstr>Новые задачи системы повышения  квалификации</vt:lpstr>
      <vt:lpstr>Презентация PowerPoint</vt:lpstr>
      <vt:lpstr>Презентация PowerPoint</vt:lpstr>
      <vt:lpstr>Актуальность </vt:lpstr>
      <vt:lpstr>Цель модели  ППК:   создание условий для персонифицированного подхода к повышению квалификации  педагогов.  </vt:lpstr>
      <vt:lpstr>Персонифицированная модель повышения квалификации</vt:lpstr>
      <vt:lpstr>Персонифицированная модель повышения квалификации</vt:lpstr>
      <vt:lpstr>Модель  персонифицированного повышения квалификации</vt:lpstr>
      <vt:lpstr>При каких условиях повышение квалификации становится персонифицированным = развивающим?</vt:lpstr>
      <vt:lpstr>При каких условиях повышение квалификации становится персонифицированным = развивающим?</vt:lpstr>
      <vt:lpstr>Усиление ответственности УЧИТЕЛЯ за результат повышения квалификации</vt:lpstr>
      <vt:lpstr>В чем состоит ответственность выбора УЧИТЕЛЯ?</vt:lpstr>
      <vt:lpstr>Усиление ответственности РУКОВОДИТЕЛЕЙ ШКОЛЫ за результат повышения квалификации</vt:lpstr>
      <vt:lpstr>Элементы персонифицированного повышения квалификации</vt:lpstr>
      <vt:lpstr>Презентация PowerPoint</vt:lpstr>
      <vt:lpstr>Презентация PowerPoint</vt:lpstr>
      <vt:lpstr>Персонифицированное обучение возможно только при исходной установке преподавателей на сформированность или, по крайней мере, на формирование в образовательном процессе рефлексивных качеств личности, что проявляется в ориентации обучающегося на постепенную интериоризацию действий, связанных с освоением содержания, в переводе обучающих функций преподавателя во внутренний план действий обучающегося. Таким образом, осуществляется его переход на новый качественный уровень обучения – самоуправление своей образовательной деятельностью   </vt:lpstr>
      <vt:lpstr> Индивидуализация   дополнительного  профессионального образования     </vt:lpstr>
      <vt:lpstr>Презентация PowerPoint</vt:lpstr>
      <vt:lpstr>Если в конкретной педагогической ситуации педагог затрудняется в решении профессионально значимой задачи, то соответствующей педагогической компетенцией он не обладает.   Подобные профессиональные проблемы при разрешении конкретной педагогической ситуации принято называть профессиональными затруднениями педагога   Профессиональные затруднения встречаются у многих педагогов вне зависимости от их стажа, уровня квалификации, в любой из периодов их профессиональной деятельности.  </vt:lpstr>
      <vt:lpstr>Профессиональные затруднения педагогов относятся к следующим группам: общепедагогические, психолого-педагогические, научно-теоретические, методические и коммуникативные. Выделение профессиональных затруднений по принадлежности к одной из пяти составляющих профессиональной компетентности педагога позволяет с достаточной степенью точности определить трудности в содержании профессиональных знаний, необходимых педагогу для формирования той или иной профессиональной компетенций. </vt:lpstr>
      <vt:lpstr>ЕСТЬ, ПО КРАЙНЕЙ МЕРЕ, ДВА РАБОТАЮЩИХ ПОДХОДА К ИНДИВИДУАЛИЗАЦИИ   ПРОЦЕССА ОБУЧЕНИЯ. </vt:lpstr>
      <vt:lpstr>Принцип – нормативное оформление -реализация нормы– качество образования</vt:lpstr>
      <vt:lpstr>Презентация PowerPoint</vt:lpstr>
      <vt:lpstr>Индивидуализация в образовании :  методологический аспект </vt:lpstr>
      <vt:lpstr>Принцип –  институциональная форма- - тип педагогического сопровождения </vt:lpstr>
      <vt:lpstr>Под индивидуализацией понимается переориентация образования на неповторимую индивидуальность учащегося, свободу выбора содержания, методов, форм и темпа обучения.   Также индивидуализация рассматривается как способ обеспечения каждому учащемуся права и возможности формирования собственных образовательных целей, задач и образовательного маршрута, придание осмысленности учебному действию за счет собственного выбора и видения своих образовательных перспектив. </vt:lpstr>
      <vt:lpstr>   Индивидуа́льность (от лат. individuum — неделимое, особь) — совокупность характерных особенностей и свойств, отличающих одного индивида от другого; своеобразие психики и личности индивида, её неповторимость, уникальность. Индивидуальность проявляется в чертах темперамента, характера, в специфике интересов, качеств перцептивных процессов.</vt:lpstr>
      <vt:lpstr>Индивидом рождаются, личностью становятся,  а индивидуальность отстаивают (А.Г. Асмолов) </vt:lpstr>
      <vt:lpstr> Об индивиде говорят, когда рассматривают человека как представителя вида homo sapiens. Человек рождается индивидом. Он имеет обусловленные природой особенности – генотип.   Генотипические свойства в процессе жизни развиваются и преобразуются, становятся фенотипическими, т.е. образуют фенотип.   Фенотип – это продукт взаимодействия генотипа и среды. Как индивиды, люди отличаются друг от друга морфофизиологическими особенностями, такими как рост, телесная конституция, цвет глаз, тип нервной системы и др.</vt:lpstr>
      <vt:lpstr> Личность – это качественно новое образование. Оно формируется благодаря жизни человека в обществе. В процессе своей жизни и деятельности человек вступает в отношения с другими людьми (общественные отношения), и эти отношения становятся «образующими» его личность.   Согласно отечественной традиции, личность – это человек в совокупности его социальных качеств, формирующихся в различных видах общественной деятельности и отношений (Л.И.Буева).  Личность проявляется во взаимодействии с окружающим миром: в поведении, в поступках, в своеобразном воплощении социальных ролей. Однако во взаимодействии с окружающим миром личность не только проявляется, но и, как следует из определения, формируется. </vt:lpstr>
      <vt:lpstr>Индивидуальный образовательный маршрут – это планируемый путь индивидуального развития, который строится на основе тестирования и анализа предыдущего пути и ведет к индивидуальному образу будущего, проходя сквозь курсовую подготовку и продолжающийся в практической образовательной деятельности в своей образовательной организации</vt:lpstr>
      <vt:lpstr>Принимая во внимание задачу индивидуализации образовательного процесса, наиболее оптимальным в данной ситуации является применение дистанционных образовательных технологий, которые позволяют включить в процесс обучения любое количество слушателей, сокращая при этом материальные и трудовые затраты.  Для достижения целей ПК мы используем комбинированную систему, включающую как контактные занятия с преподавателем, так и использование дистанционных образовательных технологий.  </vt:lpstr>
      <vt:lpstr>Дистанционная модель повышения квалификации  обеспечивает максимальную степень самостоятельности обучающегося на основе предоставления возможности выбора содержания,  сроков и  темпов повышения квалификации Реализация дополнительных профессиональных программ в ЦНППМПР позволяет учитывать психологические особенности современного взрослого человека, для которого, наиболее ценными в процессе обучения становятся приоритетность самостоятельного обучения, принцип элективности и возможность выбора индивидуального маршрута </vt:lpstr>
      <vt:lpstr>Перечень общих особенностей дистанционного обучения: − возможность чрезвычайно оперативной передачи на любые расстояния информации любого объема, любого вида (визуальной и звуковой, статичной и динамичной, текстовой и графической); − хранение ее в памяти компьютеров участников процесса обучения нужное количество времени, возможность ее редактирования, обработки, распечатки − возможность обеспечения интерактивности с помощью, специально создаваемой для этих целей мультимедийной информации, и оперативной обратной связи в ходе диалога с преподавателем или с другими участниками курса; − возможность доступа к различным источникам информации, в том числе удаленным, многочисленным конференциям по всему миру, работы с этой информацией; − возможность организации совместных телекоммуникационных проектов, электронных конференций, в том числе в режиме реального времени, компьютерных аудио конференций и видеоконференций, возможность обмена мнениями с любым участником данного курса, преподавателем, консультантами, возможность запроса информации по любому интересующему вопросу через электронные конференции; − возможность организации сетевых профессиональных сообществ, сообществ по интересам. </vt:lpstr>
      <vt:lpstr>Презентация PowerPoint</vt:lpstr>
      <vt:lpstr>Self skills позволяют человеку придерживаться своего индивидуального пути — это необходимое умение учителя Выход в self-компетенции – это смещение фокуса с оболочки внешней на внутреннюю, ядерную, на которую потом все надстраивается: хоть «софт», хоть «хард», хоть «диджитал».  Это умение работать со своим собственным ядром, то есть заниматься самостроительством в себе человека и профессионала. И этим нужно заниматься специально, поскольку от природы мы получаемся неосознанными пользователями самих себя.  Селф-скиллз – это компетенции своего потенциала и развития, творческого строительства собственной жизни.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 Клейман</dc:creator>
  <cp:lastModifiedBy>Илья Клейман</cp:lastModifiedBy>
  <cp:revision>51</cp:revision>
  <dcterms:created xsi:type="dcterms:W3CDTF">2021-08-15T04:46:18Z</dcterms:created>
  <dcterms:modified xsi:type="dcterms:W3CDTF">2021-08-19T04:02:02Z</dcterms:modified>
</cp:coreProperties>
</file>