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sldIdLst>
    <p:sldId id="298" r:id="rId2"/>
    <p:sldId id="278" r:id="rId3"/>
    <p:sldId id="281" r:id="rId4"/>
    <p:sldId id="266" r:id="rId5"/>
    <p:sldId id="267" r:id="rId6"/>
    <p:sldId id="275" r:id="rId7"/>
    <p:sldId id="276" r:id="rId8"/>
    <p:sldId id="299" r:id="rId9"/>
    <p:sldId id="300" r:id="rId10"/>
    <p:sldId id="277" r:id="rId11"/>
    <p:sldId id="303" r:id="rId12"/>
    <p:sldId id="304" r:id="rId13"/>
    <p:sldId id="305" r:id="rId14"/>
    <p:sldId id="306" r:id="rId15"/>
    <p:sldId id="307" r:id="rId16"/>
    <p:sldId id="308" r:id="rId17"/>
    <p:sldId id="317" r:id="rId18"/>
    <p:sldId id="318" r:id="rId19"/>
    <p:sldId id="311" r:id="rId20"/>
    <p:sldId id="283" r:id="rId21"/>
    <p:sldId id="284" r:id="rId22"/>
    <p:sldId id="285" r:id="rId23"/>
    <p:sldId id="309" r:id="rId24"/>
    <p:sldId id="287" r:id="rId25"/>
    <p:sldId id="288" r:id="rId26"/>
    <p:sldId id="289" r:id="rId27"/>
    <p:sldId id="290" r:id="rId28"/>
    <p:sldId id="291" r:id="rId29"/>
    <p:sldId id="292" r:id="rId30"/>
    <p:sldId id="293" r:id="rId31"/>
    <p:sldId id="294" r:id="rId32"/>
    <p:sldId id="295" r:id="rId33"/>
    <p:sldId id="296" r:id="rId34"/>
    <p:sldId id="310" r:id="rId35"/>
    <p:sldId id="312" r:id="rId36"/>
    <p:sldId id="313" r:id="rId37"/>
    <p:sldId id="314" r:id="rId38"/>
    <p:sldId id="297" r:id="rId39"/>
    <p:sldId id="316" r:id="rId4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179" y="-5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D39452-A416-4D03-9268-65E0D6C81ECE}" type="datetimeFigureOut">
              <a:rPr lang="ru-RU" smtClean="0"/>
              <a:t>19.08.2021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E04581-790A-4E99-8EA7-87D9E3B346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58552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922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EB98960-DE7F-4D3C-B333-42F45422217C}" type="slidenum">
              <a:rPr lang="ru-RU" altLang="ru-RU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10</a:t>
            </a:fld>
            <a:endParaRPr lang="ru-RU" altLang="ru-RU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7C21119-4A06-4E45-A938-6748761D6BA7}" type="slidenum">
              <a:rPr lang="ru-RU" altLang="ru-RU" smtClean="0"/>
              <a:pPr eaLnBrk="1" hangingPunct="1">
                <a:spcBef>
                  <a:spcPct val="0"/>
                </a:spcBef>
              </a:pPr>
              <a:t>20</a:t>
            </a:fld>
            <a:endParaRPr lang="ru-RU" altLang="ru-RU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D3BDE49-75C5-4AE0-8FFB-FA01BD21CAD7}" type="slidenum">
              <a:rPr lang="ru-RU" altLang="ru-RU" smtClean="0"/>
              <a:pPr eaLnBrk="1" hangingPunct="1">
                <a:spcBef>
                  <a:spcPct val="0"/>
                </a:spcBef>
              </a:pPr>
              <a:t>26</a:t>
            </a:fld>
            <a:endParaRPr lang="ru-RU" altLang="ru-RU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A025-C87E-41CB-A98A-878C0E513E31}" type="datetimeFigureOut">
              <a:rPr lang="ru-RU" smtClean="0"/>
              <a:t>19.08.2021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497AA-E77E-4802-A6B6-9FFDAD20AA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7249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A025-C87E-41CB-A98A-878C0E513E31}" type="datetimeFigureOut">
              <a:rPr lang="ru-RU" smtClean="0"/>
              <a:t>19.08.2021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497AA-E77E-4802-A6B6-9FFDAD20AA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2109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A025-C87E-41CB-A98A-878C0E513E31}" type="datetimeFigureOut">
              <a:rPr lang="ru-RU" smtClean="0"/>
              <a:t>19.08.2021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497AA-E77E-4802-A6B6-9FFDAD20AA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89816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825374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705600"/>
          </a:xfrm>
          <a:custGeom>
            <a:avLst/>
            <a:gdLst/>
            <a:ahLst/>
            <a:cxnLst/>
            <a:rect l="l" t="t" r="r" b="b"/>
            <a:pathLst>
              <a:path w="9144000" h="6705600">
                <a:moveTo>
                  <a:pt x="0" y="6705600"/>
                </a:moveTo>
                <a:lnTo>
                  <a:pt x="9144000" y="6705600"/>
                </a:lnTo>
                <a:lnTo>
                  <a:pt x="9144000" y="0"/>
                </a:lnTo>
                <a:lnTo>
                  <a:pt x="0" y="0"/>
                </a:lnTo>
                <a:lnTo>
                  <a:pt x="0" y="6705600"/>
                </a:lnTo>
                <a:close/>
              </a:path>
            </a:pathLst>
          </a:custGeom>
          <a:solidFill>
            <a:srgbClr val="BEBEB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6705600"/>
            <a:ext cx="9144000" cy="152400"/>
          </a:xfrm>
          <a:custGeom>
            <a:avLst/>
            <a:gdLst/>
            <a:ahLst/>
            <a:cxnLst/>
            <a:rect l="l" t="t" r="r" b="b"/>
            <a:pathLst>
              <a:path w="9144000" h="152400">
                <a:moveTo>
                  <a:pt x="9144000" y="0"/>
                </a:moveTo>
                <a:lnTo>
                  <a:pt x="0" y="0"/>
                </a:lnTo>
                <a:lnTo>
                  <a:pt x="0" y="152400"/>
                </a:lnTo>
                <a:lnTo>
                  <a:pt x="9144000" y="152400"/>
                </a:lnTo>
                <a:lnTo>
                  <a:pt x="9144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8991600" y="0"/>
                </a:lnTo>
                <a:lnTo>
                  <a:pt x="152400" y="0"/>
                </a:lnTo>
                <a:lnTo>
                  <a:pt x="0" y="0"/>
                </a:lnTo>
                <a:lnTo>
                  <a:pt x="0" y="155575"/>
                </a:lnTo>
                <a:lnTo>
                  <a:pt x="0" y="6858000"/>
                </a:lnTo>
                <a:lnTo>
                  <a:pt x="152400" y="6858000"/>
                </a:lnTo>
                <a:lnTo>
                  <a:pt x="152400" y="155575"/>
                </a:lnTo>
                <a:lnTo>
                  <a:pt x="8991600" y="155575"/>
                </a:lnTo>
                <a:lnTo>
                  <a:pt x="8991600" y="6858000"/>
                </a:lnTo>
                <a:lnTo>
                  <a:pt x="9144000" y="6858000"/>
                </a:lnTo>
                <a:lnTo>
                  <a:pt x="9144000" y="155575"/>
                </a:lnTo>
                <a:lnTo>
                  <a:pt x="9144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46050" y="6391274"/>
            <a:ext cx="8832850" cy="309880"/>
          </a:xfrm>
          <a:custGeom>
            <a:avLst/>
            <a:gdLst/>
            <a:ahLst/>
            <a:cxnLst/>
            <a:rect l="l" t="t" r="r" b="b"/>
            <a:pathLst>
              <a:path w="8832850" h="309879">
                <a:moveTo>
                  <a:pt x="8832850" y="0"/>
                </a:moveTo>
                <a:lnTo>
                  <a:pt x="0" y="0"/>
                </a:lnTo>
                <a:lnTo>
                  <a:pt x="0" y="309562"/>
                </a:lnTo>
                <a:lnTo>
                  <a:pt x="8832850" y="309562"/>
                </a:lnTo>
                <a:lnTo>
                  <a:pt x="8832850" y="0"/>
                </a:lnTo>
                <a:close/>
              </a:path>
            </a:pathLst>
          </a:custGeom>
          <a:solidFill>
            <a:srgbClr val="8BAC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152400" y="158749"/>
            <a:ext cx="8832850" cy="6546850"/>
          </a:xfrm>
          <a:custGeom>
            <a:avLst/>
            <a:gdLst/>
            <a:ahLst/>
            <a:cxnLst/>
            <a:rect l="l" t="t" r="r" b="b"/>
            <a:pathLst>
              <a:path w="8832850" h="6546850">
                <a:moveTo>
                  <a:pt x="0" y="6546850"/>
                </a:moveTo>
                <a:lnTo>
                  <a:pt x="8832850" y="6546850"/>
                </a:lnTo>
                <a:lnTo>
                  <a:pt x="8832850" y="0"/>
                </a:lnTo>
                <a:lnTo>
                  <a:pt x="0" y="0"/>
                </a:lnTo>
                <a:lnTo>
                  <a:pt x="0" y="6546850"/>
                </a:lnTo>
                <a:close/>
              </a:path>
            </a:pathLst>
          </a:custGeom>
          <a:ln w="9525">
            <a:solidFill>
              <a:srgbClr val="7A97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000099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8/19/2021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425276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B0DCC6-70DA-4B22-AB92-510AF14AAB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3912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Завершающий слайд">
    <p:bg>
      <p:bgPr>
        <a:solidFill>
          <a:srgbClr val="373C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Chernicyna-NA\Desktop\дистанционные курсы\дизайн заготовки\лого2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472" b="85599"/>
          <a:stretch>
            <a:fillRect/>
          </a:stretch>
        </p:blipFill>
        <p:spPr bwMode="auto">
          <a:xfrm>
            <a:off x="8099823" y="6021389"/>
            <a:ext cx="602456" cy="19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C:\Users\Chernicyna-NA\Desktop\дистанционные курсы\дизайн заготовки\лого2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472" b="85599"/>
          <a:stretch>
            <a:fillRect/>
          </a:stretch>
        </p:blipFill>
        <p:spPr bwMode="auto">
          <a:xfrm>
            <a:off x="395288" y="260350"/>
            <a:ext cx="1116806" cy="1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 descr="C:\Users\Chernicyna-NA\Desktop\дистанционные курсы\дизайн заготовки\лого и пр (1).pn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094" y="3524251"/>
            <a:ext cx="1584722" cy="211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9265673-DF53-41CE-9AE3-6277143F0823}" type="datetimeFigureOut">
              <a:rPr lang="ru-RU"/>
              <a:pPr>
                <a:defRPr/>
              </a:pPr>
              <a:t>19.08.2021</a:t>
            </a:fld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33EC79-D5E1-49D3-BEED-575A90F80CE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13252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A025-C87E-41CB-A98A-878C0E513E31}" type="datetimeFigureOut">
              <a:rPr lang="ru-RU" smtClean="0"/>
              <a:t>19.08.2021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497AA-E77E-4802-A6B6-9FFDAD20AA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6345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A025-C87E-41CB-A98A-878C0E513E31}" type="datetimeFigureOut">
              <a:rPr lang="ru-RU" smtClean="0"/>
              <a:t>19.08.2021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497AA-E77E-4802-A6B6-9FFDAD20AA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3979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A025-C87E-41CB-A98A-878C0E513E31}" type="datetimeFigureOut">
              <a:rPr lang="ru-RU" smtClean="0"/>
              <a:t>19.08.2021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497AA-E77E-4802-A6B6-9FFDAD20AA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6175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A025-C87E-41CB-A98A-878C0E513E31}" type="datetimeFigureOut">
              <a:rPr lang="ru-RU" smtClean="0"/>
              <a:t>19.08.2021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497AA-E77E-4802-A6B6-9FFDAD20AA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4453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A025-C87E-41CB-A98A-878C0E513E31}" type="datetimeFigureOut">
              <a:rPr lang="ru-RU" smtClean="0"/>
              <a:t>19.08.2021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497AA-E77E-4802-A6B6-9FFDAD20AA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6603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A025-C87E-41CB-A98A-878C0E513E31}" type="datetimeFigureOut">
              <a:rPr lang="ru-RU" smtClean="0"/>
              <a:t>19.08.2021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497AA-E77E-4802-A6B6-9FFDAD20AA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3153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A025-C87E-41CB-A98A-878C0E513E31}" type="datetimeFigureOut">
              <a:rPr lang="ru-RU" smtClean="0"/>
              <a:t>19.08.2021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497AA-E77E-4802-A6B6-9FFDAD20AA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110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A025-C87E-41CB-A98A-878C0E513E31}" type="datetimeFigureOut">
              <a:rPr lang="ru-RU" smtClean="0"/>
              <a:t>19.08.2021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497AA-E77E-4802-A6B6-9FFDAD20AA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8857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08A025-C87E-41CB-A98A-878C0E513E31}" type="datetimeFigureOut">
              <a:rPr lang="ru-RU" smtClean="0"/>
              <a:t>19.08.2021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5497AA-E77E-4802-A6B6-9FFDAD20AA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7290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  <p:sldLayoutId id="2147483663" r:id="rId14"/>
    <p:sldLayoutId id="2147483664" r:id="rId1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9F%D1%81%D0%B8%D1%85%D0%B8%D0%BA%D0%B0" TargetMode="External"/><Relationship Id="rId2" Type="http://schemas.openxmlformats.org/officeDocument/2006/relationships/hyperlink" Target="http://ru.wikipedia.org/wiki/%D0%9B%D0%B0%D1%82%D0%B8%D0%BD%D1%81%D0%BA%D0%B8%D0%B9_%D1%8F%D0%B7%D1%8B%D0%BA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ru.wikipedia.org/wiki/%D0%A5%D0%B0%D1%80%D0%B0%D0%BA%D1%82%D0%B5%D1%80" TargetMode="External"/><Relationship Id="rId4" Type="http://schemas.openxmlformats.org/officeDocument/2006/relationships/hyperlink" Target="http://ru.wikipedia.org/wiki/%D0%A2%D0%B5%D0%BC%D0%BF%D0%B5%D1%80%D0%B0%D0%BC%D0%B5%D0%BD%D1%82" TargetMode="Externa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9B%D0%B8%D1%87%D0%BD%D0%BE%D1%81%D1%82%D1%8C" TargetMode="External"/><Relationship Id="rId2" Type="http://schemas.openxmlformats.org/officeDocument/2006/relationships/hyperlink" Target="http://ru.wikipedia.org/wiki/%D0%98%D0%BD%D0%B4%D0%B8%D0%B2%D0%B8%D0%B4" TargetMode="Externa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868592" y="3490120"/>
            <a:ext cx="1944290" cy="2592387"/>
          </a:xfrm>
          <a:prstGeom prst="rect">
            <a:avLst/>
          </a:prstGeom>
          <a:solidFill>
            <a:srgbClr val="373C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542925" y="2889250"/>
            <a:ext cx="8186738" cy="1631950"/>
          </a:xfrm>
          <a:prstGeom prst="rect">
            <a:avLst/>
          </a:prstGeom>
          <a:solidFill>
            <a:srgbClr val="F15B4E"/>
          </a:solidFill>
        </p:spPr>
        <p:txBody>
          <a:bodyPr anchor="ctr">
            <a:normAutofit/>
          </a:bodyPr>
          <a:lstStyle>
            <a:lvl1pPr defTabSz="121761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121761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121761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121761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121761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1217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1217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1217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1217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3200" dirty="0"/>
              <a:t>Индивидуализация дополнительного профессионального образования – доминанта деятельности </a:t>
            </a:r>
            <a:r>
              <a:rPr lang="ru-RU" sz="3200" dirty="0" err="1"/>
              <a:t>ЦНППМПР</a:t>
            </a:r>
            <a:endParaRPr lang="ru-RU" sz="32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2459831" y="4786314"/>
            <a:ext cx="4464844" cy="1108075"/>
          </a:xfrm>
          <a:prstGeom prst="rect">
            <a:avLst/>
          </a:prstGeom>
          <a:solidFill>
            <a:srgbClr val="F15B4E"/>
          </a:solidFill>
        </p:spPr>
        <p:txBody>
          <a:bodyPr anchor="ctr"/>
          <a:lstStyle/>
          <a:p>
            <a:pPr>
              <a:spcBef>
                <a:spcPct val="20000"/>
              </a:spcBef>
              <a:defRPr/>
            </a:pPr>
            <a:endParaRPr lang="ru-RU" sz="2133" b="1" dirty="0">
              <a:solidFill>
                <a:schemeClr val="bg1"/>
              </a:solidFill>
              <a:latin typeface="Circe ExtraLight" pitchFamily="34" charset="-52"/>
            </a:endParaRPr>
          </a:p>
        </p:txBody>
      </p:sp>
      <p:pic>
        <p:nvPicPr>
          <p:cNvPr id="28677" name="Рисунок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0950" y="5340350"/>
            <a:ext cx="1445419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8" name="Picture 5" descr="C:\Users\Chernicyna-NA\Desktop\презентация центр\Образование\Logo\Образование_лого_чб_контур_на_бел_лев.png"/>
          <p:cNvPicPr>
            <a:picLocks noChangeAspect="1" noChangeArrowheads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9038" y="-290513"/>
            <a:ext cx="1660922" cy="2214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286000" y="25400"/>
            <a:ext cx="4572000" cy="144962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defRPr/>
            </a:pPr>
            <a:r>
              <a:rPr lang="ru-RU" altLang="ru-RU" sz="1400" dirty="0">
                <a:solidFill>
                  <a:schemeClr val="bg1"/>
                </a:solidFill>
                <a:latin typeface="+mn-lt"/>
                <a:cs typeface="Times New Roman" pitchFamily="18" charset="0"/>
              </a:rPr>
              <a:t>Государственное автономное учреждение </a:t>
            </a:r>
            <a:endParaRPr lang="ru-RU" altLang="ru-RU" sz="1200" dirty="0">
              <a:solidFill>
                <a:schemeClr val="bg1"/>
              </a:solidFill>
              <a:latin typeface="+mn-lt"/>
              <a:ea typeface="Calibri" pitchFamily="34" charset="0"/>
              <a:cs typeface="Times New Roman" pitchFamily="18" charset="0"/>
            </a:endParaRPr>
          </a:p>
          <a:p>
            <a:pPr algn="ctr">
              <a:lnSpc>
                <a:spcPct val="115000"/>
              </a:lnSpc>
              <a:defRPr/>
            </a:pPr>
            <a:r>
              <a:rPr lang="ru-RU" altLang="ru-RU" sz="1400" dirty="0">
                <a:solidFill>
                  <a:schemeClr val="bg1"/>
                </a:solidFill>
                <a:latin typeface="+mn-lt"/>
                <a:cs typeface="Times New Roman" pitchFamily="18" charset="0"/>
              </a:rPr>
              <a:t>дополнительного профессионального образования </a:t>
            </a:r>
            <a:endParaRPr lang="ru-RU" altLang="ru-RU" sz="1200" dirty="0">
              <a:solidFill>
                <a:schemeClr val="bg1"/>
              </a:solidFill>
              <a:latin typeface="+mn-lt"/>
              <a:cs typeface="Calibri" pitchFamily="34" charset="0"/>
            </a:endParaRPr>
          </a:p>
          <a:p>
            <a:pPr algn="ctr">
              <a:defRPr/>
            </a:pPr>
            <a:r>
              <a:rPr lang="ru-RU" altLang="ru-RU" sz="1400" dirty="0">
                <a:solidFill>
                  <a:schemeClr val="bg1"/>
                </a:solidFill>
                <a:latin typeface="+mn-lt"/>
                <a:cs typeface="Times New Roman" pitchFamily="18" charset="0"/>
              </a:rPr>
              <a:t>«Институт развития образования Пермского края»</a:t>
            </a:r>
          </a:p>
          <a:p>
            <a:pPr algn="ctr">
              <a:defRPr/>
            </a:pPr>
            <a:r>
              <a:rPr lang="ru-RU" altLang="ru-RU" sz="1400" dirty="0">
                <a:solidFill>
                  <a:schemeClr val="bg1"/>
                </a:solidFill>
                <a:latin typeface="+mn-lt"/>
              </a:rPr>
              <a:t>Центр непрерывного повышения </a:t>
            </a:r>
          </a:p>
          <a:p>
            <a:pPr algn="ctr">
              <a:defRPr/>
            </a:pPr>
            <a:r>
              <a:rPr lang="ru-RU" altLang="ru-RU" sz="1400" dirty="0">
                <a:solidFill>
                  <a:schemeClr val="bg1"/>
                </a:solidFill>
                <a:latin typeface="+mn-lt"/>
              </a:rPr>
              <a:t>профессионального мастерства педагогических работников</a:t>
            </a:r>
          </a:p>
        </p:txBody>
      </p:sp>
      <p:sp>
        <p:nvSpPr>
          <p:cNvPr id="9" name="Заголовок 1"/>
          <p:cNvSpPr txBox="1">
            <a:spLocks/>
          </p:cNvSpPr>
          <p:nvPr/>
        </p:nvSpPr>
        <p:spPr bwMode="auto">
          <a:xfrm>
            <a:off x="-7144" y="1587501"/>
            <a:ext cx="91440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ru-RU" altLang="ru-RU" b="1" dirty="0">
                <a:solidFill>
                  <a:schemeClr val="bg1"/>
                </a:solidFill>
                <a:latin typeface="+mn-lt"/>
              </a:rPr>
              <a:t>Дайджест-совещание для руководителей и методистов ММС </a:t>
            </a:r>
          </a:p>
          <a:p>
            <a:pPr algn="ctr">
              <a:lnSpc>
                <a:spcPct val="90000"/>
              </a:lnSpc>
              <a:defRPr/>
            </a:pPr>
            <a:r>
              <a:rPr lang="ru-RU" altLang="ru-RU" b="1" dirty="0">
                <a:solidFill>
                  <a:schemeClr val="bg1"/>
                </a:solidFill>
                <a:latin typeface="+mn-lt"/>
              </a:rPr>
              <a:t>«Профессиональное развитие педагогов </a:t>
            </a:r>
          </a:p>
          <a:p>
            <a:pPr algn="ctr">
              <a:lnSpc>
                <a:spcPct val="90000"/>
              </a:lnSpc>
              <a:defRPr/>
            </a:pPr>
            <a:r>
              <a:rPr lang="ru-RU" altLang="ru-RU" b="1" dirty="0">
                <a:solidFill>
                  <a:schemeClr val="bg1"/>
                </a:solidFill>
                <a:latin typeface="+mn-lt"/>
              </a:rPr>
              <a:t>в условиях персонифицированной системы повышения квалификации: </a:t>
            </a:r>
          </a:p>
          <a:p>
            <a:pPr algn="ctr">
              <a:lnSpc>
                <a:spcPct val="90000"/>
              </a:lnSpc>
              <a:defRPr/>
            </a:pPr>
            <a:r>
              <a:rPr lang="ru-RU" altLang="ru-RU" b="1" dirty="0">
                <a:solidFill>
                  <a:schemeClr val="bg1"/>
                </a:solidFill>
                <a:latin typeface="+mn-lt"/>
              </a:rPr>
              <a:t>тренды, изменения, перспективы»</a:t>
            </a:r>
          </a:p>
        </p:txBody>
      </p:sp>
      <p:sp>
        <p:nvSpPr>
          <p:cNvPr id="28681" name="Прямоугольник 2"/>
          <p:cNvSpPr>
            <a:spLocks noChangeArrowheads="1"/>
          </p:cNvSpPr>
          <p:nvPr/>
        </p:nvSpPr>
        <p:spPr bwMode="auto">
          <a:xfrm>
            <a:off x="2462212" y="4759078"/>
            <a:ext cx="4348163" cy="1323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5" rIns="91431" bIns="45715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 smtClean="0">
                <a:solidFill>
                  <a:schemeClr val="bg1"/>
                </a:solidFill>
                <a:latin typeface="Segoe Print" pitchFamily="2" charset="0"/>
              </a:rPr>
              <a:t>Клейман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 smtClean="0">
                <a:solidFill>
                  <a:schemeClr val="bg1"/>
                </a:solidFill>
                <a:latin typeface="Segoe Print" pitchFamily="2" charset="0"/>
              </a:rPr>
              <a:t>Илья Самуилович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 smtClean="0">
                <a:solidFill>
                  <a:schemeClr val="bg1"/>
                </a:solidFill>
                <a:latin typeface="Segoe Print" pitchFamily="2" charset="0"/>
              </a:rPr>
              <a:t>Кафедра профессионального мастерства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 smtClean="0">
                <a:solidFill>
                  <a:schemeClr val="bg1"/>
                </a:solidFill>
                <a:latin typeface="Segoe Print" pitchFamily="2" charset="0"/>
              </a:rPr>
              <a:t> </a:t>
            </a:r>
            <a:r>
              <a:rPr lang="ru-RU" altLang="ru-RU" sz="1600" b="1" dirty="0" err="1">
                <a:solidFill>
                  <a:schemeClr val="bg1"/>
                </a:solidFill>
                <a:latin typeface="Segoe Print" pitchFamily="2" charset="0"/>
              </a:rPr>
              <a:t>ЦНППМПР</a:t>
            </a:r>
            <a:r>
              <a:rPr lang="ru-RU" altLang="ru-RU" sz="1600" b="1" dirty="0">
                <a:solidFill>
                  <a:schemeClr val="bg1"/>
                </a:solidFill>
                <a:latin typeface="Segoe Print" pitchFamily="2" charset="0"/>
              </a:rPr>
              <a:t> </a:t>
            </a:r>
            <a:r>
              <a:rPr lang="ru-RU" altLang="ru-RU" sz="1600" b="1" dirty="0" err="1">
                <a:solidFill>
                  <a:schemeClr val="bg1"/>
                </a:solidFill>
                <a:latin typeface="Segoe Print" pitchFamily="2" charset="0"/>
              </a:rPr>
              <a:t>ГАУ</a:t>
            </a:r>
            <a:r>
              <a:rPr lang="ru-RU" altLang="ru-RU" sz="1600" b="1" dirty="0">
                <a:solidFill>
                  <a:schemeClr val="bg1"/>
                </a:solidFill>
                <a:latin typeface="Segoe Print" pitchFamily="2" charset="0"/>
              </a:rPr>
              <a:t> </a:t>
            </a:r>
            <a:r>
              <a:rPr lang="ru-RU" altLang="ru-RU" sz="1600" b="1" dirty="0" err="1">
                <a:solidFill>
                  <a:schemeClr val="bg1"/>
                </a:solidFill>
                <a:latin typeface="Segoe Print" pitchFamily="2" charset="0"/>
              </a:rPr>
              <a:t>ДПО</a:t>
            </a:r>
            <a:r>
              <a:rPr lang="ru-RU" altLang="ru-RU" sz="1600" b="1" dirty="0">
                <a:solidFill>
                  <a:schemeClr val="bg1"/>
                </a:solidFill>
                <a:latin typeface="Segoe Print" pitchFamily="2" charset="0"/>
              </a:rPr>
              <a:t> «</a:t>
            </a:r>
            <a:r>
              <a:rPr lang="ru-RU" altLang="ru-RU" sz="1600" b="1" dirty="0" err="1">
                <a:solidFill>
                  <a:schemeClr val="bg1"/>
                </a:solidFill>
                <a:latin typeface="Segoe Print" pitchFamily="2" charset="0"/>
              </a:rPr>
              <a:t>ИРО</a:t>
            </a:r>
            <a:r>
              <a:rPr lang="ru-RU" altLang="ru-RU" sz="1600" b="1" dirty="0">
                <a:solidFill>
                  <a:schemeClr val="bg1"/>
                </a:solidFill>
                <a:latin typeface="Segoe Print" pitchFamily="2" charset="0"/>
              </a:rPr>
              <a:t> ПК»</a:t>
            </a:r>
          </a:p>
        </p:txBody>
      </p:sp>
      <p:sp>
        <p:nvSpPr>
          <p:cNvPr id="12" name="Прямоугольник 6"/>
          <p:cNvSpPr/>
          <p:nvPr/>
        </p:nvSpPr>
        <p:spPr>
          <a:xfrm>
            <a:off x="0" y="6284914"/>
            <a:ext cx="9144000" cy="5873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zh-CN" sz="2400" dirty="0" smtClean="0">
                <a:solidFill>
                  <a:schemeClr val="bg1"/>
                </a:solidFill>
                <a:cs typeface="Arial" pitchFamily="34" charset="0"/>
              </a:rPr>
              <a:t>август, </a:t>
            </a:r>
            <a:r>
              <a:rPr lang="ru-RU" altLang="zh-CN" sz="2400" dirty="0">
                <a:solidFill>
                  <a:schemeClr val="bg1"/>
                </a:solidFill>
                <a:cs typeface="Arial" pitchFamily="34" charset="0"/>
              </a:rPr>
              <a:t>2021 год</a:t>
            </a:r>
            <a:endParaRPr lang="ru-RU" sz="2400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13019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олилиния 24"/>
          <p:cNvSpPr/>
          <p:nvPr/>
        </p:nvSpPr>
        <p:spPr>
          <a:xfrm>
            <a:off x="0" y="1571612"/>
            <a:ext cx="9250325" cy="2571768"/>
          </a:xfrm>
          <a:custGeom>
            <a:avLst/>
            <a:gdLst>
              <a:gd name="connsiteX0" fmla="*/ 0 w 9250325"/>
              <a:gd name="connsiteY0" fmla="*/ 841745 h 841745"/>
              <a:gd name="connsiteX1" fmla="*/ 1637414 w 9250325"/>
              <a:gd name="connsiteY1" fmla="*/ 12405 h 841745"/>
              <a:gd name="connsiteX2" fmla="*/ 3965945 w 9250325"/>
              <a:gd name="connsiteY2" fmla="*/ 767317 h 841745"/>
              <a:gd name="connsiteX3" fmla="*/ 6592186 w 9250325"/>
              <a:gd name="connsiteY3" fmla="*/ 416443 h 841745"/>
              <a:gd name="connsiteX4" fmla="*/ 8516680 w 9250325"/>
              <a:gd name="connsiteY4" fmla="*/ 660991 h 841745"/>
              <a:gd name="connsiteX5" fmla="*/ 9144000 w 9250325"/>
              <a:gd name="connsiteY5" fmla="*/ 660991 h 841745"/>
              <a:gd name="connsiteX6" fmla="*/ 9154633 w 9250325"/>
              <a:gd name="connsiteY6" fmla="*/ 671624 h 841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250325" h="841745">
                <a:moveTo>
                  <a:pt x="0" y="841745"/>
                </a:moveTo>
                <a:cubicBezTo>
                  <a:pt x="488211" y="433277"/>
                  <a:pt x="976423" y="24810"/>
                  <a:pt x="1637414" y="12405"/>
                </a:cubicBezTo>
                <a:cubicBezTo>
                  <a:pt x="2298405" y="0"/>
                  <a:pt x="3140150" y="699977"/>
                  <a:pt x="3965945" y="767317"/>
                </a:cubicBezTo>
                <a:cubicBezTo>
                  <a:pt x="4791740" y="834657"/>
                  <a:pt x="5833730" y="434164"/>
                  <a:pt x="6592186" y="416443"/>
                </a:cubicBezTo>
                <a:cubicBezTo>
                  <a:pt x="7350642" y="398722"/>
                  <a:pt x="8091378" y="620233"/>
                  <a:pt x="8516680" y="660991"/>
                </a:cubicBezTo>
                <a:cubicBezTo>
                  <a:pt x="8941982" y="701749"/>
                  <a:pt x="9037675" y="659219"/>
                  <a:pt x="9144000" y="660991"/>
                </a:cubicBezTo>
                <a:cubicBezTo>
                  <a:pt x="9250325" y="662763"/>
                  <a:pt x="9154633" y="671624"/>
                  <a:pt x="9154633" y="671624"/>
                </a:cubicBezTo>
              </a:path>
            </a:pathLst>
          </a:custGeom>
          <a:ln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8100000" scaled="1"/>
              <a:tileRect/>
            </a:gradFill>
          </a:ln>
          <a:effectLst>
            <a:outerShdw blurRad="114300" dir="5400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9" name="Полилиния 28"/>
          <p:cNvSpPr/>
          <p:nvPr/>
        </p:nvSpPr>
        <p:spPr>
          <a:xfrm>
            <a:off x="3714744" y="-24"/>
            <a:ext cx="5444836" cy="6316370"/>
          </a:xfrm>
          <a:custGeom>
            <a:avLst/>
            <a:gdLst>
              <a:gd name="connsiteX0" fmla="*/ 5444836 w 5444836"/>
              <a:gd name="connsiteY0" fmla="*/ 0 h 6816436"/>
              <a:gd name="connsiteX1" fmla="*/ 592282 w 5444836"/>
              <a:gd name="connsiteY1" fmla="*/ 1122218 h 6816436"/>
              <a:gd name="connsiteX2" fmla="*/ 1891145 w 5444836"/>
              <a:gd name="connsiteY2" fmla="*/ 4727863 h 6816436"/>
              <a:gd name="connsiteX3" fmla="*/ 5444836 w 5444836"/>
              <a:gd name="connsiteY3" fmla="*/ 6816436 h 6816436"/>
              <a:gd name="connsiteX4" fmla="*/ 5444836 w 5444836"/>
              <a:gd name="connsiteY4" fmla="*/ 6816436 h 6816436"/>
              <a:gd name="connsiteX0" fmla="*/ 5444836 w 5444836"/>
              <a:gd name="connsiteY0" fmla="*/ 0 h 6816436"/>
              <a:gd name="connsiteX1" fmla="*/ 592282 w 5444836"/>
              <a:gd name="connsiteY1" fmla="*/ 1122218 h 6816436"/>
              <a:gd name="connsiteX2" fmla="*/ 1891145 w 5444836"/>
              <a:gd name="connsiteY2" fmla="*/ 4727863 h 6816436"/>
              <a:gd name="connsiteX3" fmla="*/ 5444836 w 5444836"/>
              <a:gd name="connsiteY3" fmla="*/ 6816436 h 6816436"/>
              <a:gd name="connsiteX4" fmla="*/ 5444836 w 5444836"/>
              <a:gd name="connsiteY4" fmla="*/ 6816436 h 6816436"/>
              <a:gd name="connsiteX0" fmla="*/ 5444836 w 5444836"/>
              <a:gd name="connsiteY0" fmla="*/ 0 h 6816436"/>
              <a:gd name="connsiteX1" fmla="*/ 592282 w 5444836"/>
              <a:gd name="connsiteY1" fmla="*/ 1122218 h 6816436"/>
              <a:gd name="connsiteX2" fmla="*/ 1891145 w 5444836"/>
              <a:gd name="connsiteY2" fmla="*/ 4727863 h 6816436"/>
              <a:gd name="connsiteX3" fmla="*/ 5444836 w 5444836"/>
              <a:gd name="connsiteY3" fmla="*/ 6816436 h 6816436"/>
              <a:gd name="connsiteX4" fmla="*/ 5444836 w 5444836"/>
              <a:gd name="connsiteY4" fmla="*/ 6816436 h 6816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44836" h="6816436">
                <a:moveTo>
                  <a:pt x="5444836" y="0"/>
                </a:moveTo>
                <a:cubicBezTo>
                  <a:pt x="3314700" y="167120"/>
                  <a:pt x="1184564" y="334241"/>
                  <a:pt x="592282" y="1122218"/>
                </a:cubicBezTo>
                <a:cubicBezTo>
                  <a:pt x="0" y="1910195"/>
                  <a:pt x="1003305" y="3862888"/>
                  <a:pt x="1891145" y="4727863"/>
                </a:cubicBezTo>
                <a:cubicBezTo>
                  <a:pt x="2835457" y="5618404"/>
                  <a:pt x="5444836" y="6816436"/>
                  <a:pt x="5444836" y="6816436"/>
                </a:cubicBezTo>
                <a:lnTo>
                  <a:pt x="5444836" y="6816436"/>
                </a:lnTo>
              </a:path>
            </a:pathLst>
          </a:custGeom>
          <a:ln w="28575">
            <a:gradFill>
              <a:gsLst>
                <a:gs pos="0">
                  <a:schemeClr val="bg1">
                    <a:alpha val="34000"/>
                  </a:schemeClr>
                </a:gs>
                <a:gs pos="38000">
                  <a:srgbClr val="0070C0">
                    <a:alpha val="38000"/>
                  </a:srgbClr>
                </a:gs>
                <a:gs pos="82000">
                  <a:srgbClr val="00B050">
                    <a:alpha val="42000"/>
                  </a:srgbClr>
                </a:gs>
                <a:gs pos="82000">
                  <a:srgbClr val="FFC000">
                    <a:alpha val="62000"/>
                  </a:srgbClr>
                </a:gs>
              </a:gsLst>
              <a:lin ang="5400000" scaled="0"/>
            </a:gradFill>
          </a:ln>
          <a:effectLst>
            <a:outerShdw blurRad="317500" dist="203200" sx="103000" sy="103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Полилиния 13"/>
          <p:cNvSpPr/>
          <p:nvPr/>
        </p:nvSpPr>
        <p:spPr>
          <a:xfrm>
            <a:off x="3677516" y="0"/>
            <a:ext cx="5444836" cy="6858024"/>
          </a:xfrm>
          <a:custGeom>
            <a:avLst/>
            <a:gdLst>
              <a:gd name="connsiteX0" fmla="*/ 5444836 w 5444836"/>
              <a:gd name="connsiteY0" fmla="*/ 0 h 6816436"/>
              <a:gd name="connsiteX1" fmla="*/ 592282 w 5444836"/>
              <a:gd name="connsiteY1" fmla="*/ 1122218 h 6816436"/>
              <a:gd name="connsiteX2" fmla="*/ 1891145 w 5444836"/>
              <a:gd name="connsiteY2" fmla="*/ 4727863 h 6816436"/>
              <a:gd name="connsiteX3" fmla="*/ 5444836 w 5444836"/>
              <a:gd name="connsiteY3" fmla="*/ 6816436 h 6816436"/>
              <a:gd name="connsiteX4" fmla="*/ 5444836 w 5444836"/>
              <a:gd name="connsiteY4" fmla="*/ 6816436 h 6816436"/>
              <a:gd name="connsiteX0" fmla="*/ 5444836 w 5444836"/>
              <a:gd name="connsiteY0" fmla="*/ 0 h 6816436"/>
              <a:gd name="connsiteX1" fmla="*/ 592282 w 5444836"/>
              <a:gd name="connsiteY1" fmla="*/ 1122218 h 6816436"/>
              <a:gd name="connsiteX2" fmla="*/ 1891145 w 5444836"/>
              <a:gd name="connsiteY2" fmla="*/ 4727863 h 6816436"/>
              <a:gd name="connsiteX3" fmla="*/ 5444836 w 5444836"/>
              <a:gd name="connsiteY3" fmla="*/ 6816436 h 6816436"/>
              <a:gd name="connsiteX4" fmla="*/ 5444836 w 5444836"/>
              <a:gd name="connsiteY4" fmla="*/ 6816436 h 6816436"/>
              <a:gd name="connsiteX0" fmla="*/ 5444836 w 5444836"/>
              <a:gd name="connsiteY0" fmla="*/ 0 h 6816436"/>
              <a:gd name="connsiteX1" fmla="*/ 592282 w 5444836"/>
              <a:gd name="connsiteY1" fmla="*/ 1122218 h 6816436"/>
              <a:gd name="connsiteX2" fmla="*/ 1891145 w 5444836"/>
              <a:gd name="connsiteY2" fmla="*/ 4727863 h 6816436"/>
              <a:gd name="connsiteX3" fmla="*/ 5444836 w 5444836"/>
              <a:gd name="connsiteY3" fmla="*/ 6816436 h 6816436"/>
              <a:gd name="connsiteX4" fmla="*/ 5444836 w 5444836"/>
              <a:gd name="connsiteY4" fmla="*/ 6816436 h 6816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44836" h="6816436">
                <a:moveTo>
                  <a:pt x="5444836" y="0"/>
                </a:moveTo>
                <a:cubicBezTo>
                  <a:pt x="3314700" y="167120"/>
                  <a:pt x="1184564" y="334241"/>
                  <a:pt x="592282" y="1122218"/>
                </a:cubicBezTo>
                <a:cubicBezTo>
                  <a:pt x="0" y="1910195"/>
                  <a:pt x="1003305" y="3862888"/>
                  <a:pt x="1891145" y="4727863"/>
                </a:cubicBezTo>
                <a:cubicBezTo>
                  <a:pt x="2835457" y="5618404"/>
                  <a:pt x="5444836" y="6816436"/>
                  <a:pt x="5444836" y="6816436"/>
                </a:cubicBezTo>
                <a:lnTo>
                  <a:pt x="5444836" y="6816436"/>
                </a:lnTo>
              </a:path>
            </a:pathLst>
          </a:custGeom>
          <a:ln w="28575">
            <a:gradFill>
              <a:gsLst>
                <a:gs pos="0">
                  <a:schemeClr val="bg1">
                    <a:alpha val="34000"/>
                  </a:schemeClr>
                </a:gs>
                <a:gs pos="38000">
                  <a:srgbClr val="0070C0">
                    <a:alpha val="38000"/>
                  </a:srgbClr>
                </a:gs>
                <a:gs pos="82000">
                  <a:srgbClr val="00B050">
                    <a:alpha val="42000"/>
                  </a:srgbClr>
                </a:gs>
                <a:gs pos="82000">
                  <a:srgbClr val="FFC000">
                    <a:alpha val="62000"/>
                  </a:srgbClr>
                </a:gs>
              </a:gsLst>
              <a:lin ang="5400000" scaled="0"/>
            </a:gradFill>
          </a:ln>
          <a:effectLst>
            <a:outerShdw blurRad="317500" dist="203200" sx="103000" sy="103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5" name="Полилиния 174"/>
          <p:cNvSpPr/>
          <p:nvPr/>
        </p:nvSpPr>
        <p:spPr>
          <a:xfrm>
            <a:off x="3714744" y="-24"/>
            <a:ext cx="5444836" cy="4071966"/>
          </a:xfrm>
          <a:custGeom>
            <a:avLst/>
            <a:gdLst>
              <a:gd name="connsiteX0" fmla="*/ 5444836 w 5444836"/>
              <a:gd name="connsiteY0" fmla="*/ 0 h 6816436"/>
              <a:gd name="connsiteX1" fmla="*/ 592282 w 5444836"/>
              <a:gd name="connsiteY1" fmla="*/ 1122218 h 6816436"/>
              <a:gd name="connsiteX2" fmla="*/ 1891145 w 5444836"/>
              <a:gd name="connsiteY2" fmla="*/ 4727863 h 6816436"/>
              <a:gd name="connsiteX3" fmla="*/ 5444836 w 5444836"/>
              <a:gd name="connsiteY3" fmla="*/ 6816436 h 6816436"/>
              <a:gd name="connsiteX4" fmla="*/ 5444836 w 5444836"/>
              <a:gd name="connsiteY4" fmla="*/ 6816436 h 6816436"/>
              <a:gd name="connsiteX0" fmla="*/ 5444836 w 5444836"/>
              <a:gd name="connsiteY0" fmla="*/ 0 h 6816436"/>
              <a:gd name="connsiteX1" fmla="*/ 592282 w 5444836"/>
              <a:gd name="connsiteY1" fmla="*/ 1122218 h 6816436"/>
              <a:gd name="connsiteX2" fmla="*/ 1891145 w 5444836"/>
              <a:gd name="connsiteY2" fmla="*/ 4727863 h 6816436"/>
              <a:gd name="connsiteX3" fmla="*/ 5444836 w 5444836"/>
              <a:gd name="connsiteY3" fmla="*/ 6816436 h 6816436"/>
              <a:gd name="connsiteX4" fmla="*/ 5444836 w 5444836"/>
              <a:gd name="connsiteY4" fmla="*/ 6816436 h 6816436"/>
              <a:gd name="connsiteX0" fmla="*/ 5444836 w 5444836"/>
              <a:gd name="connsiteY0" fmla="*/ 0 h 6816436"/>
              <a:gd name="connsiteX1" fmla="*/ 592282 w 5444836"/>
              <a:gd name="connsiteY1" fmla="*/ 1122218 h 6816436"/>
              <a:gd name="connsiteX2" fmla="*/ 1891145 w 5444836"/>
              <a:gd name="connsiteY2" fmla="*/ 4727863 h 6816436"/>
              <a:gd name="connsiteX3" fmla="*/ 5444836 w 5444836"/>
              <a:gd name="connsiteY3" fmla="*/ 6816436 h 6816436"/>
              <a:gd name="connsiteX4" fmla="*/ 5444836 w 5444836"/>
              <a:gd name="connsiteY4" fmla="*/ 6816436 h 6816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44836" h="6816436">
                <a:moveTo>
                  <a:pt x="5444836" y="0"/>
                </a:moveTo>
                <a:cubicBezTo>
                  <a:pt x="3314700" y="167120"/>
                  <a:pt x="1184564" y="334241"/>
                  <a:pt x="592282" y="1122218"/>
                </a:cubicBezTo>
                <a:cubicBezTo>
                  <a:pt x="0" y="1910195"/>
                  <a:pt x="1003305" y="3862888"/>
                  <a:pt x="1891145" y="4727863"/>
                </a:cubicBezTo>
                <a:cubicBezTo>
                  <a:pt x="2835457" y="5618404"/>
                  <a:pt x="5444836" y="6816436"/>
                  <a:pt x="5444836" y="6816436"/>
                </a:cubicBezTo>
                <a:lnTo>
                  <a:pt x="5444836" y="6816436"/>
                </a:lnTo>
              </a:path>
            </a:pathLst>
          </a:custGeom>
          <a:ln w="28575">
            <a:gradFill>
              <a:gsLst>
                <a:gs pos="0">
                  <a:schemeClr val="bg1">
                    <a:alpha val="34000"/>
                  </a:schemeClr>
                </a:gs>
                <a:gs pos="38000">
                  <a:srgbClr val="0070C0">
                    <a:alpha val="38000"/>
                  </a:srgbClr>
                </a:gs>
                <a:gs pos="82000">
                  <a:srgbClr val="00B050">
                    <a:alpha val="42000"/>
                  </a:srgbClr>
                </a:gs>
                <a:gs pos="82000">
                  <a:srgbClr val="FFC000">
                    <a:alpha val="62000"/>
                  </a:srgbClr>
                </a:gs>
              </a:gsLst>
              <a:lin ang="5400000" scaled="0"/>
            </a:gradFill>
          </a:ln>
          <a:effectLst>
            <a:outerShdw blurRad="317500" dist="203200" sx="103000" sy="103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9" name="Полилиния 188"/>
          <p:cNvSpPr/>
          <p:nvPr/>
        </p:nvSpPr>
        <p:spPr>
          <a:xfrm>
            <a:off x="-560903" y="-42556"/>
            <a:ext cx="2579688" cy="5429288"/>
          </a:xfrm>
          <a:custGeom>
            <a:avLst/>
            <a:gdLst>
              <a:gd name="connsiteX0" fmla="*/ 1476375 w 2579688"/>
              <a:gd name="connsiteY0" fmla="*/ 0 h 5648325"/>
              <a:gd name="connsiteX1" fmla="*/ 2571750 w 2579688"/>
              <a:gd name="connsiteY1" fmla="*/ 1114425 h 5648325"/>
              <a:gd name="connsiteX2" fmla="*/ 1524000 w 2579688"/>
              <a:gd name="connsiteY2" fmla="*/ 2962275 h 5648325"/>
              <a:gd name="connsiteX3" fmla="*/ 2047875 w 2579688"/>
              <a:gd name="connsiteY3" fmla="*/ 4486275 h 5648325"/>
              <a:gd name="connsiteX4" fmla="*/ 0 w 2579688"/>
              <a:gd name="connsiteY4" fmla="*/ 5648325 h 5648325"/>
              <a:gd name="connsiteX5" fmla="*/ 0 w 2579688"/>
              <a:gd name="connsiteY5" fmla="*/ 5648325 h 5648325"/>
              <a:gd name="connsiteX6" fmla="*/ 0 w 2579688"/>
              <a:gd name="connsiteY6" fmla="*/ 5648325 h 5648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79688" h="5648325">
                <a:moveTo>
                  <a:pt x="1476375" y="0"/>
                </a:moveTo>
                <a:cubicBezTo>
                  <a:pt x="2020094" y="310356"/>
                  <a:pt x="2563813" y="620713"/>
                  <a:pt x="2571750" y="1114425"/>
                </a:cubicBezTo>
                <a:cubicBezTo>
                  <a:pt x="2579688" y="1608138"/>
                  <a:pt x="1611312" y="2400300"/>
                  <a:pt x="1524000" y="2962275"/>
                </a:cubicBezTo>
                <a:cubicBezTo>
                  <a:pt x="1436688" y="3524250"/>
                  <a:pt x="2301875" y="4038600"/>
                  <a:pt x="2047875" y="4486275"/>
                </a:cubicBezTo>
                <a:cubicBezTo>
                  <a:pt x="1793875" y="4933950"/>
                  <a:pt x="0" y="5648325"/>
                  <a:pt x="0" y="5648325"/>
                </a:cubicBezTo>
                <a:lnTo>
                  <a:pt x="0" y="5648325"/>
                </a:lnTo>
                <a:lnTo>
                  <a:pt x="0" y="5648325"/>
                </a:lnTo>
              </a:path>
            </a:pathLst>
          </a:custGeom>
          <a:ln>
            <a:gradFill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5400000" scaled="0"/>
            </a:gradFill>
          </a:ln>
          <a:effectLst>
            <a:outerShdw blurRad="63500" dist="50800" dir="12180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4" name="Полилиния 183"/>
          <p:cNvSpPr/>
          <p:nvPr/>
        </p:nvSpPr>
        <p:spPr>
          <a:xfrm>
            <a:off x="-428660" y="-142900"/>
            <a:ext cx="2579688" cy="5634077"/>
          </a:xfrm>
          <a:custGeom>
            <a:avLst/>
            <a:gdLst>
              <a:gd name="connsiteX0" fmla="*/ 1476375 w 2579688"/>
              <a:gd name="connsiteY0" fmla="*/ 0 h 5648325"/>
              <a:gd name="connsiteX1" fmla="*/ 2571750 w 2579688"/>
              <a:gd name="connsiteY1" fmla="*/ 1114425 h 5648325"/>
              <a:gd name="connsiteX2" fmla="*/ 1524000 w 2579688"/>
              <a:gd name="connsiteY2" fmla="*/ 2962275 h 5648325"/>
              <a:gd name="connsiteX3" fmla="*/ 2047875 w 2579688"/>
              <a:gd name="connsiteY3" fmla="*/ 4486275 h 5648325"/>
              <a:gd name="connsiteX4" fmla="*/ 0 w 2579688"/>
              <a:gd name="connsiteY4" fmla="*/ 5648325 h 5648325"/>
              <a:gd name="connsiteX5" fmla="*/ 0 w 2579688"/>
              <a:gd name="connsiteY5" fmla="*/ 5648325 h 5648325"/>
              <a:gd name="connsiteX6" fmla="*/ 0 w 2579688"/>
              <a:gd name="connsiteY6" fmla="*/ 5648325 h 5648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79688" h="5648325">
                <a:moveTo>
                  <a:pt x="1476375" y="0"/>
                </a:moveTo>
                <a:cubicBezTo>
                  <a:pt x="2020094" y="310356"/>
                  <a:pt x="2563813" y="620713"/>
                  <a:pt x="2571750" y="1114425"/>
                </a:cubicBezTo>
                <a:cubicBezTo>
                  <a:pt x="2579688" y="1608138"/>
                  <a:pt x="1611312" y="2400300"/>
                  <a:pt x="1524000" y="2962275"/>
                </a:cubicBezTo>
                <a:cubicBezTo>
                  <a:pt x="1436688" y="3524250"/>
                  <a:pt x="2301875" y="4038600"/>
                  <a:pt x="2047875" y="4486275"/>
                </a:cubicBezTo>
                <a:cubicBezTo>
                  <a:pt x="1793875" y="4933950"/>
                  <a:pt x="0" y="5648325"/>
                  <a:pt x="0" y="5648325"/>
                </a:cubicBezTo>
                <a:lnTo>
                  <a:pt x="0" y="5648325"/>
                </a:lnTo>
                <a:lnTo>
                  <a:pt x="0" y="5648325"/>
                </a:lnTo>
              </a:path>
            </a:pathLst>
          </a:custGeom>
          <a:ln>
            <a:gradFill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5400000" scaled="0"/>
            </a:gradFill>
          </a:ln>
          <a:effectLst>
            <a:outerShdw blurRad="63500" dist="50800" dir="12180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2" name="Полилиния 181"/>
          <p:cNvSpPr/>
          <p:nvPr/>
        </p:nvSpPr>
        <p:spPr>
          <a:xfrm>
            <a:off x="-285784" y="-231204"/>
            <a:ext cx="2579688" cy="5784294"/>
          </a:xfrm>
          <a:custGeom>
            <a:avLst/>
            <a:gdLst>
              <a:gd name="connsiteX0" fmla="*/ 1476375 w 2579688"/>
              <a:gd name="connsiteY0" fmla="*/ 0 h 5648325"/>
              <a:gd name="connsiteX1" fmla="*/ 2571750 w 2579688"/>
              <a:gd name="connsiteY1" fmla="*/ 1114425 h 5648325"/>
              <a:gd name="connsiteX2" fmla="*/ 1524000 w 2579688"/>
              <a:gd name="connsiteY2" fmla="*/ 2962275 h 5648325"/>
              <a:gd name="connsiteX3" fmla="*/ 2047875 w 2579688"/>
              <a:gd name="connsiteY3" fmla="*/ 4486275 h 5648325"/>
              <a:gd name="connsiteX4" fmla="*/ 0 w 2579688"/>
              <a:gd name="connsiteY4" fmla="*/ 5648325 h 5648325"/>
              <a:gd name="connsiteX5" fmla="*/ 0 w 2579688"/>
              <a:gd name="connsiteY5" fmla="*/ 5648325 h 5648325"/>
              <a:gd name="connsiteX6" fmla="*/ 0 w 2579688"/>
              <a:gd name="connsiteY6" fmla="*/ 5648325 h 5648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79688" h="5648325">
                <a:moveTo>
                  <a:pt x="1476375" y="0"/>
                </a:moveTo>
                <a:cubicBezTo>
                  <a:pt x="2020094" y="310356"/>
                  <a:pt x="2563813" y="620713"/>
                  <a:pt x="2571750" y="1114425"/>
                </a:cubicBezTo>
                <a:cubicBezTo>
                  <a:pt x="2579688" y="1608138"/>
                  <a:pt x="1611312" y="2400300"/>
                  <a:pt x="1524000" y="2962275"/>
                </a:cubicBezTo>
                <a:cubicBezTo>
                  <a:pt x="1436688" y="3524250"/>
                  <a:pt x="2301875" y="4038600"/>
                  <a:pt x="2047875" y="4486275"/>
                </a:cubicBezTo>
                <a:cubicBezTo>
                  <a:pt x="1793875" y="4933950"/>
                  <a:pt x="0" y="5648325"/>
                  <a:pt x="0" y="5648325"/>
                </a:cubicBezTo>
                <a:lnTo>
                  <a:pt x="0" y="5648325"/>
                </a:lnTo>
                <a:lnTo>
                  <a:pt x="0" y="5648325"/>
                </a:lnTo>
              </a:path>
            </a:pathLst>
          </a:custGeom>
          <a:ln>
            <a:gradFill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5400000" scaled="0"/>
            </a:gradFill>
          </a:ln>
          <a:effectLst>
            <a:outerShdw blurRad="63500" dist="50800" dir="12180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8" name="Полилиния 177"/>
          <p:cNvSpPr/>
          <p:nvPr/>
        </p:nvSpPr>
        <p:spPr>
          <a:xfrm>
            <a:off x="-19050" y="-300727"/>
            <a:ext cx="2579688" cy="5939528"/>
          </a:xfrm>
          <a:custGeom>
            <a:avLst/>
            <a:gdLst>
              <a:gd name="connsiteX0" fmla="*/ 1476375 w 2579688"/>
              <a:gd name="connsiteY0" fmla="*/ 0 h 5648325"/>
              <a:gd name="connsiteX1" fmla="*/ 2571750 w 2579688"/>
              <a:gd name="connsiteY1" fmla="*/ 1114425 h 5648325"/>
              <a:gd name="connsiteX2" fmla="*/ 1524000 w 2579688"/>
              <a:gd name="connsiteY2" fmla="*/ 2962275 h 5648325"/>
              <a:gd name="connsiteX3" fmla="*/ 2047875 w 2579688"/>
              <a:gd name="connsiteY3" fmla="*/ 4486275 h 5648325"/>
              <a:gd name="connsiteX4" fmla="*/ 0 w 2579688"/>
              <a:gd name="connsiteY4" fmla="*/ 5648325 h 5648325"/>
              <a:gd name="connsiteX5" fmla="*/ 0 w 2579688"/>
              <a:gd name="connsiteY5" fmla="*/ 5648325 h 5648325"/>
              <a:gd name="connsiteX6" fmla="*/ 0 w 2579688"/>
              <a:gd name="connsiteY6" fmla="*/ 5648325 h 5648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79688" h="5648325">
                <a:moveTo>
                  <a:pt x="1476375" y="0"/>
                </a:moveTo>
                <a:cubicBezTo>
                  <a:pt x="2020094" y="310356"/>
                  <a:pt x="2563813" y="620713"/>
                  <a:pt x="2571750" y="1114425"/>
                </a:cubicBezTo>
                <a:cubicBezTo>
                  <a:pt x="2579688" y="1608138"/>
                  <a:pt x="1611312" y="2400300"/>
                  <a:pt x="1524000" y="2962275"/>
                </a:cubicBezTo>
                <a:cubicBezTo>
                  <a:pt x="1436688" y="3524250"/>
                  <a:pt x="2301875" y="4038600"/>
                  <a:pt x="2047875" y="4486275"/>
                </a:cubicBezTo>
                <a:cubicBezTo>
                  <a:pt x="1793875" y="4933950"/>
                  <a:pt x="0" y="5648325"/>
                  <a:pt x="0" y="5648325"/>
                </a:cubicBezTo>
                <a:lnTo>
                  <a:pt x="0" y="5648325"/>
                </a:lnTo>
                <a:lnTo>
                  <a:pt x="0" y="5648325"/>
                </a:lnTo>
              </a:path>
            </a:pathLst>
          </a:custGeom>
          <a:ln>
            <a:gradFill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5400000" scaled="0"/>
            </a:gradFill>
          </a:ln>
          <a:effectLst>
            <a:outerShdw blurRad="63500" dist="50800" dir="12180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0" name="Прямоугольник 189"/>
          <p:cNvSpPr/>
          <p:nvPr/>
        </p:nvSpPr>
        <p:spPr>
          <a:xfrm>
            <a:off x="0" y="0"/>
            <a:ext cx="9144000" cy="500063"/>
          </a:xfrm>
          <a:prstGeom prst="rect">
            <a:avLst/>
          </a:prstGeom>
          <a:gradFill>
            <a:gsLst>
              <a:gs pos="0">
                <a:srgbClr val="EBB075"/>
              </a:gs>
              <a:gs pos="8000">
                <a:srgbClr val="FEE9E2"/>
              </a:gs>
              <a:gs pos="19000">
                <a:srgbClr val="E79379"/>
              </a:gs>
              <a:gs pos="70000">
                <a:srgbClr val="E4643C"/>
              </a:gs>
              <a:gs pos="100000">
                <a:srgbClr val="6D1311"/>
              </a:gs>
            </a:gsLst>
            <a:lin ang="5400000" scaled="1"/>
          </a:gradFill>
          <a:ln>
            <a:noFill/>
          </a:ln>
          <a:effectLst>
            <a:outerShdw blurRad="101600" dir="5400000" algn="ctr" rotWithShape="0">
              <a:schemeClr val="tx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pSp>
        <p:nvGrpSpPr>
          <p:cNvPr id="6171" name="Группа 35"/>
          <p:cNvGrpSpPr>
            <a:grpSpLocks/>
          </p:cNvGrpSpPr>
          <p:nvPr/>
        </p:nvGrpSpPr>
        <p:grpSpPr bwMode="auto">
          <a:xfrm>
            <a:off x="142875" y="357188"/>
            <a:ext cx="179388" cy="322262"/>
            <a:chOff x="642910" y="5500702"/>
            <a:chExt cx="178876" cy="321752"/>
          </a:xfrm>
        </p:grpSpPr>
        <p:sp>
          <p:nvSpPr>
            <p:cNvPr id="31" name="Овал 30"/>
            <p:cNvSpPr/>
            <p:nvPr/>
          </p:nvSpPr>
          <p:spPr>
            <a:xfrm>
              <a:off x="642910" y="5500702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32" name="Овал 31"/>
            <p:cNvSpPr/>
            <p:nvPr/>
          </p:nvSpPr>
          <p:spPr>
            <a:xfrm>
              <a:off x="714144" y="5572026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33" name="Овал 32"/>
            <p:cNvSpPr/>
            <p:nvPr/>
          </p:nvSpPr>
          <p:spPr>
            <a:xfrm>
              <a:off x="785377" y="5643351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34" name="Овал 33"/>
            <p:cNvSpPr/>
            <p:nvPr/>
          </p:nvSpPr>
          <p:spPr>
            <a:xfrm>
              <a:off x="714144" y="5714675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35" name="Овал 34"/>
            <p:cNvSpPr/>
            <p:nvPr/>
          </p:nvSpPr>
          <p:spPr>
            <a:xfrm>
              <a:off x="642910" y="5786000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6172" name="Группа 48"/>
          <p:cNvGrpSpPr>
            <a:grpSpLocks/>
          </p:cNvGrpSpPr>
          <p:nvPr/>
        </p:nvGrpSpPr>
        <p:grpSpPr bwMode="auto">
          <a:xfrm>
            <a:off x="357188" y="357188"/>
            <a:ext cx="179387" cy="322262"/>
            <a:chOff x="642910" y="5500702"/>
            <a:chExt cx="178876" cy="321752"/>
          </a:xfrm>
        </p:grpSpPr>
        <p:sp>
          <p:nvSpPr>
            <p:cNvPr id="50" name="Овал 49"/>
            <p:cNvSpPr/>
            <p:nvPr/>
          </p:nvSpPr>
          <p:spPr>
            <a:xfrm>
              <a:off x="642910" y="5500702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51" name="Овал 50"/>
            <p:cNvSpPr/>
            <p:nvPr/>
          </p:nvSpPr>
          <p:spPr>
            <a:xfrm>
              <a:off x="714144" y="5572026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52" name="Овал 51"/>
            <p:cNvSpPr/>
            <p:nvPr/>
          </p:nvSpPr>
          <p:spPr>
            <a:xfrm>
              <a:off x="785378" y="5643351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53" name="Овал 52"/>
            <p:cNvSpPr/>
            <p:nvPr/>
          </p:nvSpPr>
          <p:spPr>
            <a:xfrm>
              <a:off x="714144" y="5714675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54" name="Овал 53"/>
            <p:cNvSpPr/>
            <p:nvPr/>
          </p:nvSpPr>
          <p:spPr>
            <a:xfrm>
              <a:off x="642910" y="5786000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6173" name="Группа 54"/>
          <p:cNvGrpSpPr>
            <a:grpSpLocks/>
          </p:cNvGrpSpPr>
          <p:nvPr/>
        </p:nvGrpSpPr>
        <p:grpSpPr bwMode="auto">
          <a:xfrm>
            <a:off x="571500" y="357188"/>
            <a:ext cx="179388" cy="322262"/>
            <a:chOff x="642910" y="5500702"/>
            <a:chExt cx="178876" cy="321752"/>
          </a:xfrm>
        </p:grpSpPr>
        <p:sp>
          <p:nvSpPr>
            <p:cNvPr id="56" name="Овал 55"/>
            <p:cNvSpPr/>
            <p:nvPr/>
          </p:nvSpPr>
          <p:spPr>
            <a:xfrm>
              <a:off x="642910" y="5500702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57" name="Овал 56"/>
            <p:cNvSpPr/>
            <p:nvPr/>
          </p:nvSpPr>
          <p:spPr>
            <a:xfrm>
              <a:off x="714144" y="5572026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58" name="Овал 57"/>
            <p:cNvSpPr/>
            <p:nvPr/>
          </p:nvSpPr>
          <p:spPr>
            <a:xfrm>
              <a:off x="785377" y="5643351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59" name="Овал 58"/>
            <p:cNvSpPr/>
            <p:nvPr/>
          </p:nvSpPr>
          <p:spPr>
            <a:xfrm>
              <a:off x="714144" y="5714675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60" name="Овал 59"/>
            <p:cNvSpPr/>
            <p:nvPr/>
          </p:nvSpPr>
          <p:spPr>
            <a:xfrm>
              <a:off x="642910" y="5786000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6174" name="Группа 60"/>
          <p:cNvGrpSpPr>
            <a:grpSpLocks/>
          </p:cNvGrpSpPr>
          <p:nvPr/>
        </p:nvGrpSpPr>
        <p:grpSpPr bwMode="auto">
          <a:xfrm>
            <a:off x="785813" y="357188"/>
            <a:ext cx="179387" cy="322262"/>
            <a:chOff x="642910" y="5500702"/>
            <a:chExt cx="178876" cy="321752"/>
          </a:xfrm>
        </p:grpSpPr>
        <p:sp>
          <p:nvSpPr>
            <p:cNvPr id="62" name="Овал 61"/>
            <p:cNvSpPr/>
            <p:nvPr/>
          </p:nvSpPr>
          <p:spPr>
            <a:xfrm>
              <a:off x="642910" y="5500702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63" name="Овал 62"/>
            <p:cNvSpPr/>
            <p:nvPr/>
          </p:nvSpPr>
          <p:spPr>
            <a:xfrm>
              <a:off x="714144" y="5572026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64" name="Овал 63"/>
            <p:cNvSpPr/>
            <p:nvPr/>
          </p:nvSpPr>
          <p:spPr>
            <a:xfrm>
              <a:off x="785378" y="5643351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65" name="Овал 64"/>
            <p:cNvSpPr/>
            <p:nvPr/>
          </p:nvSpPr>
          <p:spPr>
            <a:xfrm>
              <a:off x="714144" y="5714675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66" name="Овал 65"/>
            <p:cNvSpPr/>
            <p:nvPr/>
          </p:nvSpPr>
          <p:spPr>
            <a:xfrm>
              <a:off x="642910" y="5786000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6175" name="Группа 66"/>
          <p:cNvGrpSpPr>
            <a:grpSpLocks/>
          </p:cNvGrpSpPr>
          <p:nvPr/>
        </p:nvGrpSpPr>
        <p:grpSpPr bwMode="auto">
          <a:xfrm>
            <a:off x="1000125" y="357188"/>
            <a:ext cx="179388" cy="322262"/>
            <a:chOff x="642910" y="5500702"/>
            <a:chExt cx="178876" cy="321752"/>
          </a:xfrm>
        </p:grpSpPr>
        <p:sp>
          <p:nvSpPr>
            <p:cNvPr id="68" name="Овал 67"/>
            <p:cNvSpPr/>
            <p:nvPr/>
          </p:nvSpPr>
          <p:spPr>
            <a:xfrm>
              <a:off x="642910" y="5500702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69" name="Овал 68"/>
            <p:cNvSpPr/>
            <p:nvPr/>
          </p:nvSpPr>
          <p:spPr>
            <a:xfrm>
              <a:off x="714144" y="5572026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70" name="Овал 69"/>
            <p:cNvSpPr/>
            <p:nvPr/>
          </p:nvSpPr>
          <p:spPr>
            <a:xfrm>
              <a:off x="785377" y="5643351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71" name="Овал 70"/>
            <p:cNvSpPr/>
            <p:nvPr/>
          </p:nvSpPr>
          <p:spPr>
            <a:xfrm>
              <a:off x="714144" y="5714675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72" name="Овал 71"/>
            <p:cNvSpPr/>
            <p:nvPr/>
          </p:nvSpPr>
          <p:spPr>
            <a:xfrm>
              <a:off x="642910" y="5786000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6176" name="Группа 72"/>
          <p:cNvGrpSpPr>
            <a:grpSpLocks/>
          </p:cNvGrpSpPr>
          <p:nvPr/>
        </p:nvGrpSpPr>
        <p:grpSpPr bwMode="auto">
          <a:xfrm>
            <a:off x="1214438" y="357188"/>
            <a:ext cx="179387" cy="322262"/>
            <a:chOff x="642910" y="5500702"/>
            <a:chExt cx="178876" cy="321752"/>
          </a:xfrm>
        </p:grpSpPr>
        <p:sp>
          <p:nvSpPr>
            <p:cNvPr id="74" name="Овал 73"/>
            <p:cNvSpPr/>
            <p:nvPr/>
          </p:nvSpPr>
          <p:spPr>
            <a:xfrm>
              <a:off x="642910" y="5500702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75" name="Овал 74"/>
            <p:cNvSpPr/>
            <p:nvPr/>
          </p:nvSpPr>
          <p:spPr>
            <a:xfrm>
              <a:off x="714144" y="5572026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76" name="Овал 75"/>
            <p:cNvSpPr/>
            <p:nvPr/>
          </p:nvSpPr>
          <p:spPr>
            <a:xfrm>
              <a:off x="785378" y="5643351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77" name="Овал 76"/>
            <p:cNvSpPr/>
            <p:nvPr/>
          </p:nvSpPr>
          <p:spPr>
            <a:xfrm>
              <a:off x="714144" y="5714675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78" name="Овал 77"/>
            <p:cNvSpPr/>
            <p:nvPr/>
          </p:nvSpPr>
          <p:spPr>
            <a:xfrm>
              <a:off x="642910" y="5786000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6177" name="Группа 78"/>
          <p:cNvGrpSpPr>
            <a:grpSpLocks/>
          </p:cNvGrpSpPr>
          <p:nvPr/>
        </p:nvGrpSpPr>
        <p:grpSpPr bwMode="auto">
          <a:xfrm>
            <a:off x="1428750" y="357188"/>
            <a:ext cx="179388" cy="322262"/>
            <a:chOff x="642910" y="5500702"/>
            <a:chExt cx="178876" cy="321752"/>
          </a:xfrm>
        </p:grpSpPr>
        <p:sp>
          <p:nvSpPr>
            <p:cNvPr id="80" name="Овал 79"/>
            <p:cNvSpPr/>
            <p:nvPr/>
          </p:nvSpPr>
          <p:spPr>
            <a:xfrm>
              <a:off x="642910" y="5500702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81" name="Овал 80"/>
            <p:cNvSpPr/>
            <p:nvPr/>
          </p:nvSpPr>
          <p:spPr>
            <a:xfrm>
              <a:off x="714144" y="5572026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82" name="Овал 81"/>
            <p:cNvSpPr/>
            <p:nvPr/>
          </p:nvSpPr>
          <p:spPr>
            <a:xfrm>
              <a:off x="785377" y="5643351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83" name="Овал 82"/>
            <p:cNvSpPr/>
            <p:nvPr/>
          </p:nvSpPr>
          <p:spPr>
            <a:xfrm>
              <a:off x="714144" y="5714675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84" name="Овал 83"/>
            <p:cNvSpPr/>
            <p:nvPr/>
          </p:nvSpPr>
          <p:spPr>
            <a:xfrm>
              <a:off x="642910" y="5786000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6178" name="Группа 84"/>
          <p:cNvGrpSpPr>
            <a:grpSpLocks/>
          </p:cNvGrpSpPr>
          <p:nvPr/>
        </p:nvGrpSpPr>
        <p:grpSpPr bwMode="auto">
          <a:xfrm>
            <a:off x="1643063" y="357188"/>
            <a:ext cx="179387" cy="322262"/>
            <a:chOff x="642910" y="5500702"/>
            <a:chExt cx="178876" cy="321752"/>
          </a:xfrm>
        </p:grpSpPr>
        <p:sp>
          <p:nvSpPr>
            <p:cNvPr id="86" name="Овал 85"/>
            <p:cNvSpPr/>
            <p:nvPr/>
          </p:nvSpPr>
          <p:spPr>
            <a:xfrm>
              <a:off x="642910" y="5500702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87" name="Овал 86"/>
            <p:cNvSpPr/>
            <p:nvPr/>
          </p:nvSpPr>
          <p:spPr>
            <a:xfrm>
              <a:off x="714144" y="5572026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88" name="Овал 87"/>
            <p:cNvSpPr/>
            <p:nvPr/>
          </p:nvSpPr>
          <p:spPr>
            <a:xfrm>
              <a:off x="785378" y="5643351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89" name="Овал 88"/>
            <p:cNvSpPr/>
            <p:nvPr/>
          </p:nvSpPr>
          <p:spPr>
            <a:xfrm>
              <a:off x="714144" y="5714675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90" name="Овал 89"/>
            <p:cNvSpPr/>
            <p:nvPr/>
          </p:nvSpPr>
          <p:spPr>
            <a:xfrm>
              <a:off x="642910" y="5786000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6179" name="Группа 90"/>
          <p:cNvGrpSpPr>
            <a:grpSpLocks/>
          </p:cNvGrpSpPr>
          <p:nvPr/>
        </p:nvGrpSpPr>
        <p:grpSpPr bwMode="auto">
          <a:xfrm>
            <a:off x="1857375" y="357188"/>
            <a:ext cx="179388" cy="322262"/>
            <a:chOff x="642910" y="5500702"/>
            <a:chExt cx="178876" cy="321752"/>
          </a:xfrm>
        </p:grpSpPr>
        <p:sp>
          <p:nvSpPr>
            <p:cNvPr id="92" name="Овал 91"/>
            <p:cNvSpPr/>
            <p:nvPr/>
          </p:nvSpPr>
          <p:spPr>
            <a:xfrm>
              <a:off x="642910" y="5500702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93" name="Овал 92"/>
            <p:cNvSpPr/>
            <p:nvPr/>
          </p:nvSpPr>
          <p:spPr>
            <a:xfrm>
              <a:off x="714144" y="5572026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94" name="Овал 93"/>
            <p:cNvSpPr/>
            <p:nvPr/>
          </p:nvSpPr>
          <p:spPr>
            <a:xfrm>
              <a:off x="785377" y="5643351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95" name="Овал 94"/>
            <p:cNvSpPr/>
            <p:nvPr/>
          </p:nvSpPr>
          <p:spPr>
            <a:xfrm>
              <a:off x="714144" y="5714675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96" name="Овал 95"/>
            <p:cNvSpPr/>
            <p:nvPr/>
          </p:nvSpPr>
          <p:spPr>
            <a:xfrm>
              <a:off x="642910" y="5786000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6180" name="Группа 96"/>
          <p:cNvGrpSpPr>
            <a:grpSpLocks/>
          </p:cNvGrpSpPr>
          <p:nvPr/>
        </p:nvGrpSpPr>
        <p:grpSpPr bwMode="auto">
          <a:xfrm>
            <a:off x="2071688" y="357188"/>
            <a:ext cx="179387" cy="322262"/>
            <a:chOff x="642910" y="5500702"/>
            <a:chExt cx="178876" cy="321752"/>
          </a:xfrm>
        </p:grpSpPr>
        <p:sp>
          <p:nvSpPr>
            <p:cNvPr id="98" name="Овал 97"/>
            <p:cNvSpPr/>
            <p:nvPr/>
          </p:nvSpPr>
          <p:spPr>
            <a:xfrm>
              <a:off x="642910" y="5500702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99" name="Овал 98"/>
            <p:cNvSpPr/>
            <p:nvPr/>
          </p:nvSpPr>
          <p:spPr>
            <a:xfrm>
              <a:off x="714144" y="5572026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00" name="Овал 99"/>
            <p:cNvSpPr/>
            <p:nvPr/>
          </p:nvSpPr>
          <p:spPr>
            <a:xfrm>
              <a:off x="785378" y="5643351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01" name="Овал 100"/>
            <p:cNvSpPr/>
            <p:nvPr/>
          </p:nvSpPr>
          <p:spPr>
            <a:xfrm>
              <a:off x="714144" y="5714675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02" name="Овал 101"/>
            <p:cNvSpPr/>
            <p:nvPr/>
          </p:nvSpPr>
          <p:spPr>
            <a:xfrm>
              <a:off x="642910" y="5786000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6181" name="Группа 102"/>
          <p:cNvGrpSpPr>
            <a:grpSpLocks/>
          </p:cNvGrpSpPr>
          <p:nvPr/>
        </p:nvGrpSpPr>
        <p:grpSpPr bwMode="auto">
          <a:xfrm>
            <a:off x="2286000" y="357188"/>
            <a:ext cx="179388" cy="322262"/>
            <a:chOff x="642910" y="5500702"/>
            <a:chExt cx="178876" cy="321752"/>
          </a:xfrm>
        </p:grpSpPr>
        <p:sp>
          <p:nvSpPr>
            <p:cNvPr id="104" name="Овал 103"/>
            <p:cNvSpPr/>
            <p:nvPr/>
          </p:nvSpPr>
          <p:spPr>
            <a:xfrm>
              <a:off x="642910" y="5500702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05" name="Овал 104"/>
            <p:cNvSpPr/>
            <p:nvPr/>
          </p:nvSpPr>
          <p:spPr>
            <a:xfrm>
              <a:off x="714144" y="5572026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06" name="Овал 105"/>
            <p:cNvSpPr/>
            <p:nvPr/>
          </p:nvSpPr>
          <p:spPr>
            <a:xfrm>
              <a:off x="785377" y="5643351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07" name="Овал 106"/>
            <p:cNvSpPr/>
            <p:nvPr/>
          </p:nvSpPr>
          <p:spPr>
            <a:xfrm>
              <a:off x="714144" y="5714675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08" name="Овал 107"/>
            <p:cNvSpPr/>
            <p:nvPr/>
          </p:nvSpPr>
          <p:spPr>
            <a:xfrm>
              <a:off x="642910" y="5786000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6182" name="Группа 108"/>
          <p:cNvGrpSpPr>
            <a:grpSpLocks/>
          </p:cNvGrpSpPr>
          <p:nvPr/>
        </p:nvGrpSpPr>
        <p:grpSpPr bwMode="auto">
          <a:xfrm>
            <a:off x="2500313" y="357188"/>
            <a:ext cx="179387" cy="322262"/>
            <a:chOff x="642910" y="5500702"/>
            <a:chExt cx="178876" cy="321752"/>
          </a:xfrm>
        </p:grpSpPr>
        <p:sp>
          <p:nvSpPr>
            <p:cNvPr id="110" name="Овал 109"/>
            <p:cNvSpPr/>
            <p:nvPr/>
          </p:nvSpPr>
          <p:spPr>
            <a:xfrm>
              <a:off x="642910" y="5500702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11" name="Овал 110"/>
            <p:cNvSpPr/>
            <p:nvPr/>
          </p:nvSpPr>
          <p:spPr>
            <a:xfrm>
              <a:off x="714144" y="5572026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12" name="Овал 111"/>
            <p:cNvSpPr/>
            <p:nvPr/>
          </p:nvSpPr>
          <p:spPr>
            <a:xfrm>
              <a:off x="785378" y="5643351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13" name="Овал 112"/>
            <p:cNvSpPr/>
            <p:nvPr/>
          </p:nvSpPr>
          <p:spPr>
            <a:xfrm>
              <a:off x="714144" y="5714675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14" name="Овал 113"/>
            <p:cNvSpPr/>
            <p:nvPr/>
          </p:nvSpPr>
          <p:spPr>
            <a:xfrm>
              <a:off x="642910" y="5786000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6183" name="Группа 114"/>
          <p:cNvGrpSpPr>
            <a:grpSpLocks/>
          </p:cNvGrpSpPr>
          <p:nvPr/>
        </p:nvGrpSpPr>
        <p:grpSpPr bwMode="auto">
          <a:xfrm>
            <a:off x="2714625" y="357188"/>
            <a:ext cx="179388" cy="322262"/>
            <a:chOff x="642910" y="5500702"/>
            <a:chExt cx="178876" cy="321752"/>
          </a:xfrm>
        </p:grpSpPr>
        <p:sp>
          <p:nvSpPr>
            <p:cNvPr id="116" name="Овал 115"/>
            <p:cNvSpPr/>
            <p:nvPr/>
          </p:nvSpPr>
          <p:spPr>
            <a:xfrm>
              <a:off x="642910" y="5500702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17" name="Овал 116"/>
            <p:cNvSpPr/>
            <p:nvPr/>
          </p:nvSpPr>
          <p:spPr>
            <a:xfrm>
              <a:off x="714144" y="5572026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18" name="Овал 117"/>
            <p:cNvSpPr/>
            <p:nvPr/>
          </p:nvSpPr>
          <p:spPr>
            <a:xfrm>
              <a:off x="785377" y="5643351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19" name="Овал 118"/>
            <p:cNvSpPr/>
            <p:nvPr/>
          </p:nvSpPr>
          <p:spPr>
            <a:xfrm>
              <a:off x="714144" y="5714675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20" name="Овал 119"/>
            <p:cNvSpPr/>
            <p:nvPr/>
          </p:nvSpPr>
          <p:spPr>
            <a:xfrm>
              <a:off x="642910" y="5786000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6184" name="Группа 120"/>
          <p:cNvGrpSpPr>
            <a:grpSpLocks/>
          </p:cNvGrpSpPr>
          <p:nvPr/>
        </p:nvGrpSpPr>
        <p:grpSpPr bwMode="auto">
          <a:xfrm>
            <a:off x="2928938" y="357188"/>
            <a:ext cx="179387" cy="322262"/>
            <a:chOff x="642910" y="5500702"/>
            <a:chExt cx="178876" cy="321752"/>
          </a:xfrm>
        </p:grpSpPr>
        <p:sp>
          <p:nvSpPr>
            <p:cNvPr id="122" name="Овал 121"/>
            <p:cNvSpPr/>
            <p:nvPr/>
          </p:nvSpPr>
          <p:spPr>
            <a:xfrm>
              <a:off x="642910" y="5500702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23" name="Овал 122"/>
            <p:cNvSpPr/>
            <p:nvPr/>
          </p:nvSpPr>
          <p:spPr>
            <a:xfrm>
              <a:off x="714144" y="5572026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24" name="Овал 123"/>
            <p:cNvSpPr/>
            <p:nvPr/>
          </p:nvSpPr>
          <p:spPr>
            <a:xfrm>
              <a:off x="785378" y="5643351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25" name="Овал 124"/>
            <p:cNvSpPr/>
            <p:nvPr/>
          </p:nvSpPr>
          <p:spPr>
            <a:xfrm>
              <a:off x="714144" y="5714675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26" name="Овал 125"/>
            <p:cNvSpPr/>
            <p:nvPr/>
          </p:nvSpPr>
          <p:spPr>
            <a:xfrm>
              <a:off x="642910" y="5786000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6185" name="Группа 126"/>
          <p:cNvGrpSpPr>
            <a:grpSpLocks/>
          </p:cNvGrpSpPr>
          <p:nvPr/>
        </p:nvGrpSpPr>
        <p:grpSpPr bwMode="auto">
          <a:xfrm>
            <a:off x="3143250" y="357188"/>
            <a:ext cx="179388" cy="322262"/>
            <a:chOff x="642910" y="5500702"/>
            <a:chExt cx="178876" cy="321752"/>
          </a:xfrm>
        </p:grpSpPr>
        <p:sp>
          <p:nvSpPr>
            <p:cNvPr id="128" name="Овал 127"/>
            <p:cNvSpPr/>
            <p:nvPr/>
          </p:nvSpPr>
          <p:spPr>
            <a:xfrm>
              <a:off x="642910" y="5500702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29" name="Овал 128"/>
            <p:cNvSpPr/>
            <p:nvPr/>
          </p:nvSpPr>
          <p:spPr>
            <a:xfrm>
              <a:off x="714144" y="5572026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0" name="Овал 129"/>
            <p:cNvSpPr/>
            <p:nvPr/>
          </p:nvSpPr>
          <p:spPr>
            <a:xfrm>
              <a:off x="785377" y="5643351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1" name="Овал 130"/>
            <p:cNvSpPr/>
            <p:nvPr/>
          </p:nvSpPr>
          <p:spPr>
            <a:xfrm>
              <a:off x="714144" y="5714675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2" name="Овал 131"/>
            <p:cNvSpPr/>
            <p:nvPr/>
          </p:nvSpPr>
          <p:spPr>
            <a:xfrm>
              <a:off x="642910" y="5786000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6186" name="Группа 132"/>
          <p:cNvGrpSpPr>
            <a:grpSpLocks/>
          </p:cNvGrpSpPr>
          <p:nvPr/>
        </p:nvGrpSpPr>
        <p:grpSpPr bwMode="auto">
          <a:xfrm>
            <a:off x="3357563" y="357188"/>
            <a:ext cx="179387" cy="322262"/>
            <a:chOff x="642910" y="5500702"/>
            <a:chExt cx="178876" cy="321752"/>
          </a:xfrm>
        </p:grpSpPr>
        <p:sp>
          <p:nvSpPr>
            <p:cNvPr id="134" name="Овал 133"/>
            <p:cNvSpPr/>
            <p:nvPr/>
          </p:nvSpPr>
          <p:spPr>
            <a:xfrm>
              <a:off x="642910" y="5500702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5" name="Овал 134"/>
            <p:cNvSpPr/>
            <p:nvPr/>
          </p:nvSpPr>
          <p:spPr>
            <a:xfrm>
              <a:off x="714144" y="5572026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6" name="Овал 135"/>
            <p:cNvSpPr/>
            <p:nvPr/>
          </p:nvSpPr>
          <p:spPr>
            <a:xfrm>
              <a:off x="785378" y="5643351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7" name="Овал 136"/>
            <p:cNvSpPr/>
            <p:nvPr/>
          </p:nvSpPr>
          <p:spPr>
            <a:xfrm>
              <a:off x="714144" y="5714675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8" name="Овал 137"/>
            <p:cNvSpPr/>
            <p:nvPr/>
          </p:nvSpPr>
          <p:spPr>
            <a:xfrm>
              <a:off x="642910" y="5786000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6187" name="Группа 138"/>
          <p:cNvGrpSpPr>
            <a:grpSpLocks/>
          </p:cNvGrpSpPr>
          <p:nvPr/>
        </p:nvGrpSpPr>
        <p:grpSpPr bwMode="auto">
          <a:xfrm>
            <a:off x="3571875" y="357188"/>
            <a:ext cx="179388" cy="322262"/>
            <a:chOff x="642910" y="5500702"/>
            <a:chExt cx="178876" cy="321752"/>
          </a:xfrm>
        </p:grpSpPr>
        <p:sp>
          <p:nvSpPr>
            <p:cNvPr id="140" name="Овал 139"/>
            <p:cNvSpPr/>
            <p:nvPr/>
          </p:nvSpPr>
          <p:spPr>
            <a:xfrm>
              <a:off x="642910" y="5500702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1" name="Овал 140"/>
            <p:cNvSpPr/>
            <p:nvPr/>
          </p:nvSpPr>
          <p:spPr>
            <a:xfrm>
              <a:off x="714144" y="5572026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2" name="Овал 141"/>
            <p:cNvSpPr/>
            <p:nvPr/>
          </p:nvSpPr>
          <p:spPr>
            <a:xfrm>
              <a:off x="785377" y="5643351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3" name="Овал 142"/>
            <p:cNvSpPr/>
            <p:nvPr/>
          </p:nvSpPr>
          <p:spPr>
            <a:xfrm>
              <a:off x="714144" y="5714675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4" name="Овал 143"/>
            <p:cNvSpPr/>
            <p:nvPr/>
          </p:nvSpPr>
          <p:spPr>
            <a:xfrm>
              <a:off x="642910" y="5786000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6188" name="Группа 144"/>
          <p:cNvGrpSpPr>
            <a:grpSpLocks/>
          </p:cNvGrpSpPr>
          <p:nvPr/>
        </p:nvGrpSpPr>
        <p:grpSpPr bwMode="auto">
          <a:xfrm>
            <a:off x="3786188" y="357188"/>
            <a:ext cx="179387" cy="322262"/>
            <a:chOff x="642910" y="5500702"/>
            <a:chExt cx="178876" cy="321752"/>
          </a:xfrm>
        </p:grpSpPr>
        <p:sp>
          <p:nvSpPr>
            <p:cNvPr id="146" name="Овал 145"/>
            <p:cNvSpPr/>
            <p:nvPr/>
          </p:nvSpPr>
          <p:spPr>
            <a:xfrm>
              <a:off x="642910" y="5500702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7" name="Овал 146"/>
            <p:cNvSpPr/>
            <p:nvPr/>
          </p:nvSpPr>
          <p:spPr>
            <a:xfrm>
              <a:off x="714144" y="5572026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8" name="Овал 147"/>
            <p:cNvSpPr/>
            <p:nvPr/>
          </p:nvSpPr>
          <p:spPr>
            <a:xfrm>
              <a:off x="785378" y="5643351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9" name="Овал 148"/>
            <p:cNvSpPr/>
            <p:nvPr/>
          </p:nvSpPr>
          <p:spPr>
            <a:xfrm>
              <a:off x="714144" y="5714675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50" name="Овал 149"/>
            <p:cNvSpPr/>
            <p:nvPr/>
          </p:nvSpPr>
          <p:spPr>
            <a:xfrm>
              <a:off x="642910" y="5786000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6189" name="Группа 150"/>
          <p:cNvGrpSpPr>
            <a:grpSpLocks/>
          </p:cNvGrpSpPr>
          <p:nvPr/>
        </p:nvGrpSpPr>
        <p:grpSpPr bwMode="auto">
          <a:xfrm>
            <a:off x="4000500" y="357188"/>
            <a:ext cx="179388" cy="322262"/>
            <a:chOff x="642910" y="5500702"/>
            <a:chExt cx="178876" cy="321752"/>
          </a:xfrm>
        </p:grpSpPr>
        <p:sp>
          <p:nvSpPr>
            <p:cNvPr id="152" name="Овал 151"/>
            <p:cNvSpPr/>
            <p:nvPr/>
          </p:nvSpPr>
          <p:spPr>
            <a:xfrm>
              <a:off x="642910" y="5500702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53" name="Овал 152"/>
            <p:cNvSpPr/>
            <p:nvPr/>
          </p:nvSpPr>
          <p:spPr>
            <a:xfrm>
              <a:off x="714144" y="5572026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54" name="Овал 153"/>
            <p:cNvSpPr/>
            <p:nvPr/>
          </p:nvSpPr>
          <p:spPr>
            <a:xfrm>
              <a:off x="785377" y="5643351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55" name="Овал 154"/>
            <p:cNvSpPr/>
            <p:nvPr/>
          </p:nvSpPr>
          <p:spPr>
            <a:xfrm>
              <a:off x="714144" y="5714675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56" name="Овал 155"/>
            <p:cNvSpPr/>
            <p:nvPr/>
          </p:nvSpPr>
          <p:spPr>
            <a:xfrm>
              <a:off x="642910" y="5786000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6190" name="Группа 156"/>
          <p:cNvGrpSpPr>
            <a:grpSpLocks/>
          </p:cNvGrpSpPr>
          <p:nvPr/>
        </p:nvGrpSpPr>
        <p:grpSpPr bwMode="auto">
          <a:xfrm>
            <a:off x="4214813" y="357188"/>
            <a:ext cx="179387" cy="322262"/>
            <a:chOff x="642910" y="5500702"/>
            <a:chExt cx="178876" cy="321752"/>
          </a:xfrm>
        </p:grpSpPr>
        <p:sp>
          <p:nvSpPr>
            <p:cNvPr id="158" name="Овал 157"/>
            <p:cNvSpPr/>
            <p:nvPr/>
          </p:nvSpPr>
          <p:spPr>
            <a:xfrm>
              <a:off x="642910" y="5500702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59" name="Овал 158"/>
            <p:cNvSpPr/>
            <p:nvPr/>
          </p:nvSpPr>
          <p:spPr>
            <a:xfrm>
              <a:off x="714144" y="5572026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60" name="Овал 159"/>
            <p:cNvSpPr/>
            <p:nvPr/>
          </p:nvSpPr>
          <p:spPr>
            <a:xfrm>
              <a:off x="785378" y="5643351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61" name="Овал 160"/>
            <p:cNvSpPr/>
            <p:nvPr/>
          </p:nvSpPr>
          <p:spPr>
            <a:xfrm>
              <a:off x="714144" y="5714675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62" name="Овал 161"/>
            <p:cNvSpPr/>
            <p:nvPr/>
          </p:nvSpPr>
          <p:spPr>
            <a:xfrm>
              <a:off x="642910" y="5786000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6191" name="Группа 162"/>
          <p:cNvGrpSpPr>
            <a:grpSpLocks/>
          </p:cNvGrpSpPr>
          <p:nvPr/>
        </p:nvGrpSpPr>
        <p:grpSpPr bwMode="auto">
          <a:xfrm>
            <a:off x="4429125" y="357188"/>
            <a:ext cx="179388" cy="322262"/>
            <a:chOff x="642910" y="5500702"/>
            <a:chExt cx="178876" cy="321752"/>
          </a:xfrm>
        </p:grpSpPr>
        <p:sp>
          <p:nvSpPr>
            <p:cNvPr id="164" name="Овал 163"/>
            <p:cNvSpPr/>
            <p:nvPr/>
          </p:nvSpPr>
          <p:spPr>
            <a:xfrm>
              <a:off x="642910" y="5500702"/>
              <a:ext cx="36409" cy="36454"/>
            </a:xfrm>
            <a:prstGeom prst="ellipse">
              <a:avLst/>
            </a:pr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65" name="Овал 164"/>
            <p:cNvSpPr/>
            <p:nvPr/>
          </p:nvSpPr>
          <p:spPr>
            <a:xfrm>
              <a:off x="714144" y="5572026"/>
              <a:ext cx="36408" cy="36455"/>
            </a:xfrm>
            <a:prstGeom prst="ellipse">
              <a:avLst/>
            </a:pr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66" name="Овал 165"/>
            <p:cNvSpPr/>
            <p:nvPr/>
          </p:nvSpPr>
          <p:spPr>
            <a:xfrm>
              <a:off x="785377" y="5643351"/>
              <a:ext cx="36409" cy="36454"/>
            </a:xfrm>
            <a:prstGeom prst="ellipse">
              <a:avLst/>
            </a:pr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67" name="Овал 166"/>
            <p:cNvSpPr/>
            <p:nvPr/>
          </p:nvSpPr>
          <p:spPr>
            <a:xfrm>
              <a:off x="714144" y="5714675"/>
              <a:ext cx="36408" cy="36455"/>
            </a:xfrm>
            <a:prstGeom prst="ellipse">
              <a:avLst/>
            </a:pr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68" name="Овал 167"/>
            <p:cNvSpPr/>
            <p:nvPr/>
          </p:nvSpPr>
          <p:spPr>
            <a:xfrm>
              <a:off x="642910" y="5786000"/>
              <a:ext cx="36409" cy="36454"/>
            </a:xfrm>
            <a:prstGeom prst="ellipse">
              <a:avLst/>
            </a:pr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6192" name="Группа 168"/>
          <p:cNvGrpSpPr>
            <a:grpSpLocks/>
          </p:cNvGrpSpPr>
          <p:nvPr/>
        </p:nvGrpSpPr>
        <p:grpSpPr bwMode="auto">
          <a:xfrm>
            <a:off x="4643438" y="357188"/>
            <a:ext cx="179387" cy="322262"/>
            <a:chOff x="642910" y="5500702"/>
            <a:chExt cx="178876" cy="321752"/>
          </a:xfrm>
        </p:grpSpPr>
        <p:sp>
          <p:nvSpPr>
            <p:cNvPr id="170" name="Овал 169"/>
            <p:cNvSpPr/>
            <p:nvPr/>
          </p:nvSpPr>
          <p:spPr>
            <a:xfrm>
              <a:off x="642910" y="5500702"/>
              <a:ext cx="36408" cy="36454"/>
            </a:xfrm>
            <a:prstGeom prst="ellipse">
              <a:avLst/>
            </a:pr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71" name="Овал 170"/>
            <p:cNvSpPr/>
            <p:nvPr/>
          </p:nvSpPr>
          <p:spPr>
            <a:xfrm>
              <a:off x="714144" y="5572026"/>
              <a:ext cx="36409" cy="36455"/>
            </a:xfrm>
            <a:prstGeom prst="ellipse">
              <a:avLst/>
            </a:pr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72" name="Овал 171"/>
            <p:cNvSpPr/>
            <p:nvPr/>
          </p:nvSpPr>
          <p:spPr>
            <a:xfrm>
              <a:off x="785378" y="5643351"/>
              <a:ext cx="36408" cy="36454"/>
            </a:xfrm>
            <a:prstGeom prst="ellipse">
              <a:avLst/>
            </a:pr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73" name="Овал 172"/>
            <p:cNvSpPr/>
            <p:nvPr/>
          </p:nvSpPr>
          <p:spPr>
            <a:xfrm>
              <a:off x="714144" y="5714675"/>
              <a:ext cx="36409" cy="36455"/>
            </a:xfrm>
            <a:prstGeom prst="ellipse">
              <a:avLst/>
            </a:pr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74" name="Овал 173"/>
            <p:cNvSpPr/>
            <p:nvPr/>
          </p:nvSpPr>
          <p:spPr>
            <a:xfrm>
              <a:off x="642910" y="5786000"/>
              <a:ext cx="36408" cy="36454"/>
            </a:xfrm>
            <a:prstGeom prst="ellipse">
              <a:avLst/>
            </a:pr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sp>
        <p:nvSpPr>
          <p:cNvPr id="179" name="Прямоугольник 178"/>
          <p:cNvSpPr/>
          <p:nvPr/>
        </p:nvSpPr>
        <p:spPr>
          <a:xfrm>
            <a:off x="0" y="6215063"/>
            <a:ext cx="9144000" cy="642937"/>
          </a:xfrm>
          <a:prstGeom prst="rect">
            <a:avLst/>
          </a:prstGeom>
          <a:gradFill>
            <a:gsLst>
              <a:gs pos="0">
                <a:srgbClr val="EBB075"/>
              </a:gs>
              <a:gs pos="8000">
                <a:srgbClr val="FEE9E2"/>
              </a:gs>
              <a:gs pos="19000">
                <a:srgbClr val="E79379"/>
              </a:gs>
              <a:gs pos="70000">
                <a:srgbClr val="E4643C"/>
              </a:gs>
              <a:gs pos="100000">
                <a:srgbClr val="6D1311"/>
              </a:gs>
            </a:gsLst>
            <a:lin ang="5400000" scaled="1"/>
          </a:gradFill>
          <a:ln>
            <a:noFill/>
          </a:ln>
          <a:effectLst>
            <a:outerShdw blurRad="101600" dir="5400000" algn="ctr" rotWithShape="0">
              <a:schemeClr val="tx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5" name="Фигура, имеющая форму буквы L 184">
            <a:hlinkClick r:id="" action="ppaction://hlinkshowjump?jump=nextslide"/>
          </p:cNvPr>
          <p:cNvSpPr/>
          <p:nvPr/>
        </p:nvSpPr>
        <p:spPr>
          <a:xfrm rot="13688188">
            <a:off x="8403432" y="6341269"/>
            <a:ext cx="290512" cy="323850"/>
          </a:xfrm>
          <a:prstGeom prst="corner">
            <a:avLst>
              <a:gd name="adj1" fmla="val 51886"/>
              <a:gd name="adj2" fmla="val 36977"/>
            </a:avLst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6" name="Фигура, имеющая форму буквы L 185">
            <a:hlinkClick r:id="" action="ppaction://hlinkshowjump?jump=previousslide"/>
          </p:cNvPr>
          <p:cNvSpPr/>
          <p:nvPr/>
        </p:nvSpPr>
        <p:spPr>
          <a:xfrm rot="7911812" flipH="1">
            <a:off x="8138319" y="6341269"/>
            <a:ext cx="290512" cy="323850"/>
          </a:xfrm>
          <a:prstGeom prst="corner">
            <a:avLst>
              <a:gd name="adj1" fmla="val 51886"/>
              <a:gd name="adj2" fmla="val 36977"/>
            </a:avLst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pSp>
        <p:nvGrpSpPr>
          <p:cNvPr id="6196" name="Группа 162"/>
          <p:cNvGrpSpPr>
            <a:grpSpLocks/>
          </p:cNvGrpSpPr>
          <p:nvPr/>
        </p:nvGrpSpPr>
        <p:grpSpPr bwMode="auto">
          <a:xfrm>
            <a:off x="409575" y="6280150"/>
            <a:ext cx="142875" cy="428625"/>
            <a:chOff x="409704" y="6279754"/>
            <a:chExt cx="143349" cy="428998"/>
          </a:xfrm>
        </p:grpSpPr>
        <p:sp>
          <p:nvSpPr>
            <p:cNvPr id="187" name="Прямоугольник 186">
              <a:hlinkClick r:id="" action="ppaction://hlinkshowjump?jump=endshow"/>
            </p:cNvPr>
            <p:cNvSpPr/>
            <p:nvPr/>
          </p:nvSpPr>
          <p:spPr>
            <a:xfrm rot="7887245">
              <a:off x="266880" y="6422578"/>
              <a:ext cx="428998" cy="143349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88" name="Прямоугольник 187">
              <a:hlinkClick r:id="" action="ppaction://hlinkshowjump?jump=endshow"/>
            </p:cNvPr>
            <p:cNvSpPr/>
            <p:nvPr/>
          </p:nvSpPr>
          <p:spPr>
            <a:xfrm rot="2898367">
              <a:off x="266880" y="6422578"/>
              <a:ext cx="428998" cy="143349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sp>
        <p:nvSpPr>
          <p:cNvPr id="8" name="Прямоугольник 7"/>
          <p:cNvSpPr/>
          <p:nvPr/>
        </p:nvSpPr>
        <p:spPr>
          <a:xfrm>
            <a:off x="1235075" y="539750"/>
            <a:ext cx="6489700" cy="506413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/>
              <a:t>Анализ государственного и социального заказа на содержание компетентности </a:t>
            </a:r>
            <a:r>
              <a:rPr lang="ru-RU" sz="1400" b="1" dirty="0" smtClean="0"/>
              <a:t>педагога</a:t>
            </a:r>
            <a:endParaRPr lang="ru-RU" sz="1400" b="1" dirty="0"/>
          </a:p>
        </p:txBody>
      </p:sp>
      <p:sp>
        <p:nvSpPr>
          <p:cNvPr id="193" name="Прямоугольник 192"/>
          <p:cNvSpPr/>
          <p:nvPr/>
        </p:nvSpPr>
        <p:spPr>
          <a:xfrm>
            <a:off x="1214438" y="1214438"/>
            <a:ext cx="6537325" cy="620712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/>
              <a:t>Анализ результатов диагностики затруднений </a:t>
            </a:r>
            <a:r>
              <a:rPr lang="ru-RU" sz="1400" b="1" dirty="0" smtClean="0"/>
              <a:t>педагогов </a:t>
            </a:r>
            <a:r>
              <a:rPr lang="ru-RU" sz="1400" b="1" dirty="0"/>
              <a:t>профессионального характера для определения запросов на образовательные услуги 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65088" y="2000250"/>
            <a:ext cx="2435225" cy="357188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/>
              <a:t>Содержание ППК</a:t>
            </a:r>
          </a:p>
        </p:txBody>
      </p:sp>
      <p:sp>
        <p:nvSpPr>
          <p:cNvPr id="196" name="Прямоугольник 195"/>
          <p:cNvSpPr/>
          <p:nvPr/>
        </p:nvSpPr>
        <p:spPr>
          <a:xfrm>
            <a:off x="3059113" y="2035175"/>
            <a:ext cx="2706687" cy="3048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/>
              <a:t>Предлагаемые формы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465263" y="4292600"/>
            <a:ext cx="6143625" cy="493713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/>
              <a:t>Составление и реализация индивидуального образовательного маршрута</a:t>
            </a:r>
          </a:p>
          <a:p>
            <a:pPr algn="ctr">
              <a:defRPr/>
            </a:pPr>
            <a:r>
              <a:rPr lang="ru-RU" sz="1400" b="1" dirty="0"/>
              <a:t>(оценивание результативности, своевременное внесение корректировки)</a:t>
            </a:r>
          </a:p>
        </p:txBody>
      </p:sp>
      <p:sp>
        <p:nvSpPr>
          <p:cNvPr id="180" name="Заголовок 179"/>
          <p:cNvSpPr>
            <a:spLocks noGrp="1"/>
          </p:cNvSpPr>
          <p:nvPr>
            <p:ph type="title"/>
          </p:nvPr>
        </p:nvSpPr>
        <p:spPr>
          <a:xfrm>
            <a:off x="365125" y="-125413"/>
            <a:ext cx="8229600" cy="644526"/>
          </a:xfrm>
        </p:spPr>
        <p:txBody>
          <a:bodyPr/>
          <a:lstStyle/>
          <a:p>
            <a:pPr>
              <a:defRPr/>
            </a:pPr>
            <a:r>
              <a:rPr lang="ru-RU" sz="1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Модель </a:t>
            </a:r>
            <a:br>
              <a:rPr lang="ru-RU" sz="1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1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персонифицированного повышения квалификации</a:t>
            </a:r>
            <a:endParaRPr lang="ru-RU" sz="1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3" name="Прямоугольник 182"/>
          <p:cNvSpPr/>
          <p:nvPr/>
        </p:nvSpPr>
        <p:spPr>
          <a:xfrm>
            <a:off x="6572250" y="2000250"/>
            <a:ext cx="2478088" cy="28575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/>
              <a:t>Место </a:t>
            </a:r>
          </a:p>
        </p:txBody>
      </p:sp>
      <p:sp>
        <p:nvSpPr>
          <p:cNvPr id="235" name="Стрелка вниз 234"/>
          <p:cNvSpPr/>
          <p:nvPr/>
        </p:nvSpPr>
        <p:spPr>
          <a:xfrm>
            <a:off x="4349750" y="1046163"/>
            <a:ext cx="195263" cy="1492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01" name="Стрелка вниз 200"/>
          <p:cNvSpPr/>
          <p:nvPr/>
        </p:nvSpPr>
        <p:spPr>
          <a:xfrm>
            <a:off x="4403725" y="1847850"/>
            <a:ext cx="179388" cy="1793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02" name="Стрелка вниз 201"/>
          <p:cNvSpPr/>
          <p:nvPr/>
        </p:nvSpPr>
        <p:spPr>
          <a:xfrm>
            <a:off x="1357313" y="1714500"/>
            <a:ext cx="214312" cy="2857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03" name="Стрелка вниз 202"/>
          <p:cNvSpPr/>
          <p:nvPr/>
        </p:nvSpPr>
        <p:spPr>
          <a:xfrm>
            <a:off x="7215188" y="1714500"/>
            <a:ext cx="214312" cy="2857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05" name="Стрелка вниз 204"/>
          <p:cNvSpPr/>
          <p:nvPr/>
        </p:nvSpPr>
        <p:spPr>
          <a:xfrm>
            <a:off x="4421188" y="2352675"/>
            <a:ext cx="195262" cy="1492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06" name="Стрелка вниз 205"/>
          <p:cNvSpPr/>
          <p:nvPr/>
        </p:nvSpPr>
        <p:spPr>
          <a:xfrm>
            <a:off x="1785938" y="2357438"/>
            <a:ext cx="214312" cy="4286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07" name="Стрелка вниз 206"/>
          <p:cNvSpPr/>
          <p:nvPr/>
        </p:nvSpPr>
        <p:spPr>
          <a:xfrm>
            <a:off x="7786688" y="2286000"/>
            <a:ext cx="209550" cy="2857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08" name="Стрелка вниз 207"/>
          <p:cNvSpPr/>
          <p:nvPr/>
        </p:nvSpPr>
        <p:spPr>
          <a:xfrm>
            <a:off x="4456113" y="3930650"/>
            <a:ext cx="258762" cy="3508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37" name="Прямоугольник с двумя скругленными противолежащими углами 236"/>
          <p:cNvSpPr/>
          <p:nvPr/>
        </p:nvSpPr>
        <p:spPr>
          <a:xfrm>
            <a:off x="2751138" y="2501900"/>
            <a:ext cx="3686175" cy="1498600"/>
          </a:xfrm>
          <a:prstGeom prst="round2Diag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171450" indent="-171450">
              <a:buFont typeface="Wingdings" pitchFamily="2" charset="2"/>
              <a:buChar char="§"/>
              <a:defRPr/>
            </a:pPr>
            <a:r>
              <a:rPr lang="ru-RU" sz="1200" dirty="0"/>
              <a:t>Самообразование</a:t>
            </a:r>
          </a:p>
          <a:p>
            <a:pPr marL="171450" indent="-171450">
              <a:buFont typeface="Wingdings" pitchFamily="2" charset="2"/>
              <a:buChar char="§"/>
              <a:defRPr/>
            </a:pPr>
            <a:r>
              <a:rPr lang="ru-RU" sz="1200" dirty="0"/>
              <a:t>Консультации</a:t>
            </a:r>
          </a:p>
          <a:p>
            <a:pPr marL="171450" indent="-171450">
              <a:buFont typeface="Wingdings" pitchFamily="2" charset="2"/>
              <a:buChar char="§"/>
              <a:defRPr/>
            </a:pPr>
            <a:r>
              <a:rPr lang="ru-RU" sz="1200" dirty="0"/>
              <a:t>Мастер-классы</a:t>
            </a:r>
          </a:p>
          <a:p>
            <a:pPr marL="171450" indent="-171450">
              <a:buFont typeface="Wingdings" pitchFamily="2" charset="2"/>
              <a:buChar char="§"/>
              <a:defRPr/>
            </a:pPr>
            <a:r>
              <a:rPr lang="ru-RU" sz="1200" dirty="0"/>
              <a:t>Деловые игры</a:t>
            </a:r>
          </a:p>
          <a:p>
            <a:pPr marL="171450" indent="-171450">
              <a:buFont typeface="Wingdings" pitchFamily="2" charset="2"/>
              <a:buChar char="§"/>
              <a:defRPr/>
            </a:pPr>
            <a:r>
              <a:rPr lang="ru-RU" sz="1200" dirty="0"/>
              <a:t>Мозговые штурмы и др. активные формы</a:t>
            </a:r>
          </a:p>
          <a:p>
            <a:pPr marL="171450" indent="-171450">
              <a:buFont typeface="Wingdings" pitchFamily="2" charset="2"/>
              <a:buChar char="§"/>
              <a:defRPr/>
            </a:pPr>
            <a:r>
              <a:rPr lang="ru-RU" sz="1200" dirty="0"/>
              <a:t>Очные и заочные курсы на различных уровнях</a:t>
            </a:r>
          </a:p>
          <a:p>
            <a:pPr marL="171450" indent="-171450">
              <a:buFont typeface="Wingdings" pitchFamily="2" charset="2"/>
              <a:buChar char="§"/>
              <a:defRPr/>
            </a:pPr>
            <a:r>
              <a:rPr lang="ru-RU" sz="1200" dirty="0"/>
              <a:t>Интернет семинары </a:t>
            </a:r>
          </a:p>
          <a:p>
            <a:pPr marL="171450" indent="-171450">
              <a:buFont typeface="Wingdings" pitchFamily="2" charset="2"/>
              <a:buChar char="§"/>
              <a:defRPr/>
            </a:pPr>
            <a:r>
              <a:rPr lang="ru-RU" sz="1200" dirty="0"/>
              <a:t>Индивидуальный сайт</a:t>
            </a:r>
          </a:p>
        </p:txBody>
      </p:sp>
      <p:sp>
        <p:nvSpPr>
          <p:cNvPr id="212" name="Прямоугольник с двумя скругленными противолежащими углами 211"/>
          <p:cNvSpPr/>
          <p:nvPr/>
        </p:nvSpPr>
        <p:spPr>
          <a:xfrm>
            <a:off x="6786563" y="2571750"/>
            <a:ext cx="2171700" cy="1285875"/>
          </a:xfrm>
          <a:prstGeom prst="round2Diag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171450" indent="-171450">
              <a:buFont typeface="Wingdings" pitchFamily="2" charset="2"/>
              <a:buChar char="§"/>
              <a:defRPr/>
            </a:pPr>
            <a:r>
              <a:rPr lang="ru-RU" sz="1200" dirty="0" err="1" smtClean="0"/>
              <a:t>ОУ</a:t>
            </a:r>
            <a:endParaRPr lang="ru-RU" sz="1200" dirty="0"/>
          </a:p>
          <a:p>
            <a:pPr marL="171450" indent="-171450">
              <a:buFont typeface="Wingdings" pitchFamily="2" charset="2"/>
              <a:buChar char="§"/>
              <a:defRPr/>
            </a:pPr>
            <a:r>
              <a:rPr lang="ru-RU" sz="1200" dirty="0"/>
              <a:t>ГМО</a:t>
            </a:r>
          </a:p>
          <a:p>
            <a:pPr marL="171450" indent="-171450">
              <a:buFont typeface="Wingdings" pitchFamily="2" charset="2"/>
              <a:buChar char="§"/>
              <a:defRPr/>
            </a:pPr>
            <a:r>
              <a:rPr lang="ru-RU" sz="1200" dirty="0"/>
              <a:t>Обучение в профессиональных учебных заведениях</a:t>
            </a:r>
          </a:p>
          <a:p>
            <a:pPr marL="171450" indent="-171450">
              <a:buFont typeface="Wingdings" pitchFamily="2" charset="2"/>
              <a:buChar char="§"/>
              <a:defRPr/>
            </a:pPr>
            <a:r>
              <a:rPr lang="ru-RU" sz="1200" dirty="0"/>
              <a:t>ИПК и ПРО</a:t>
            </a:r>
          </a:p>
          <a:p>
            <a:pPr marL="171450" indent="-171450">
              <a:buFont typeface="Wingdings" pitchFamily="2" charset="2"/>
              <a:buChar char="§"/>
              <a:defRPr/>
            </a:pPr>
            <a:r>
              <a:rPr lang="ru-RU" sz="1200" dirty="0"/>
              <a:t>Федеральный уровень</a:t>
            </a:r>
          </a:p>
        </p:txBody>
      </p:sp>
      <p:sp>
        <p:nvSpPr>
          <p:cNvPr id="214" name="Стрелка вниз 213"/>
          <p:cNvSpPr/>
          <p:nvPr/>
        </p:nvSpPr>
        <p:spPr>
          <a:xfrm>
            <a:off x="1643063" y="3429000"/>
            <a:ext cx="285750" cy="8620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16" name="Стрелка вниз 215"/>
          <p:cNvSpPr/>
          <p:nvPr/>
        </p:nvSpPr>
        <p:spPr>
          <a:xfrm flipH="1">
            <a:off x="7072313" y="3857625"/>
            <a:ext cx="214312" cy="4286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13" name="Прямоугольник с двумя скругленными противолежащими углами 212"/>
          <p:cNvSpPr/>
          <p:nvPr/>
        </p:nvSpPr>
        <p:spPr>
          <a:xfrm>
            <a:off x="187325" y="2786063"/>
            <a:ext cx="2197100" cy="928687"/>
          </a:xfrm>
          <a:prstGeom prst="round2Diag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171450" indent="-171450">
              <a:buFont typeface="Wingdings" pitchFamily="2" charset="2"/>
              <a:buChar char="§"/>
              <a:defRPr/>
            </a:pPr>
            <a:r>
              <a:rPr lang="ru-RU" sz="1400" dirty="0"/>
              <a:t>Разработка плана решения проблемы </a:t>
            </a:r>
          </a:p>
        </p:txBody>
      </p:sp>
      <p:sp>
        <p:nvSpPr>
          <p:cNvPr id="218" name="Прямоугольник 217"/>
          <p:cNvSpPr/>
          <p:nvPr/>
        </p:nvSpPr>
        <p:spPr>
          <a:xfrm>
            <a:off x="1357313" y="5099050"/>
            <a:ext cx="6429375" cy="785813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srgbClr val="FF0000"/>
                </a:solidFill>
              </a:rPr>
              <a:t>Результат: </a:t>
            </a:r>
            <a:r>
              <a:rPr lang="ru-RU" sz="1400" b="1" dirty="0"/>
              <a:t>Соответствие профессиональной компетентности, квалификации руководителей и педагогов требованиям современного образовательного пространства</a:t>
            </a:r>
          </a:p>
        </p:txBody>
      </p:sp>
      <p:sp>
        <p:nvSpPr>
          <p:cNvPr id="176" name="Стрелка вниз 175"/>
          <p:cNvSpPr/>
          <p:nvPr/>
        </p:nvSpPr>
        <p:spPr>
          <a:xfrm>
            <a:off x="4429125" y="4786313"/>
            <a:ext cx="285750" cy="3571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517995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468313" y="188913"/>
            <a:ext cx="8496300" cy="990600"/>
          </a:xfrm>
        </p:spPr>
        <p:txBody>
          <a:bodyPr/>
          <a:lstStyle/>
          <a:p>
            <a:pPr algn="ctr" eaLnBrk="1" hangingPunct="1"/>
            <a:r>
              <a:rPr lang="ru-RU" altLang="ru-RU" sz="2800" b="1" smtClean="0"/>
              <a:t>При каких условиях повышение квалификации становится персонифицированным = развивающим?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84213" y="1700213"/>
            <a:ext cx="8135937" cy="4824412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ru-RU" altLang="ru-RU" sz="2000" b="1" dirty="0" smtClean="0"/>
              <a:t>ЕСЛИ УЧИТЕЛЬ:</a:t>
            </a:r>
          </a:p>
          <a:p>
            <a:pPr marL="0" indent="0" eaLnBrk="1" hangingPunct="1"/>
            <a:r>
              <a:rPr lang="ru-RU" altLang="ru-RU" sz="2300" dirty="0" smtClean="0"/>
              <a:t>готов сделать грамотный выбор нужного учебного курса (программы), </a:t>
            </a:r>
            <a:r>
              <a:rPr lang="ru-RU" altLang="ru-RU" sz="2300" b="1" dirty="0" smtClean="0"/>
              <a:t>результатом</a:t>
            </a:r>
            <a:r>
              <a:rPr lang="ru-RU" altLang="ru-RU" sz="2300" dirty="0" smtClean="0"/>
              <a:t> освоения которого станет обеспечение качества образования.</a:t>
            </a:r>
          </a:p>
          <a:p>
            <a:pPr marL="0" indent="0" eaLnBrk="1" hangingPunct="1"/>
            <a:r>
              <a:rPr lang="ru-RU" altLang="ru-RU" sz="2300" dirty="0" smtClean="0"/>
              <a:t>умеет делать выбор на основе </a:t>
            </a:r>
            <a:r>
              <a:rPr lang="ru-RU" altLang="ru-RU" sz="2300" b="1" dirty="0" smtClean="0"/>
              <a:t>собственной оценки ситуации</a:t>
            </a:r>
            <a:r>
              <a:rPr lang="ru-RU" altLang="ru-RU" sz="2300" dirty="0" smtClean="0"/>
              <a:t> и </a:t>
            </a:r>
            <a:r>
              <a:rPr lang="ru-RU" altLang="ru-RU" sz="2300" b="1" dirty="0" smtClean="0"/>
              <a:t>результатов собственного действия</a:t>
            </a:r>
            <a:r>
              <a:rPr lang="ru-RU" altLang="ru-RU" sz="2300" dirty="0" smtClean="0"/>
              <a:t>; </a:t>
            </a:r>
          </a:p>
          <a:p>
            <a:pPr marL="0" indent="0" eaLnBrk="1" hangingPunct="1"/>
            <a:r>
              <a:rPr lang="ru-RU" altLang="ru-RU" sz="2300" dirty="0" smtClean="0"/>
              <a:t>видит свою деятельность как </a:t>
            </a:r>
            <a:r>
              <a:rPr lang="ru-RU" altLang="ru-RU" sz="2300" b="1" dirty="0" smtClean="0"/>
              <a:t>целое</a:t>
            </a:r>
            <a:r>
              <a:rPr lang="ru-RU" altLang="ru-RU" sz="2300" dirty="0" smtClean="0"/>
              <a:t> и понимает </a:t>
            </a:r>
            <a:r>
              <a:rPr lang="ru-RU" altLang="ru-RU" sz="2300" b="1" dirty="0" smtClean="0"/>
              <a:t>перспективы ее развития;</a:t>
            </a:r>
          </a:p>
          <a:p>
            <a:pPr marL="0" indent="0" eaLnBrk="1" hangingPunct="1"/>
            <a:r>
              <a:rPr lang="ru-RU" altLang="ru-RU" sz="2300" dirty="0" smtClean="0"/>
              <a:t>умеет соотносить и </a:t>
            </a:r>
            <a:r>
              <a:rPr lang="ru-RU" altLang="ru-RU" sz="2300" b="1" dirty="0" smtClean="0"/>
              <a:t>согласовывать свой выбор с задачами деятельности и развития школы в целом</a:t>
            </a:r>
            <a:r>
              <a:rPr lang="ru-RU" altLang="ru-RU" sz="2300" dirty="0" smtClean="0"/>
              <a:t>;</a:t>
            </a:r>
          </a:p>
          <a:p>
            <a:pPr marL="0" indent="0" eaLnBrk="1" hangingPunct="1"/>
            <a:r>
              <a:rPr lang="ru-RU" altLang="ru-RU" sz="2300" dirty="0" smtClean="0"/>
              <a:t>… 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ru-RU" altLang="ru-RU" sz="2300" dirty="0" smtClean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B4144DAE-F070-490B-B957-199BEE0C7018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2923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68313" y="188913"/>
            <a:ext cx="8496300" cy="990600"/>
          </a:xfrm>
        </p:spPr>
        <p:txBody>
          <a:bodyPr/>
          <a:lstStyle/>
          <a:p>
            <a:pPr algn="ctr" eaLnBrk="1" hangingPunct="1"/>
            <a:r>
              <a:rPr lang="ru-RU" altLang="ru-RU" sz="2800" b="1" smtClean="0"/>
              <a:t>При каких условиях повышение квалификации становится персонифицированным = развивающим?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611188" y="1700213"/>
            <a:ext cx="8281987" cy="4681537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ru-RU" altLang="ru-RU" sz="2000" b="1" smtClean="0"/>
              <a:t>ЕСЛИ РУКОВОДИТЕЛИ ШКОЛЫ: </a:t>
            </a:r>
          </a:p>
          <a:p>
            <a:pPr marL="0" indent="0" eaLnBrk="1" hangingPunct="1"/>
            <a:r>
              <a:rPr lang="ru-RU" altLang="ru-RU" sz="2000" smtClean="0"/>
              <a:t>умеют четко формулировать </a:t>
            </a:r>
            <a:r>
              <a:rPr lang="ru-RU" altLang="ru-RU" sz="2000" b="1" smtClean="0"/>
              <a:t>задачи деятельности и развития школы</a:t>
            </a:r>
            <a:r>
              <a:rPr lang="ru-RU" altLang="ru-RU" sz="2000" smtClean="0"/>
              <a:t> с учетом ее особенностей и определять </a:t>
            </a:r>
            <a:r>
              <a:rPr lang="ru-RU" altLang="ru-RU" sz="2000" b="1" smtClean="0"/>
              <a:t>необходимые для этого направления развития кадрового потенциала</a:t>
            </a:r>
            <a:r>
              <a:rPr lang="ru-RU" altLang="ru-RU" sz="2000" smtClean="0"/>
              <a:t>, </a:t>
            </a:r>
            <a:r>
              <a:rPr lang="ru-RU" altLang="ru-RU" sz="2000" b="1" smtClean="0"/>
              <a:t>компетентности</a:t>
            </a:r>
            <a:r>
              <a:rPr lang="ru-RU" altLang="ru-RU" sz="2000" smtClean="0"/>
              <a:t> и </a:t>
            </a:r>
            <a:r>
              <a:rPr lang="ru-RU" altLang="ru-RU" sz="2000" b="1" smtClean="0"/>
              <a:t>квалификации</a:t>
            </a:r>
            <a:r>
              <a:rPr lang="ru-RU" altLang="ru-RU" sz="2000" smtClean="0"/>
              <a:t> работников;</a:t>
            </a:r>
          </a:p>
          <a:p>
            <a:pPr marL="0" indent="0" eaLnBrk="1" hangingPunct="1"/>
            <a:r>
              <a:rPr lang="ru-RU" altLang="ru-RU" sz="2000" smtClean="0"/>
              <a:t>готовы формулировать </a:t>
            </a:r>
            <a:r>
              <a:rPr lang="ru-RU" altLang="ru-RU" sz="2000" b="1" smtClean="0"/>
              <a:t>управленческий заказ</a:t>
            </a:r>
            <a:r>
              <a:rPr lang="ru-RU" altLang="ru-RU" sz="2000" smtClean="0"/>
              <a:t> (техническое задание) на повышение квалификации конкретных педагогических работников; </a:t>
            </a:r>
          </a:p>
          <a:p>
            <a:pPr marL="0" indent="0" eaLnBrk="1" hangingPunct="1"/>
            <a:r>
              <a:rPr lang="ru-RU" altLang="ru-RU" sz="2000" smtClean="0"/>
              <a:t>умеют</a:t>
            </a:r>
            <a:r>
              <a:rPr lang="ru-RU" altLang="ru-RU" sz="2000" b="1" smtClean="0"/>
              <a:t> согласовывать управленческий заказ и индивидуальный выбор</a:t>
            </a:r>
            <a:r>
              <a:rPr lang="ru-RU" altLang="ru-RU" sz="2000" smtClean="0"/>
              <a:t> конкретного работника школы;</a:t>
            </a:r>
          </a:p>
          <a:p>
            <a:pPr marL="0" indent="0" eaLnBrk="1" hangingPunct="1"/>
            <a:r>
              <a:rPr lang="ru-RU" altLang="ru-RU" sz="2000" smtClean="0"/>
              <a:t> умеют связать </a:t>
            </a:r>
            <a:r>
              <a:rPr lang="ru-RU" altLang="ru-RU" sz="2000" b="1" smtClean="0"/>
              <a:t>качество результатов повышения квалификации</a:t>
            </a:r>
            <a:r>
              <a:rPr lang="ru-RU" altLang="ru-RU" sz="2000" smtClean="0"/>
              <a:t> с проведением </a:t>
            </a:r>
            <a:r>
              <a:rPr lang="ru-RU" altLang="ru-RU" sz="2000" b="1" smtClean="0"/>
              <a:t>аттестации педагогических кадров</a:t>
            </a:r>
            <a:r>
              <a:rPr lang="ru-RU" altLang="ru-RU" sz="2000" smtClean="0"/>
              <a:t>, распределением </a:t>
            </a:r>
            <a:r>
              <a:rPr lang="ru-RU" altLang="ru-RU" sz="2000" b="1" smtClean="0"/>
              <a:t>стимулирующих выплат</a:t>
            </a:r>
            <a:r>
              <a:rPr lang="ru-RU" altLang="ru-RU" sz="2000" smtClean="0"/>
              <a:t>. </a:t>
            </a:r>
          </a:p>
        </p:txBody>
      </p:sp>
      <p:sp>
        <p:nvSpPr>
          <p:cNvPr id="5" name="Номер слайда 4"/>
          <p:cNvSpPr txBox="1">
            <a:spLocks noGrp="1"/>
          </p:cNvSpPr>
          <p:nvPr/>
        </p:nvSpPr>
        <p:spPr>
          <a:xfrm>
            <a:off x="0" y="1271588"/>
            <a:ext cx="533400" cy="244475"/>
          </a:xfrm>
          <a:prstGeom prst="rect">
            <a:avLst/>
          </a:prstGeom>
          <a:noFill/>
        </p:spPr>
        <p:txBody>
          <a:bodyPr anchor="ctr">
            <a:normAutofit fontScale="85000" lnSpcReduction="2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B541E3B4-CF02-4DED-A8F2-F9542FF096E9}" type="slidenum">
              <a:rPr lang="ru-RU" sz="1400" b="1">
                <a:solidFill>
                  <a:srgbClr val="FFFFFF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12</a:t>
            </a:fld>
            <a:endParaRPr lang="ru-RU" sz="1400" b="1">
              <a:solidFill>
                <a:srgbClr val="FFFFFF"/>
              </a:solidFill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38474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Объект 2"/>
          <p:cNvSpPr>
            <a:spLocks noGrp="1"/>
          </p:cNvSpPr>
          <p:nvPr>
            <p:ph sz="quarter" idx="4294967295"/>
          </p:nvPr>
        </p:nvSpPr>
        <p:spPr>
          <a:xfrm>
            <a:off x="612775" y="1600200"/>
            <a:ext cx="8153400" cy="4495800"/>
          </a:xfrm>
        </p:spPr>
        <p:txBody>
          <a:bodyPr>
            <a:normAutofit lnSpcReduction="10000"/>
          </a:bodyPr>
          <a:lstStyle/>
          <a:p>
            <a:pPr marL="0" indent="0" eaLnBrk="1" hangingPunct="1"/>
            <a:r>
              <a:rPr lang="ru-RU" altLang="ru-RU" sz="3200" smtClean="0"/>
              <a:t> </a:t>
            </a:r>
            <a:r>
              <a:rPr lang="ru-RU" altLang="ru-RU" sz="2600" b="1" smtClean="0"/>
              <a:t>ЧЕМУ БУДУ УЧИТЬСЯ? 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ru-RU" altLang="ru-RU" sz="2400" smtClean="0"/>
              <a:t>Ответственность за то, что выбирает учитель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ru-RU" altLang="ru-RU" sz="2400" smtClean="0"/>
              <a:t>(мотивы выбора курсов и программ обучения, обоснованность, нацеленность на результат и др.) </a:t>
            </a:r>
          </a:p>
          <a:p>
            <a:pPr marL="0" indent="0" eaLnBrk="1" hangingPunct="1"/>
            <a:r>
              <a:rPr lang="ru-RU" altLang="ru-RU" sz="2600" b="1" smtClean="0"/>
              <a:t> ДЛЯ ЧЕГО, С КАКОЙ ЦЕЛЬЮ БУДУ УЧИТЬСЯ?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ru-RU" altLang="ru-RU" sz="2400" smtClean="0"/>
              <a:t>Ответственность за то, насколько точно (адекватно) сделан выбор, проведен самоанализ собственных потребностей в профессиональном росте</a:t>
            </a:r>
          </a:p>
          <a:p>
            <a:pPr marL="0" indent="0" eaLnBrk="1" hangingPunct="1"/>
            <a:r>
              <a:rPr lang="ru-RU" altLang="ru-RU" sz="2600" smtClean="0"/>
              <a:t> </a:t>
            </a:r>
            <a:r>
              <a:rPr lang="ru-RU" altLang="ru-RU" sz="2600" b="1" smtClean="0"/>
              <a:t>ВОСТРЕБОВАН ЛИ МОЙ ВЫБОР ШКОЛОЙ? </a:t>
            </a:r>
            <a:r>
              <a:rPr lang="ru-RU" altLang="ru-RU" sz="2400" smtClean="0"/>
              <a:t>Ответственность за согласование сделанного выбора с руководителями и коллегами школы</a:t>
            </a:r>
            <a:r>
              <a:rPr lang="ru-RU" altLang="ru-RU" sz="2600" smtClean="0"/>
              <a:t> </a:t>
            </a:r>
          </a:p>
          <a:p>
            <a:pPr marL="0" indent="0" eaLnBrk="1" hangingPunct="1"/>
            <a:endParaRPr lang="ru-RU" altLang="ru-RU" sz="2600" b="1" smtClean="0"/>
          </a:p>
          <a:p>
            <a:pPr marL="0" indent="0" eaLnBrk="1" hangingPunct="1"/>
            <a:endParaRPr lang="ru-RU" altLang="ru-RU" sz="2600" b="1" smtClean="0"/>
          </a:p>
        </p:txBody>
      </p:sp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0" y="1271588"/>
            <a:ext cx="533400" cy="244475"/>
          </a:xfrm>
          <a:prstGeom prst="rect">
            <a:avLst/>
          </a:prstGeom>
          <a:noFill/>
        </p:spPr>
        <p:txBody>
          <a:bodyPr anchor="ctr">
            <a:normAutofit fontScale="85000" lnSpcReduction="2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43432646-16DB-46CE-9761-58BF81DDCD02}" type="slidenum">
              <a:rPr lang="ru-RU" sz="1400" b="1">
                <a:solidFill>
                  <a:srgbClr val="FFFFFF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13</a:t>
            </a:fld>
            <a:endParaRPr lang="ru-RU" sz="1400" b="1">
              <a:solidFill>
                <a:srgbClr val="FFFFFF"/>
              </a:solidFill>
              <a:latin typeface="+mn-lt"/>
              <a:cs typeface="+mn-cs"/>
            </a:endParaRPr>
          </a:p>
        </p:txBody>
      </p:sp>
      <p:sp>
        <p:nvSpPr>
          <p:cNvPr id="55300" name="Заголовок 1"/>
          <p:cNvSpPr>
            <a:spLocks noGrp="1"/>
          </p:cNvSpPr>
          <p:nvPr>
            <p:ph type="title" idx="4294967295"/>
          </p:nvPr>
        </p:nvSpPr>
        <p:spPr>
          <a:xfrm>
            <a:off x="612775" y="228600"/>
            <a:ext cx="8280400" cy="990600"/>
          </a:xfrm>
        </p:spPr>
        <p:txBody>
          <a:bodyPr/>
          <a:lstStyle/>
          <a:p>
            <a:pPr algn="ctr" eaLnBrk="1" hangingPunct="1"/>
            <a:r>
              <a:rPr lang="ru-RU" altLang="ru-RU" sz="2400" b="1" smtClean="0"/>
              <a:t>Усиление ответственности УЧИТЕЛЯ за результат повышения квалификации</a:t>
            </a:r>
          </a:p>
        </p:txBody>
      </p:sp>
    </p:spTree>
    <p:extLst>
      <p:ext uri="{BB962C8B-B14F-4D97-AF65-F5344CB8AC3E}">
        <p14:creationId xmlns:p14="http://schemas.microsoft.com/office/powerpoint/2010/main" val="2155994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ru-RU" altLang="ru-RU" sz="2800" b="1" smtClean="0"/>
              <a:t>В чем состоит ответственность выбора УЧИТЕЛЯ?</a:t>
            </a:r>
          </a:p>
        </p:txBody>
      </p:sp>
      <p:sp>
        <p:nvSpPr>
          <p:cNvPr id="5" name="Объект 2"/>
          <p:cNvSpPr>
            <a:spLocks noGrp="1"/>
          </p:cNvSpPr>
          <p:nvPr>
            <p:ph sz="quarter" idx="1"/>
          </p:nvPr>
        </p:nvSpPr>
        <p:spPr>
          <a:xfrm>
            <a:off x="611188" y="1628775"/>
            <a:ext cx="8424862" cy="49276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ru-RU" altLang="ru-RU" sz="2800" smtClean="0"/>
              <a:t>Учитель персонально отвечает за результаты своего повышения квалификации:</a:t>
            </a:r>
          </a:p>
          <a:p>
            <a:pPr marL="0" indent="0" eaLnBrk="1" hangingPunct="1"/>
            <a:r>
              <a:rPr lang="ru-RU" altLang="ru-RU" sz="2800" b="1" smtClean="0"/>
              <a:t>разработку конкретного, значимого для школы проекта;</a:t>
            </a:r>
          </a:p>
          <a:p>
            <a:pPr marL="0" indent="0" eaLnBrk="1" hangingPunct="1"/>
            <a:r>
              <a:rPr lang="ru-RU" altLang="ru-RU" sz="2800" b="1" smtClean="0"/>
              <a:t>качественные изменения своей педагогической деятельности;</a:t>
            </a:r>
          </a:p>
          <a:p>
            <a:pPr marL="0" indent="0" eaLnBrk="1" hangingPunct="1"/>
            <a:r>
              <a:rPr lang="ru-RU" altLang="ru-RU" sz="2800" b="1" smtClean="0"/>
              <a:t>качественные изменения учебных достижений учащихся.  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F58B7B9D-B21E-493A-B9EE-C785B8F06542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1869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algn="ctr" eaLnBrk="1" hangingPunct="1"/>
            <a:r>
              <a:rPr lang="ru-RU" altLang="ru-RU" sz="2400" b="1" smtClean="0"/>
              <a:t>Усиление ответственности РУКОВОДИТЕЛЕЙ ШКОЛЫ за результат повышения квалификации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68313" y="1773238"/>
            <a:ext cx="8296275" cy="4708525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ru-RU" altLang="ru-RU" sz="2200" smtClean="0"/>
              <a:t>Руководители школы персонально отвечают за обеспечение своевременного и соответствующего потребностям школы повышение квалификации кадров:</a:t>
            </a:r>
          </a:p>
          <a:p>
            <a:pPr marL="0" indent="0" eaLnBrk="1" hangingPunct="1"/>
            <a:r>
              <a:rPr lang="ru-RU" altLang="ru-RU" sz="2200" b="1" smtClean="0"/>
              <a:t>наличие внятного технического задания</a:t>
            </a:r>
            <a:r>
              <a:rPr lang="ru-RU" altLang="ru-RU" sz="2200" smtClean="0"/>
              <a:t> на повышение квалификации конкретного работника, согласованное с последним с учетом </a:t>
            </a:r>
            <a:r>
              <a:rPr lang="ru-RU" altLang="ru-RU" sz="2200" b="1" smtClean="0"/>
              <a:t>реализуемой в школе комплексной программы развития</a:t>
            </a:r>
            <a:r>
              <a:rPr lang="ru-RU" altLang="ru-RU" sz="2200" smtClean="0"/>
              <a:t>, особенностей </a:t>
            </a:r>
            <a:r>
              <a:rPr lang="ru-RU" altLang="ru-RU" sz="2200" b="1" smtClean="0"/>
              <a:t>тех проектов, в которые включен конкретный учитель</a:t>
            </a:r>
            <a:r>
              <a:rPr lang="ru-RU" altLang="ru-RU" sz="2200" smtClean="0"/>
              <a:t>, направляющийся на обучение; </a:t>
            </a:r>
          </a:p>
          <a:p>
            <a:pPr marL="0" indent="0" eaLnBrk="1" hangingPunct="1"/>
            <a:r>
              <a:rPr lang="ru-RU" altLang="ru-RU" sz="2200" smtClean="0"/>
              <a:t>создание внутришкольной </a:t>
            </a:r>
            <a:r>
              <a:rPr lang="ru-RU" altLang="ru-RU" sz="2200" b="1" smtClean="0"/>
              <a:t>системы стимулирующих мер профессионального развития</a:t>
            </a:r>
            <a:r>
              <a:rPr lang="ru-RU" altLang="ru-RU" sz="2200" smtClean="0"/>
              <a:t>; </a:t>
            </a:r>
          </a:p>
          <a:p>
            <a:pPr marL="0" indent="0" eaLnBrk="1" hangingPunct="1"/>
            <a:r>
              <a:rPr lang="ru-RU" altLang="ru-RU" sz="2200" smtClean="0"/>
              <a:t>…</a:t>
            </a:r>
          </a:p>
          <a:p>
            <a:pPr marL="0" indent="0" eaLnBrk="1" hangingPunct="1"/>
            <a:endParaRPr lang="ru-RU" altLang="ru-RU" sz="220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F6325687-A651-4282-8743-4C775BAA7F98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6226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Заголовок 1"/>
          <p:cNvSpPr>
            <a:spLocks noGrp="1"/>
          </p:cNvSpPr>
          <p:nvPr>
            <p:ph type="title" idx="4294967295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algn="ctr" eaLnBrk="1" hangingPunct="1"/>
            <a:r>
              <a:rPr lang="ru-RU" altLang="ru-RU" sz="2400" b="1" dirty="0" smtClean="0"/>
              <a:t>Элементы персонифицированного повышения квалификации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468313" y="1773238"/>
            <a:ext cx="8207375" cy="424815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ru-RU" altLang="ru-RU" sz="2200" b="1" dirty="0" smtClean="0">
                <a:solidFill>
                  <a:schemeClr val="tx2"/>
                </a:solidFill>
              </a:rPr>
              <a:t>В основе предлагаемых программ повышения квалификации лежит </a:t>
            </a:r>
            <a:r>
              <a:rPr lang="ru-RU" altLang="ru-RU" sz="2200" b="1" dirty="0" smtClean="0"/>
              <a:t>модульно-</a:t>
            </a:r>
            <a:r>
              <a:rPr lang="ru-RU" altLang="ru-RU" sz="2200" b="1" dirty="0" err="1" smtClean="0"/>
              <a:t>компетентностный</a:t>
            </a:r>
            <a:r>
              <a:rPr lang="ru-RU" altLang="ru-RU" sz="2200" b="1" dirty="0" smtClean="0"/>
              <a:t> подход</a:t>
            </a:r>
            <a:r>
              <a:rPr lang="ru-RU" altLang="ru-RU" sz="2200" b="1" dirty="0" smtClean="0">
                <a:solidFill>
                  <a:schemeClr val="tx2"/>
                </a:solidFill>
              </a:rPr>
              <a:t> к профессиональному образованию. </a:t>
            </a:r>
          </a:p>
          <a:p>
            <a:pPr marL="0" indent="0">
              <a:buFont typeface="Wingdings" pitchFamily="2" charset="2"/>
              <a:buNone/>
            </a:pPr>
            <a:r>
              <a:rPr lang="ru-RU" altLang="ru-RU" sz="2200" b="1" dirty="0" smtClean="0">
                <a:solidFill>
                  <a:schemeClr val="tx2"/>
                </a:solidFill>
              </a:rPr>
              <a:t>При </a:t>
            </a:r>
            <a:r>
              <a:rPr lang="ru-RU" altLang="ru-RU" sz="2200" b="1" dirty="0" err="1" smtClean="0">
                <a:solidFill>
                  <a:schemeClr val="tx2"/>
                </a:solidFill>
              </a:rPr>
              <a:t>компетентностном</a:t>
            </a:r>
            <a:r>
              <a:rPr lang="ru-RU" altLang="ru-RU" sz="2200" b="1" dirty="0" smtClean="0">
                <a:solidFill>
                  <a:schemeClr val="tx2"/>
                </a:solidFill>
              </a:rPr>
              <a:t> подходе внимание акцентируется на </a:t>
            </a:r>
            <a:r>
              <a:rPr lang="ru-RU" altLang="ru-RU" sz="2200" b="1" dirty="0" smtClean="0"/>
              <a:t>результатах образования</a:t>
            </a:r>
            <a:r>
              <a:rPr lang="ru-RU" altLang="ru-RU" sz="2200" b="1" dirty="0" smtClean="0">
                <a:solidFill>
                  <a:schemeClr val="tx2"/>
                </a:solidFill>
              </a:rPr>
              <a:t>, в качестве которых рассматриваются не сумма усвоенных знаний, а </a:t>
            </a:r>
            <a:r>
              <a:rPr lang="ru-RU" altLang="ru-RU" sz="2200" b="1" dirty="0" smtClean="0"/>
              <a:t>способности человека успешно действовать в различных ситуациях.</a:t>
            </a:r>
            <a:r>
              <a:rPr lang="ru-RU" altLang="ru-RU" sz="2200" b="1" dirty="0" smtClean="0">
                <a:solidFill>
                  <a:schemeClr val="tx2"/>
                </a:solidFill>
              </a:rPr>
              <a:t> </a:t>
            </a:r>
          </a:p>
          <a:p>
            <a:pPr marL="0" indent="0">
              <a:buFont typeface="Wingdings" pitchFamily="2" charset="2"/>
              <a:buNone/>
            </a:pPr>
            <a:r>
              <a:rPr lang="ru-RU" altLang="ru-RU" sz="2200" b="1" dirty="0" smtClean="0">
                <a:solidFill>
                  <a:schemeClr val="tx2"/>
                </a:solidFill>
              </a:rPr>
              <a:t>Особенностью программы повышения квалификации является применение </a:t>
            </a:r>
            <a:r>
              <a:rPr lang="ru-RU" altLang="ru-RU" sz="2200" b="1" dirty="0" smtClean="0"/>
              <a:t>субъект-субъектного, личностно-ориентированного и </a:t>
            </a:r>
            <a:r>
              <a:rPr lang="ru-RU" altLang="ru-RU" sz="2200" b="1" dirty="0" err="1" smtClean="0"/>
              <a:t>деятельностного</a:t>
            </a:r>
            <a:r>
              <a:rPr lang="ru-RU" altLang="ru-RU" sz="2200" b="1" dirty="0" smtClean="0"/>
              <a:t> подходов</a:t>
            </a:r>
            <a:r>
              <a:rPr lang="ru-RU" altLang="ru-RU" sz="2200" b="1" dirty="0" smtClean="0">
                <a:solidFill>
                  <a:schemeClr val="tx2"/>
                </a:solidFill>
              </a:rPr>
              <a:t> в сфере образования.</a:t>
            </a:r>
            <a:r>
              <a:rPr lang="ru-RU" altLang="ru-RU" sz="2000" b="1" dirty="0" smtClean="0">
                <a:solidFill>
                  <a:schemeClr val="tx2"/>
                </a:solidFill>
              </a:rPr>
              <a:t> </a:t>
            </a:r>
          </a:p>
          <a:p>
            <a:pPr marL="0" indent="0" algn="ctr" eaLnBrk="1" hangingPunct="1"/>
            <a:endParaRPr lang="ru-RU" altLang="ru-RU" sz="2000" dirty="0" smtClean="0"/>
          </a:p>
        </p:txBody>
      </p:sp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0" y="1271588"/>
            <a:ext cx="533400" cy="244475"/>
          </a:xfrm>
          <a:prstGeom prst="rect">
            <a:avLst/>
          </a:prstGeom>
          <a:noFill/>
        </p:spPr>
        <p:txBody>
          <a:bodyPr anchor="ctr">
            <a:normAutofit fontScale="85000" lnSpcReduction="2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73B4A69A-C855-433A-AF95-68C077F9B63F}" type="slidenum">
              <a:rPr lang="ru-RU" sz="1400" b="1">
                <a:solidFill>
                  <a:srgbClr val="FFFFFF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16</a:t>
            </a:fld>
            <a:endParaRPr lang="ru-RU" sz="1400" b="1">
              <a:solidFill>
                <a:srgbClr val="FFFFFF"/>
              </a:solidFill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9703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-1588"/>
            <a:ext cx="9144000" cy="1016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lr>
                <a:srgbClr val="F9F9F9"/>
              </a:buClr>
              <a:buSzPct val="65000"/>
              <a:buFont typeface="Wingdings 2" pitchFamily="18" charset="2"/>
              <a:buChar char=""/>
              <a:tabLst>
                <a:tab pos="6153150" algn="l"/>
              </a:tabLst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80000"/>
              <a:buFont typeface="Wingdings 2" pitchFamily="18" charset="2"/>
              <a:buChar char=""/>
              <a:tabLst>
                <a:tab pos="61531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SzPct val="95000"/>
              <a:buFont typeface="Wingdings" pitchFamily="2" charset="2"/>
              <a:buChar char=""/>
              <a:tabLst>
                <a:tab pos="6153150" algn="l"/>
              </a:tabLst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SzPct val="100000"/>
              <a:buFont typeface="Wingdings 3" pitchFamily="18" charset="2"/>
              <a:buChar char=""/>
              <a:tabLst>
                <a:tab pos="6153150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 2" pitchFamily="18" charset="2"/>
              <a:buChar char=""/>
              <a:tabLst>
                <a:tab pos="6153150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itchFamily="18" charset="2"/>
              <a:buChar char=""/>
              <a:tabLst>
                <a:tab pos="6153150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itchFamily="18" charset="2"/>
              <a:buChar char=""/>
              <a:tabLst>
                <a:tab pos="6153150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itchFamily="18" charset="2"/>
              <a:buChar char=""/>
              <a:tabLst>
                <a:tab pos="6153150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itchFamily="18" charset="2"/>
              <a:buChar char=""/>
              <a:tabLst>
                <a:tab pos="6153150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000" b="1" u="sng" dirty="0">
                <a:solidFill>
                  <a:srgbClr val="FF0000"/>
                </a:solidFill>
                <a:latin typeface="Arial" charset="0"/>
                <a:cs typeface="Arial" charset="0"/>
              </a:rPr>
              <a:t>Реализация в подготовке кадров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000" b="1" u="sng" dirty="0" err="1">
                <a:solidFill>
                  <a:srgbClr val="FF0000"/>
                </a:solidFill>
                <a:latin typeface="Arial" charset="0"/>
                <a:cs typeface="Arial" charset="0"/>
              </a:rPr>
              <a:t>деятельностного</a:t>
            </a:r>
            <a:r>
              <a:rPr lang="ru-RU" altLang="ru-RU" sz="2000" b="1" u="sng" dirty="0">
                <a:solidFill>
                  <a:srgbClr val="FF0000"/>
                </a:solidFill>
                <a:latin typeface="Arial" charset="0"/>
                <a:cs typeface="Arial" charset="0"/>
              </a:rPr>
              <a:t>  (</a:t>
            </a:r>
            <a:r>
              <a:rPr lang="ru-RU" altLang="ru-RU" sz="2000" b="1" u="sng" dirty="0" err="1">
                <a:solidFill>
                  <a:srgbClr val="FF0000"/>
                </a:solidFill>
                <a:latin typeface="Arial" charset="0"/>
                <a:cs typeface="Arial" charset="0"/>
              </a:rPr>
              <a:t>компетентностного</a:t>
            </a:r>
            <a:r>
              <a:rPr lang="ru-RU" altLang="ru-RU" sz="2000" b="1" u="sng" dirty="0">
                <a:solidFill>
                  <a:srgbClr val="FF0000"/>
                </a:solidFill>
                <a:latin typeface="Arial" charset="0"/>
                <a:cs typeface="Arial" charset="0"/>
              </a:rPr>
              <a:t>) подхода</a:t>
            </a:r>
            <a:endParaRPr lang="ru-RU" altLang="ru-RU" sz="2000" u="sng" dirty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ru-RU" altLang="ru-RU" sz="2000" u="sng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30723" name="Прямоугольник 4"/>
          <p:cNvSpPr>
            <a:spLocks noChangeArrowheads="1"/>
          </p:cNvSpPr>
          <p:nvPr/>
        </p:nvSpPr>
        <p:spPr bwMode="auto">
          <a:xfrm>
            <a:off x="214313" y="1000125"/>
            <a:ext cx="864393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F9F9F9"/>
              </a:buClr>
              <a:buSzPct val="65000"/>
              <a:buFont typeface="Wingdings 2" pitchFamily="18" charset="2"/>
              <a:buChar char="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80000"/>
              <a:buFont typeface="Wingdings 2" pitchFamily="18" charset="2"/>
              <a:buChar char="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SzPct val="95000"/>
              <a:buFont typeface="Wingdings" pitchFamily="2" charset="2"/>
              <a:buChar char=""/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SzPct val="100000"/>
              <a:buFont typeface="Wingdings 3" pitchFamily="18" charset="2"/>
              <a:buChar char="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 2" pitchFamily="18" charset="2"/>
              <a:buChar char="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itchFamily="18" charset="2"/>
              <a:buChar char="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itchFamily="18" charset="2"/>
              <a:buChar char="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itchFamily="18" charset="2"/>
              <a:buChar char="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itchFamily="18" charset="2"/>
              <a:buChar char="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000" b="1" dirty="0">
                <a:solidFill>
                  <a:srgbClr val="FF0000"/>
                </a:solidFill>
                <a:latin typeface="Calibri" pitchFamily="34" charset="0"/>
              </a:rPr>
              <a:t>Компетенция</a:t>
            </a:r>
            <a:r>
              <a:rPr lang="ru-RU" altLang="ru-RU" sz="2000" b="1" dirty="0">
                <a:solidFill>
                  <a:schemeClr val="bg1"/>
                </a:solidFill>
                <a:latin typeface="Calibri" pitchFamily="34" charset="0"/>
              </a:rPr>
              <a:t> -</a:t>
            </a:r>
            <a:r>
              <a:rPr lang="ru-RU" altLang="ru-RU" sz="2000" dirty="0">
                <a:solidFill>
                  <a:schemeClr val="bg1"/>
                </a:solidFill>
                <a:latin typeface="Calibri" pitchFamily="34" charset="0"/>
              </a:rPr>
              <a:t> способность решать задачи определенного типа на уровне предъявляемых к их решению требований</a:t>
            </a:r>
            <a:endParaRPr lang="ru-RU" altLang="ru-RU" sz="2000" dirty="0">
              <a:latin typeface="Calibri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2978084"/>
              </p:ext>
            </p:extLst>
          </p:nvPr>
        </p:nvGraphicFramePr>
        <p:xfrm>
          <a:off x="214313" y="2428875"/>
          <a:ext cx="8786812" cy="4011612"/>
        </p:xfrm>
        <a:graphic>
          <a:graphicData uri="http://schemas.openxmlformats.org/drawingml/2006/table">
            <a:tbl>
              <a:tblPr/>
              <a:tblGrid>
                <a:gridCol w="3320222"/>
                <a:gridCol w="5466590"/>
              </a:tblGrid>
              <a:tr h="91454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i="1" dirty="0">
                          <a:solidFill>
                            <a:srgbClr val="FF0000"/>
                          </a:solidFill>
                          <a:latin typeface="Calibri" pitchFamily="34" charset="0"/>
                          <a:cs typeface="Times New Roman"/>
                        </a:rPr>
                        <a:t>Когнитивный компонент</a:t>
                      </a:r>
                      <a:endParaRPr lang="ru-RU" sz="2000" dirty="0">
                        <a:solidFill>
                          <a:srgbClr val="FF0000"/>
                        </a:solidFill>
                        <a:latin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FF0000"/>
                          </a:solidFill>
                          <a:latin typeface="Calibri" pitchFamily="34" charset="0"/>
                          <a:cs typeface="Times New Roman"/>
                        </a:rPr>
                        <a:t>комплекс знаний, владение которыми необходимо для решения соответствующего типа задач.</a:t>
                      </a:r>
                      <a:endParaRPr lang="ru-RU" sz="2000" dirty="0">
                        <a:solidFill>
                          <a:srgbClr val="FF0000"/>
                        </a:solidFill>
                        <a:latin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96230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FF0000"/>
                          </a:solidFill>
                          <a:latin typeface="Calibri" pitchFamily="34" charset="0"/>
                          <a:cs typeface="Times New Roman"/>
                        </a:rPr>
                        <a:t>О</a:t>
                      </a:r>
                      <a:r>
                        <a:rPr lang="ru-RU" sz="2000" i="1" dirty="0">
                          <a:solidFill>
                            <a:srgbClr val="FF0000"/>
                          </a:solidFill>
                          <a:latin typeface="Calibri" pitchFamily="34" charset="0"/>
                          <a:cs typeface="Times New Roman"/>
                        </a:rPr>
                        <a:t>риентировочный</a:t>
                      </a:r>
                      <a:r>
                        <a:rPr lang="ru-RU" sz="2000" dirty="0">
                          <a:solidFill>
                            <a:srgbClr val="FF0000"/>
                          </a:solidFill>
                          <a:latin typeface="Calibri" pitchFamily="34" charset="0"/>
                          <a:cs typeface="Times New Roman"/>
                        </a:rPr>
                        <a:t> </a:t>
                      </a:r>
                      <a:endParaRPr lang="ru-RU" sz="2000" dirty="0">
                        <a:solidFill>
                          <a:srgbClr val="FF0000"/>
                        </a:solidFill>
                        <a:latin typeface="Calibri" pitchFamily="34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FF0000"/>
                          </a:solidFill>
                          <a:latin typeface="Calibri" pitchFamily="34" charset="0"/>
                          <a:cs typeface="Times New Roman"/>
                        </a:rPr>
                        <a:t>компонент</a:t>
                      </a:r>
                      <a:endParaRPr lang="ru-RU" sz="2000" dirty="0">
                        <a:solidFill>
                          <a:srgbClr val="FF0000"/>
                        </a:solidFill>
                        <a:latin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BCE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FF0000"/>
                          </a:solidFill>
                          <a:latin typeface="Calibri" pitchFamily="34" charset="0"/>
                          <a:cs typeface="Times New Roman"/>
                        </a:rPr>
                        <a:t>Способы постановки, оценки условий, планирования решения этого типа задач и оценки результатов решения.</a:t>
                      </a:r>
                      <a:endParaRPr lang="ru-RU" sz="2000" dirty="0">
                        <a:solidFill>
                          <a:srgbClr val="FF0000"/>
                        </a:solidFill>
                        <a:latin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BCE0">
                        <a:alpha val="55000"/>
                      </a:srgbClr>
                    </a:solidFill>
                  </a:tcPr>
                </a:tc>
              </a:tr>
              <a:tr h="85390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FF0000"/>
                          </a:solidFill>
                          <a:latin typeface="Calibri" pitchFamily="34" charset="0"/>
                          <a:cs typeface="Times New Roman"/>
                        </a:rPr>
                        <a:t>О</a:t>
                      </a:r>
                      <a:r>
                        <a:rPr lang="ru-RU" sz="2000" i="1">
                          <a:solidFill>
                            <a:srgbClr val="FF0000"/>
                          </a:solidFill>
                          <a:latin typeface="Calibri" pitchFamily="34" charset="0"/>
                          <a:cs typeface="Times New Roman"/>
                        </a:rPr>
                        <a:t>перациональный</a:t>
                      </a:r>
                      <a:r>
                        <a:rPr lang="ru-RU" sz="2000" i="1" dirty="0">
                          <a:solidFill>
                            <a:srgbClr val="FF0000"/>
                          </a:solidFill>
                          <a:latin typeface="Calibri" pitchFamily="34" charset="0"/>
                          <a:cs typeface="Times New Roman"/>
                        </a:rPr>
                        <a:t> </a:t>
                      </a:r>
                      <a:endParaRPr lang="ru-RU" sz="2000" dirty="0">
                        <a:solidFill>
                          <a:srgbClr val="FF0000"/>
                        </a:solidFill>
                        <a:latin typeface="Calibri" pitchFamily="34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FF0000"/>
                          </a:solidFill>
                          <a:latin typeface="Calibri" pitchFamily="34" charset="0"/>
                          <a:cs typeface="Times New Roman"/>
                        </a:rPr>
                        <a:t>компонент</a:t>
                      </a:r>
                      <a:endParaRPr lang="ru-RU" sz="2000" dirty="0">
                        <a:solidFill>
                          <a:srgbClr val="FF0000"/>
                        </a:solidFill>
                        <a:latin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FF0000"/>
                          </a:solidFill>
                          <a:latin typeface="Calibri" pitchFamily="34" charset="0"/>
                          <a:cs typeface="Times New Roman"/>
                        </a:rPr>
                        <a:t>Методы выполнения действий, требующихся для решения задач данного типа.</a:t>
                      </a:r>
                      <a:endParaRPr lang="ru-RU" sz="2000" dirty="0">
                        <a:solidFill>
                          <a:srgbClr val="FF0000"/>
                        </a:solidFill>
                        <a:latin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128085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i="1" dirty="0">
                          <a:solidFill>
                            <a:srgbClr val="FF0000"/>
                          </a:solidFill>
                          <a:latin typeface="Calibri" pitchFamily="34" charset="0"/>
                          <a:cs typeface="Times New Roman"/>
                        </a:rPr>
                        <a:t>Опыт</a:t>
                      </a:r>
                      <a:endParaRPr lang="ru-RU" sz="2000" dirty="0">
                        <a:solidFill>
                          <a:srgbClr val="FF0000"/>
                        </a:solidFill>
                        <a:latin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BCC4">
                        <a:alpha val="48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FF0000"/>
                          </a:solidFill>
                          <a:latin typeface="Calibri" pitchFamily="34" charset="0"/>
                          <a:cs typeface="Times New Roman"/>
                        </a:rPr>
                        <a:t>Компонент компетенции, благодаря которому другие ее компоненты оказываются интегрированными в способ решения задач соответствующего типа</a:t>
                      </a:r>
                      <a:endParaRPr lang="ru-RU" sz="2000" dirty="0">
                        <a:solidFill>
                          <a:srgbClr val="FF0000"/>
                        </a:solidFill>
                        <a:latin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BCC4">
                        <a:alpha val="48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30741" name="Rectangle 4"/>
          <p:cNvSpPr>
            <a:spLocks noChangeArrowheads="1"/>
          </p:cNvSpPr>
          <p:nvPr/>
        </p:nvSpPr>
        <p:spPr bwMode="auto">
          <a:xfrm>
            <a:off x="2214563" y="1785938"/>
            <a:ext cx="41227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indent="593725" eaLnBrk="0" hangingPunct="0">
              <a:spcBef>
                <a:spcPct val="20000"/>
              </a:spcBef>
              <a:buClr>
                <a:srgbClr val="F9F9F9"/>
              </a:buClr>
              <a:buSzPct val="65000"/>
              <a:buFont typeface="Wingdings 2" pitchFamily="18" charset="2"/>
              <a:buChar char="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80000"/>
              <a:buFont typeface="Wingdings 2" pitchFamily="18" charset="2"/>
              <a:buChar char="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SzPct val="95000"/>
              <a:buFont typeface="Wingdings" pitchFamily="2" charset="2"/>
              <a:buChar char=""/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SzPct val="100000"/>
              <a:buFont typeface="Wingdings 3" pitchFamily="18" charset="2"/>
              <a:buChar char="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 2" pitchFamily="18" charset="2"/>
              <a:buChar char="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itchFamily="18" charset="2"/>
              <a:buChar char="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itchFamily="18" charset="2"/>
              <a:buChar char="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itchFamily="18" charset="2"/>
              <a:buChar char="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itchFamily="18" charset="2"/>
              <a:buChar char="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000" b="1">
                <a:solidFill>
                  <a:srgbClr val="00B050"/>
                </a:solidFill>
                <a:latin typeface="Arial" charset="0"/>
                <a:cs typeface="Times New Roman" pitchFamily="18" charset="0"/>
              </a:rPr>
              <a:t>Компоненты компетенций</a:t>
            </a:r>
            <a:endParaRPr lang="ru-RU" altLang="ru-RU" sz="2000">
              <a:solidFill>
                <a:srgbClr val="00B050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643938" y="6443663"/>
            <a:ext cx="500062" cy="414337"/>
          </a:xfrm>
          <a:prstGeom prst="rect">
            <a:avLst/>
          </a:prstGeom>
          <a:solidFill>
            <a:schemeClr val="accent1">
              <a:alpha val="6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/>
              <a:t>27</a:t>
            </a:r>
          </a:p>
        </p:txBody>
      </p:sp>
    </p:spTree>
    <p:extLst>
      <p:ext uri="{BB962C8B-B14F-4D97-AF65-F5344CB8AC3E}">
        <p14:creationId xmlns:p14="http://schemas.microsoft.com/office/powerpoint/2010/main" val="1921854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8614196"/>
              </p:ext>
            </p:extLst>
          </p:nvPr>
        </p:nvGraphicFramePr>
        <p:xfrm>
          <a:off x="214313" y="571500"/>
          <a:ext cx="8786812" cy="6057901"/>
        </p:xfrm>
        <a:graphic>
          <a:graphicData uri="http://schemas.openxmlformats.org/drawingml/2006/table">
            <a:tbl>
              <a:tblPr/>
              <a:tblGrid>
                <a:gridCol w="2052637"/>
                <a:gridCol w="3973513"/>
                <a:gridCol w="2760662"/>
              </a:tblGrid>
              <a:tr h="606425">
                <a:tc>
                  <a:txBody>
                    <a:bodyPr/>
                    <a:lstStyle/>
                    <a:p>
                      <a:pPr marL="34925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151563" algn="l"/>
                        </a:tabLst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Виды 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34925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151563" algn="l"/>
                        </a:tabLst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деятельности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56795" marR="5679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BDBFA"/>
                    </a:solidFill>
                  </a:tcPr>
                </a:tc>
                <a:tc>
                  <a:txBody>
                    <a:bodyPr/>
                    <a:lstStyle/>
                    <a:p>
                      <a:pPr marL="34925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151563" algn="l"/>
                        </a:tabLst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Методы  деятельности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56795" marR="5679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BDBFA"/>
                    </a:solidFill>
                  </a:tcPr>
                </a:tc>
                <a:tc>
                  <a:txBody>
                    <a:bodyPr/>
                    <a:lstStyle/>
                    <a:p>
                      <a:pPr marL="34925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151563" algn="l"/>
                        </a:tabLst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Компоненты 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34925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151563" algn="l"/>
                        </a:tabLst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компетенций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56795" marR="5679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BDBFA"/>
                    </a:solidFill>
                  </a:tcPr>
                </a:tc>
              </a:tr>
              <a:tr h="908050">
                <a:tc>
                  <a:txBody>
                    <a:bodyPr/>
                    <a:lstStyle/>
                    <a:p>
                      <a:pPr marL="34925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151563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У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чебно-познавательн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ая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56795" marR="5679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BCE0">
                        <a:alpha val="5882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925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151563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Лекции, семинары, тренинги, учебные исследования,  работа с литературой и др.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56795" marR="5679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BCE0">
                        <a:alpha val="5882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925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151563" algn="l"/>
                        </a:tabLst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Когнитивный, </a:t>
                      </a: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операциональный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компоненты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56795" marR="5679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BCE0">
                        <a:alpha val="58823"/>
                      </a:srgbClr>
                    </a:solidFill>
                  </a:tcPr>
                </a:tc>
              </a:tr>
              <a:tr h="1211263">
                <a:tc>
                  <a:txBody>
                    <a:bodyPr/>
                    <a:lstStyle/>
                    <a:p>
                      <a:pPr marL="34925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151563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К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вазипрофессиональн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ая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56795" marR="5679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1C6F7"/>
                    </a:solidFill>
                  </a:tcPr>
                </a:tc>
                <a:tc>
                  <a:txBody>
                    <a:bodyPr/>
                    <a:lstStyle/>
                    <a:p>
                      <a:pPr marL="34925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151563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Различные виды обучающих игр, анализ ситуаций, кейс-метод,  работа на тренажерах (компьютерные технологии)и др.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56795" marR="5679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1C6F7"/>
                    </a:solidFill>
                  </a:tcPr>
                </a:tc>
                <a:tc>
                  <a:txBody>
                    <a:bodyPr/>
                    <a:lstStyle/>
                    <a:p>
                      <a:pPr marL="34925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151563" algn="l"/>
                        </a:tabLst>
                      </a:pP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Операциональный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ориентировочный компоненты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56795" marR="5679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1C6F7"/>
                    </a:solidFill>
                  </a:tcPr>
                </a:tc>
              </a:tr>
              <a:tr h="1211263">
                <a:tc>
                  <a:txBody>
                    <a:bodyPr/>
                    <a:lstStyle/>
                    <a:p>
                      <a:pPr marL="34925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151563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У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чебно-профессиональн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ая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56795" marR="5679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9E7E">
                        <a:alpha val="4901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925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151563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Стажировка, занятия на базе школ, обучающие открытые уроки, выполнение различных обучающих заданий в собственной практике и др.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56795" marR="5679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9E7E">
                        <a:alpha val="4901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4925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151563" algn="l"/>
                        </a:tabLst>
                      </a:pP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Операциональный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ориентировочный компоненты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56795" marR="5679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9E7E">
                        <a:alpha val="49019"/>
                      </a:srgbClr>
                    </a:solidFill>
                  </a:tcPr>
                </a:tc>
              </a:tr>
              <a:tr h="2120900">
                <a:tc>
                  <a:txBody>
                    <a:bodyPr/>
                    <a:lstStyle/>
                    <a:p>
                      <a:pPr marL="34925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151563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Профессиональная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56795" marR="5679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DFA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Супервизии, разработка и реализация собственных проектов, проведение самостоятельных экспериментов по применению новых знаний.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Практика  по специальности Исследование и обобщение собственного опыта и опыта своих коллег.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56795" marR="5679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DFA1"/>
                    </a:solidFill>
                  </a:tcPr>
                </a:tc>
                <a:tc>
                  <a:txBody>
                    <a:bodyPr/>
                    <a:lstStyle/>
                    <a:p>
                      <a:pPr marL="34925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151563" algn="l"/>
                        </a:tabLst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Ориентировочный компонент 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34925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151563" algn="l"/>
                        </a:tabLst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Опыт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56795" marR="5679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0DFA1"/>
                    </a:solidFill>
                  </a:tcPr>
                </a:tc>
              </a:tr>
            </a:tbl>
          </a:graphicData>
        </a:graphic>
      </p:graphicFrame>
      <p:sp>
        <p:nvSpPr>
          <p:cNvPr id="32796" name="Rectangle 1"/>
          <p:cNvSpPr>
            <a:spLocks noChangeArrowheads="1"/>
          </p:cNvSpPr>
          <p:nvPr/>
        </p:nvSpPr>
        <p:spPr bwMode="auto">
          <a:xfrm>
            <a:off x="2065338" y="28575"/>
            <a:ext cx="5013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lr>
                <a:srgbClr val="F9F9F9"/>
              </a:buClr>
              <a:buSzPct val="65000"/>
              <a:buFont typeface="Wingdings 2" pitchFamily="18" charset="2"/>
              <a:buChar char=""/>
              <a:tabLst>
                <a:tab pos="6153150" algn="l"/>
              </a:tabLst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80000"/>
              <a:buFont typeface="Wingdings 2" pitchFamily="18" charset="2"/>
              <a:buChar char=""/>
              <a:tabLst>
                <a:tab pos="61531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SzPct val="95000"/>
              <a:buFont typeface="Wingdings" pitchFamily="2" charset="2"/>
              <a:buChar char=""/>
              <a:tabLst>
                <a:tab pos="6153150" algn="l"/>
              </a:tabLst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SzPct val="100000"/>
              <a:buFont typeface="Wingdings 3" pitchFamily="18" charset="2"/>
              <a:buChar char=""/>
              <a:tabLst>
                <a:tab pos="6153150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 2" pitchFamily="18" charset="2"/>
              <a:buChar char=""/>
              <a:tabLst>
                <a:tab pos="6153150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itchFamily="18" charset="2"/>
              <a:buChar char=""/>
              <a:tabLst>
                <a:tab pos="6153150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itchFamily="18" charset="2"/>
              <a:buChar char=""/>
              <a:tabLst>
                <a:tab pos="6153150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itchFamily="18" charset="2"/>
              <a:buChar char=""/>
              <a:tabLst>
                <a:tab pos="6153150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itchFamily="18" charset="2"/>
              <a:buChar char=""/>
              <a:tabLst>
                <a:tab pos="6153150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000" b="1">
                <a:solidFill>
                  <a:srgbClr val="00B050"/>
                </a:solidFill>
                <a:latin typeface="Arial" charset="0"/>
                <a:cs typeface="Times New Roman" pitchFamily="18" charset="0"/>
              </a:rPr>
              <a:t>Методы  формирования компетенций</a:t>
            </a:r>
            <a:endParaRPr lang="ru-RU" altLang="ru-RU" sz="2000">
              <a:solidFill>
                <a:srgbClr val="00B050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643938" y="6443663"/>
            <a:ext cx="500062" cy="414337"/>
          </a:xfrm>
          <a:prstGeom prst="rect">
            <a:avLst/>
          </a:prstGeom>
          <a:solidFill>
            <a:schemeClr val="accent1">
              <a:alpha val="6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/>
              <a:t>29</a:t>
            </a:r>
          </a:p>
        </p:txBody>
      </p:sp>
    </p:spTree>
    <p:extLst>
      <p:ext uri="{BB962C8B-B14F-4D97-AF65-F5344CB8AC3E}">
        <p14:creationId xmlns:p14="http://schemas.microsoft.com/office/powerpoint/2010/main" val="3847625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 fontScale="90000"/>
          </a:bodyPr>
          <a:lstStyle/>
          <a:p>
            <a:r>
              <a:rPr lang="ru-RU" sz="3100" dirty="0"/>
              <a:t>Персонифицированное обучение возможно только при </a:t>
            </a:r>
            <a:r>
              <a:rPr lang="ru-RU" sz="3100" i="1" dirty="0"/>
              <a:t>исходной установке </a:t>
            </a:r>
            <a:r>
              <a:rPr lang="ru-RU" sz="3100" dirty="0"/>
              <a:t>преподавателей на </a:t>
            </a:r>
            <a:r>
              <a:rPr lang="ru-RU" sz="3100" dirty="0" err="1"/>
              <a:t>сформированность</a:t>
            </a:r>
            <a:r>
              <a:rPr lang="ru-RU" sz="3100" dirty="0"/>
              <a:t> или, по крайней мере, на формирование в образовательном процессе рефлексивных качеств личности, что проявляется в ориентации обучающегося на постепенную </a:t>
            </a:r>
            <a:r>
              <a:rPr lang="ru-RU" sz="3100" dirty="0" err="1"/>
              <a:t>интериоризацию</a:t>
            </a:r>
            <a:r>
              <a:rPr lang="ru-RU" sz="3100" dirty="0"/>
              <a:t> действий, связанных с освоением содержания, в переводе обучающих функций преподавателя во внутренний план действий обучающегося. Таким образом, осуществляется его переход на </a:t>
            </a:r>
            <a:r>
              <a:rPr lang="ru-RU" sz="3100" i="1" dirty="0"/>
              <a:t>новый качественный уровень обучения </a:t>
            </a:r>
            <a:r>
              <a:rPr lang="ru-RU" sz="3100" dirty="0"/>
              <a:t>– самоуправление своей образовательной деятельностью</a:t>
            </a:r>
            <a:br>
              <a:rPr lang="ru-RU" sz="3100" dirty="0"/>
            </a:br>
            <a:r>
              <a:rPr lang="ru-RU" sz="2400" dirty="0"/>
              <a:t> </a:t>
            </a:r>
            <a:br>
              <a:rPr lang="ru-RU" sz="2400" dirty="0"/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384925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68312" y="549147"/>
            <a:ext cx="8136255" cy="4338955"/>
          </a:xfrm>
          <a:custGeom>
            <a:avLst/>
            <a:gdLst/>
            <a:ahLst/>
            <a:cxnLst/>
            <a:rect l="l" t="t" r="r" b="b"/>
            <a:pathLst>
              <a:path w="8136255" h="4338955">
                <a:moveTo>
                  <a:pt x="8135874" y="0"/>
                </a:moveTo>
                <a:lnTo>
                  <a:pt x="0" y="0"/>
                </a:lnTo>
                <a:lnTo>
                  <a:pt x="0" y="4338701"/>
                </a:lnTo>
                <a:lnTo>
                  <a:pt x="8135874" y="4338701"/>
                </a:lnTo>
                <a:lnTo>
                  <a:pt x="8135874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78865" y="1423873"/>
            <a:ext cx="7519034" cy="197738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10185" marR="206375" algn="ctr">
              <a:lnSpc>
                <a:spcPct val="100000"/>
              </a:lnSpc>
              <a:spcBef>
                <a:spcPts val="105"/>
              </a:spcBef>
            </a:pPr>
            <a:r>
              <a:rPr spc="-10" dirty="0">
                <a:solidFill>
                  <a:srgbClr val="3333FF"/>
                </a:solidFill>
              </a:rPr>
              <a:t>Система </a:t>
            </a:r>
            <a:r>
              <a:rPr spc="-5" dirty="0">
                <a:solidFill>
                  <a:srgbClr val="3333FF"/>
                </a:solidFill>
              </a:rPr>
              <a:t>повышения квалификации </a:t>
            </a:r>
            <a:r>
              <a:rPr spc="-690" dirty="0">
                <a:solidFill>
                  <a:srgbClr val="3333FF"/>
                </a:solidFill>
              </a:rPr>
              <a:t> </a:t>
            </a:r>
            <a:r>
              <a:rPr spc="-10" dirty="0">
                <a:solidFill>
                  <a:srgbClr val="3333FF"/>
                </a:solidFill>
              </a:rPr>
              <a:t>педагогических</a:t>
            </a:r>
            <a:r>
              <a:rPr spc="-50" dirty="0">
                <a:solidFill>
                  <a:srgbClr val="3333FF"/>
                </a:solidFill>
              </a:rPr>
              <a:t> </a:t>
            </a:r>
            <a:r>
              <a:rPr spc="-5" dirty="0">
                <a:solidFill>
                  <a:srgbClr val="3333FF"/>
                </a:solidFill>
              </a:rPr>
              <a:t>кадров</a:t>
            </a:r>
            <a:r>
              <a:rPr spc="15" dirty="0">
                <a:solidFill>
                  <a:srgbClr val="3333FF"/>
                </a:solidFill>
              </a:rPr>
              <a:t> </a:t>
            </a:r>
            <a:r>
              <a:rPr dirty="0">
                <a:solidFill>
                  <a:srgbClr val="3333FF"/>
                </a:solidFill>
              </a:rPr>
              <a:t>–</a:t>
            </a:r>
          </a:p>
          <a:p>
            <a:pPr marL="12065" marR="5080" algn="ctr">
              <a:lnSpc>
                <a:spcPct val="100000"/>
              </a:lnSpc>
            </a:pPr>
            <a:r>
              <a:rPr spc="-5" dirty="0"/>
              <a:t>стратегический ресурс </a:t>
            </a:r>
            <a:r>
              <a:rPr spc="-15" dirty="0"/>
              <a:t>модернизации </a:t>
            </a:r>
            <a:r>
              <a:rPr spc="-690" dirty="0"/>
              <a:t> </a:t>
            </a:r>
            <a:r>
              <a:rPr spc="-15" dirty="0"/>
              <a:t>российского</a:t>
            </a:r>
            <a:r>
              <a:rPr spc="-30" dirty="0"/>
              <a:t> </a:t>
            </a:r>
            <a:r>
              <a:rPr spc="-5" dirty="0"/>
              <a:t>образования</a:t>
            </a:r>
          </a:p>
        </p:txBody>
      </p:sp>
    </p:spTree>
    <p:extLst>
      <p:ext uri="{BB962C8B-B14F-4D97-AF65-F5344CB8AC3E}">
        <p14:creationId xmlns:p14="http://schemas.microsoft.com/office/powerpoint/2010/main" val="17031345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575" y="3573016"/>
            <a:ext cx="7701037" cy="498922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800" b="1" u="sng" dirty="0" smtClean="0">
                <a:solidFill>
                  <a:srgbClr val="008000"/>
                </a:solidFill>
              </a:rPr>
              <a:t>	</a:t>
            </a:r>
            <a:r>
              <a:rPr lang="ru-RU" sz="6000" b="1" u="sng" dirty="0" smtClean="0">
                <a:solidFill>
                  <a:srgbClr val="008000"/>
                </a:solidFill>
              </a:rPr>
              <a:t>Индивидуализация </a:t>
            </a:r>
            <a:br>
              <a:rPr lang="ru-RU" sz="6000" b="1" u="sng" dirty="0" smtClean="0">
                <a:solidFill>
                  <a:srgbClr val="008000"/>
                </a:solidFill>
              </a:rPr>
            </a:br>
            <a:r>
              <a:rPr lang="ru-RU" sz="6000" dirty="0" smtClean="0">
                <a:solidFill>
                  <a:schemeClr val="tx2">
                    <a:satMod val="130000"/>
                  </a:schemeClr>
                </a:solidFill>
              </a:rPr>
              <a:t> дополнительного</a:t>
            </a:r>
            <a:r>
              <a:rPr lang="ru-RU" sz="6000" dirty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sz="6000" dirty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6000" dirty="0" smtClean="0">
                <a:solidFill>
                  <a:schemeClr val="tx2">
                    <a:satMod val="130000"/>
                  </a:schemeClr>
                </a:solidFill>
              </a:rPr>
              <a:t>	профессионального</a:t>
            </a:r>
            <a:r>
              <a:rPr lang="ru-RU" sz="6000" dirty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sz="6000" dirty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6000" dirty="0">
                <a:solidFill>
                  <a:srgbClr val="008000"/>
                </a:solidFill>
              </a:rPr>
              <a:t>образования</a:t>
            </a:r>
            <a:r>
              <a:rPr lang="ru-RU" sz="6000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sz="6000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6000" dirty="0" smtClean="0">
                <a:solidFill>
                  <a:schemeClr val="tx2">
                    <a:satMod val="130000"/>
                  </a:schemeClr>
                </a:solidFill>
              </a:rPr>
              <a:t>				</a:t>
            </a:r>
            <a:endParaRPr lang="ru-RU" sz="6000" b="1" i="1" dirty="0" smtClean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8811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88" y="785813"/>
          <a:ext cx="8501063" cy="5837259"/>
        </p:xfrm>
        <a:graphic>
          <a:graphicData uri="http://schemas.openxmlformats.org/drawingml/2006/table">
            <a:tbl>
              <a:tblPr/>
              <a:tblGrid>
                <a:gridCol w="1294728"/>
                <a:gridCol w="776960"/>
                <a:gridCol w="978048"/>
                <a:gridCol w="871503"/>
                <a:gridCol w="1035366"/>
                <a:gridCol w="961784"/>
                <a:gridCol w="884549"/>
                <a:gridCol w="813576"/>
                <a:gridCol w="884549"/>
              </a:tblGrid>
              <a:tr h="7315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Типы педагогической деятельности</a:t>
                      </a:r>
                      <a:endParaRPr lang="ru-RU" sz="1200" dirty="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Ученик на входе</a:t>
                      </a:r>
                      <a:endParaRPr lang="ru-RU" sz="1200" dirty="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Ученик на выходе</a:t>
                      </a:r>
                      <a:endParaRPr lang="ru-RU" sz="120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Мотивация и цели ученика</a:t>
                      </a:r>
                      <a:endParaRPr lang="ru-RU" sz="120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Учитель</a:t>
                      </a:r>
                      <a:endParaRPr lang="ru-RU" sz="1200" dirty="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Ответственность учителя</a:t>
                      </a:r>
                      <a:endParaRPr lang="ru-RU" sz="120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Школа</a:t>
                      </a:r>
                      <a:endParaRPr lang="ru-RU" sz="120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Содержание образования</a:t>
                      </a:r>
                      <a:endParaRPr lang="ru-RU" sz="120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Упор на </a:t>
                      </a:r>
                      <a:endParaRPr lang="ru-RU" sz="120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43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Естественная педагогика</a:t>
                      </a:r>
                      <a:endParaRPr lang="ru-RU" sz="120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Бесправный ребёнок</a:t>
                      </a:r>
                      <a:endParaRPr lang="ru-RU" sz="1200" dirty="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Полноправный взрослый</a:t>
                      </a:r>
                      <a:endParaRPr lang="ru-RU" sz="1200" dirty="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Обрести права</a:t>
                      </a:r>
                      <a:endParaRPr lang="ru-RU" sz="120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Любой взрослый</a:t>
                      </a:r>
                      <a:endParaRPr lang="ru-RU" sz="120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Полная, за всю жизнь</a:t>
                      </a:r>
                      <a:endParaRPr lang="ru-RU" sz="120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Всё пространство жизнедеятельности</a:t>
                      </a:r>
                      <a:endParaRPr lang="ru-RU" sz="120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Права взрослого</a:t>
                      </a:r>
                      <a:endParaRPr lang="ru-RU" sz="120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Arial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51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Педагогика культуры</a:t>
                      </a:r>
                      <a:endParaRPr lang="ru-RU" sz="120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Варвар</a:t>
                      </a:r>
                      <a:endParaRPr lang="ru-RU" sz="120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Гражданин</a:t>
                      </a:r>
                      <a:endParaRPr lang="ru-RU" sz="120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Социальные</a:t>
                      </a:r>
                      <a:endParaRPr lang="ru-RU" sz="1200" dirty="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Государственный чиновник</a:t>
                      </a:r>
                      <a:endParaRPr lang="ru-RU" sz="1200" dirty="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Чиновническая перед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государство</a:t>
                      </a:r>
                      <a:endParaRPr lang="ru-RU" sz="1200" dirty="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Публичное место</a:t>
                      </a:r>
                      <a:endParaRPr lang="ru-RU" sz="120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Нормы и ритуалы</a:t>
                      </a:r>
                      <a:endParaRPr lang="ru-RU" sz="120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массов</a:t>
                      </a:r>
                      <a:endParaRPr lang="ru-RU" sz="120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6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Педагогика идеала</a:t>
                      </a:r>
                      <a:endParaRPr lang="ru-RU" sz="120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Подмастерье слуга</a:t>
                      </a:r>
                      <a:endParaRPr lang="ru-RU" sz="120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Мастер</a:t>
                      </a:r>
                      <a:endParaRPr lang="ru-RU" sz="120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Профессиональные</a:t>
                      </a:r>
                      <a:endParaRPr lang="ru-RU" sz="120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Мастер</a:t>
                      </a:r>
                      <a:endParaRPr lang="ru-RU" sz="1200" dirty="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Профессиональная</a:t>
                      </a:r>
                      <a:endParaRPr lang="ru-RU" sz="120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Мастерская лаборатория</a:t>
                      </a:r>
                      <a:endParaRPr lang="ru-RU" sz="1100" dirty="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Искусство мастерство</a:t>
                      </a:r>
                      <a:endParaRPr lang="ru-RU" sz="120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ИНДИВИД</a:t>
                      </a:r>
                      <a:endParaRPr lang="ru-RU" sz="120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68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Элитарная педагогика</a:t>
                      </a:r>
                      <a:endParaRPr lang="ru-RU" sz="120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Tabula rasa</a:t>
                      </a:r>
                      <a:endParaRPr lang="ru-RU" sz="120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Джентльмен</a:t>
                      </a:r>
                      <a:endParaRPr lang="ru-RU" sz="120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Социальные</a:t>
                      </a:r>
                      <a:endParaRPr lang="ru-RU" sz="120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Профессиональный педагог + гувернёр</a:t>
                      </a:r>
                      <a:endParaRPr lang="ru-RU" sz="1200" dirty="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В пределах заказа на услугу</a:t>
                      </a:r>
                      <a:endParaRPr lang="ru-RU" sz="120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В пределах чувственного опыта</a:t>
                      </a:r>
                      <a:endParaRPr lang="ru-RU" sz="120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Содержание сознания</a:t>
                      </a:r>
                      <a:endParaRPr lang="ru-RU" sz="120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ИНДИВИД</a:t>
                      </a:r>
                      <a:endParaRPr lang="ru-RU" sz="120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68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Эгалитарная педагогика</a:t>
                      </a:r>
                      <a:endParaRPr lang="ru-RU" sz="120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Стандарт ЗУН№1</a:t>
                      </a:r>
                      <a:endParaRPr lang="ru-RU" sz="120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Стандарт ЗУН№2</a:t>
                      </a:r>
                      <a:endParaRPr lang="ru-RU" sz="120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Предмет исследования</a:t>
                      </a:r>
                      <a:endParaRPr lang="ru-RU" sz="1200" dirty="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Профессиональный педагог специалист</a:t>
                      </a:r>
                      <a:endParaRPr lang="ru-RU" sz="1200" dirty="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В пределах специализации</a:t>
                      </a:r>
                      <a:endParaRPr lang="ru-RU" sz="1200" dirty="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Конвеер, фабрика</a:t>
                      </a:r>
                      <a:endParaRPr lang="ru-RU" sz="120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Стандарт ЗУН</a:t>
                      </a:r>
                      <a:endParaRPr lang="ru-RU" sz="120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массов</a:t>
                      </a:r>
                      <a:endParaRPr lang="ru-RU" sz="120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68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Информационно-кибернетическая педагогика</a:t>
                      </a:r>
                      <a:endParaRPr lang="ru-RU" sz="120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Система без программ</a:t>
                      </a:r>
                      <a:endParaRPr lang="ru-RU" sz="120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Система с программами</a:t>
                      </a:r>
                      <a:endParaRPr lang="ru-RU" sz="120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"+" и "-" подкрепления</a:t>
                      </a:r>
                      <a:endParaRPr lang="ru-RU" sz="1200" dirty="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Программист</a:t>
                      </a:r>
                      <a:endParaRPr lang="ru-RU" sz="1200" dirty="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В пределах качества программы</a:t>
                      </a:r>
                      <a:endParaRPr lang="ru-RU" sz="1200" dirty="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Рабочее место ученика</a:t>
                      </a:r>
                      <a:endParaRPr lang="ru-RU" sz="1200" dirty="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Информация, алгоритм</a:t>
                      </a:r>
                      <a:endParaRPr lang="ru-RU" sz="1200" dirty="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массов</a:t>
                      </a:r>
                      <a:endParaRPr lang="ru-RU" sz="120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68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Дифференциальная педагогика</a:t>
                      </a:r>
                      <a:endParaRPr lang="ru-RU" sz="120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Носитель способностей</a:t>
                      </a:r>
                      <a:endParaRPr lang="ru-RU" sz="120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Реализующий способности</a:t>
                      </a:r>
                      <a:endParaRPr lang="ru-RU" sz="120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Особая способность</a:t>
                      </a:r>
                      <a:endParaRPr lang="ru-RU" sz="120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Диагност</a:t>
                      </a:r>
                      <a:endParaRPr lang="ru-RU" sz="120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В пределах правильности диагноза</a:t>
                      </a:r>
                      <a:endParaRPr lang="ru-RU" sz="120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Диагностическая лаборатория</a:t>
                      </a:r>
                      <a:endParaRPr lang="ru-RU" sz="1100" dirty="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Способности</a:t>
                      </a:r>
                      <a:endParaRPr lang="ru-RU" sz="1200" dirty="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ИНДИВИД</a:t>
                      </a:r>
                      <a:endParaRPr lang="ru-RU" sz="1200" dirty="0">
                        <a:solidFill>
                          <a:srgbClr val="3366FF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0378" marR="40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3646" name="Rectangle 2"/>
          <p:cNvSpPr>
            <a:spLocks noChangeArrowheads="1"/>
          </p:cNvSpPr>
          <p:nvPr/>
        </p:nvSpPr>
        <p:spPr bwMode="auto">
          <a:xfrm>
            <a:off x="0" y="214313"/>
            <a:ext cx="9144000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Матрица типов педагогической деятельности </a:t>
            </a:r>
            <a:r>
              <a:rPr lang="ru-RU" altLang="ru-RU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В.В.Мацкевича</a:t>
            </a:r>
            <a:endParaRPr lang="ru-RU" altLang="ru-RU" sz="700" dirty="0">
              <a:latin typeface="Arial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2145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320"/>
            <a:ext cx="8754176" cy="6179016"/>
          </a:xfrm>
        </p:spPr>
        <p:txBody>
          <a:bodyPr>
            <a:normAutofit fontScale="90000"/>
          </a:bodyPr>
          <a:lstStyle/>
          <a:p>
            <a:r>
              <a:rPr lang="ru-RU" sz="3100" dirty="0" smtClean="0"/>
              <a:t>Если в </a:t>
            </a:r>
            <a:r>
              <a:rPr lang="ru-RU" sz="3100" dirty="0"/>
              <a:t>конкретной педагогической </a:t>
            </a:r>
            <a:r>
              <a:rPr lang="ru-RU" sz="3100" dirty="0" smtClean="0"/>
              <a:t>ситуации </a:t>
            </a:r>
            <a:r>
              <a:rPr lang="ru-RU" sz="3100" dirty="0"/>
              <a:t>педагог затрудняется в решении профессионально значимой задачи, </a:t>
            </a:r>
            <a:r>
              <a:rPr lang="ru-RU" sz="3100" dirty="0" smtClean="0"/>
              <a:t>то соответствующей </a:t>
            </a:r>
            <a:r>
              <a:rPr lang="ru-RU" sz="3100" dirty="0"/>
              <a:t>педагогической компетенцией он не обладает. </a:t>
            </a: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/>
              <a:t/>
            </a:r>
            <a:br>
              <a:rPr lang="ru-RU" sz="3100" dirty="0"/>
            </a:br>
            <a:r>
              <a:rPr lang="ru-RU" sz="3100" dirty="0" smtClean="0"/>
              <a:t>Подобные профессиональные </a:t>
            </a:r>
            <a:r>
              <a:rPr lang="ru-RU" sz="3100" dirty="0"/>
              <a:t>проблемы при разрешении конкретной </a:t>
            </a:r>
            <a:r>
              <a:rPr lang="ru-RU" sz="3100" dirty="0" smtClean="0"/>
              <a:t>педагогической ситуации </a:t>
            </a:r>
            <a:r>
              <a:rPr lang="ru-RU" sz="3100" dirty="0"/>
              <a:t>принято называть </a:t>
            </a:r>
            <a:r>
              <a:rPr lang="ru-RU" sz="3100" b="1" dirty="0"/>
              <a:t>профессиональными затруднениями </a:t>
            </a:r>
            <a:r>
              <a:rPr lang="ru-RU" sz="3100" b="1" dirty="0" smtClean="0"/>
              <a:t>педагога </a:t>
            </a:r>
            <a:br>
              <a:rPr lang="ru-RU" sz="3100" b="1" dirty="0" smtClean="0"/>
            </a:br>
            <a:r>
              <a:rPr lang="ru-RU" sz="3100" b="1" dirty="0"/>
              <a:t/>
            </a:r>
            <a:br>
              <a:rPr lang="ru-RU" sz="3100" b="1" dirty="0"/>
            </a:br>
            <a:r>
              <a:rPr lang="ru-RU" sz="3100" dirty="0" smtClean="0"/>
              <a:t>Профессиональные </a:t>
            </a:r>
            <a:r>
              <a:rPr lang="ru-RU" sz="3100" dirty="0"/>
              <a:t>затруднения встречаются у многих педагогов вне зависимости </a:t>
            </a:r>
            <a:r>
              <a:rPr lang="ru-RU" sz="3100" dirty="0" smtClean="0"/>
              <a:t>от их </a:t>
            </a:r>
            <a:r>
              <a:rPr lang="ru-RU" sz="3100" dirty="0"/>
              <a:t>стажа, уровня квалификации, в любой из периодов их </a:t>
            </a:r>
            <a:r>
              <a:rPr lang="ru-RU" sz="3100" dirty="0" smtClean="0"/>
              <a:t>профессиональной </a:t>
            </a:r>
            <a:r>
              <a:rPr lang="ru-RU" sz="3100" dirty="0"/>
              <a:t>деятельности</a:t>
            </a:r>
            <a:r>
              <a:rPr lang="ru-RU" sz="3100" dirty="0" smtClean="0"/>
              <a:t>.</a:t>
            </a:r>
            <a:br>
              <a:rPr lang="ru-RU" sz="31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961659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78698"/>
          </a:xfrm>
        </p:spPr>
        <p:txBody>
          <a:bodyPr>
            <a:normAutofit fontScale="90000"/>
          </a:bodyPr>
          <a:lstStyle/>
          <a:p>
            <a:r>
              <a:rPr lang="ru-RU" sz="3200" dirty="0"/>
              <a:t>Профессиональные затруднения педагогов относятся к следующим группам: </a:t>
            </a:r>
            <a:r>
              <a:rPr lang="ru-RU" sz="3200" b="1" i="1" dirty="0"/>
              <a:t>общепедагогические, психолого-педагогические, научно-теоретические, методические и коммуникативные.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/>
              <a:t>Выделение профессиональных затруднений по принадлежности к одной из пяти составляющих профессиональной компетентности педагога позволяет с достаточной степенью точности определить трудности в содержании профессиональных знаний, необходимых педагогу для формирования той или иной профессиональной компетенций.</a:t>
            </a:r>
            <a:br>
              <a:rPr lang="ru-RU" sz="3200" dirty="0"/>
            </a:b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1605171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ctrTitle"/>
          </p:nvPr>
        </p:nvSpPr>
        <p:spPr>
          <a:xfrm>
            <a:off x="642938" y="285750"/>
            <a:ext cx="77724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000" b="1" smtClean="0">
                <a:solidFill>
                  <a:schemeClr val="tx2">
                    <a:satMod val="130000"/>
                  </a:schemeClr>
                </a:solidFill>
              </a:rPr>
              <a:t>ЕСТЬ, ПО КРАЙНЕЙ МЕРЕ, ДВА РАБОТАЮЩИХ ПОДХОДА К ИНДИВИДУАЛИЗАЦИИ   ПРОЦЕССА ОБУЧЕНИЯ.</a:t>
            </a:r>
            <a:r>
              <a:rPr lang="ru-RU" sz="200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sz="2000" smtClean="0">
                <a:solidFill>
                  <a:schemeClr val="tx2">
                    <a:satMod val="130000"/>
                  </a:schemeClr>
                </a:solidFill>
              </a:rPr>
            </a:br>
            <a:endParaRPr lang="ru-RU" sz="2000" smtClean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355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88" y="1357313"/>
            <a:ext cx="8501062" cy="4857750"/>
          </a:xfrm>
        </p:spPr>
        <p:txBody>
          <a:bodyPr>
            <a:normAutofit/>
          </a:bodyPr>
          <a:lstStyle/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smtClean="0">
                <a:solidFill>
                  <a:schemeClr val="tx2"/>
                </a:solidFill>
              </a:rPr>
              <a:t>1. Индивидуализация, понимаемая как следование природе человека, индивидуальный подход к нему, учет индивидуальных психических и личностных особенностей человека при организации учебного процесса. </a:t>
            </a:r>
            <a:br>
              <a:rPr lang="ru-RU" sz="2800" dirty="0" smtClean="0">
                <a:solidFill>
                  <a:schemeClr val="tx2"/>
                </a:solidFill>
              </a:rPr>
            </a:br>
            <a:r>
              <a:rPr lang="ru-RU" sz="2800" dirty="0" smtClean="0">
                <a:solidFill>
                  <a:schemeClr val="tx2"/>
                </a:solidFill>
              </a:rPr>
              <a:t>2. Индивидуализация как индивидуальная активность самого человека. Эта трактовка подразумевает активность учащегося в процессе учения, обучение самообразованию и самоопределению. </a:t>
            </a:r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val="30150280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xfrm>
            <a:off x="611188" y="115888"/>
            <a:ext cx="8301037" cy="108108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000" b="1" i="1" dirty="0" smtClean="0">
                <a:solidFill>
                  <a:srgbClr val="008000"/>
                </a:solidFill>
              </a:rPr>
              <a:t>Принцип – нормативное оформление -реализация нормы– </a:t>
            </a:r>
            <a:r>
              <a:rPr lang="ru-RU" sz="3000" b="1" i="1" u="sng" dirty="0" smtClean="0">
                <a:solidFill>
                  <a:srgbClr val="008000"/>
                </a:solidFill>
              </a:rPr>
              <a:t>качество образования</a:t>
            </a:r>
          </a:p>
        </p:txBody>
      </p:sp>
      <p:sp>
        <p:nvSpPr>
          <p:cNvPr id="25603" name="Rectangle 2"/>
          <p:cNvSpPr>
            <a:spLocks noGrp="1" noChangeArrowheads="1"/>
          </p:cNvSpPr>
          <p:nvPr>
            <p:ph idx="1"/>
          </p:nvPr>
        </p:nvSpPr>
        <p:spPr>
          <a:xfrm>
            <a:off x="323850" y="1628775"/>
            <a:ext cx="8229600" cy="4525963"/>
          </a:xfrm>
          <a:ln>
            <a:solidFill>
              <a:srgbClr val="FF33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ru-RU" altLang="ru-RU" sz="2800" smtClean="0"/>
          </a:p>
          <a:p>
            <a:pPr eaLnBrk="1" hangingPunct="1"/>
            <a:r>
              <a:rPr lang="ru-RU" altLang="ru-RU" sz="2800" u="sng" smtClean="0"/>
              <a:t>Классические принципы</a:t>
            </a:r>
            <a:r>
              <a:rPr lang="ru-RU" altLang="ru-RU" sz="2800" smtClean="0"/>
              <a:t> - </a:t>
            </a:r>
            <a:r>
              <a:rPr lang="ru-RU" altLang="ru-RU" sz="3600" smtClean="0"/>
              <a:t>		  (</a:t>
            </a:r>
            <a:r>
              <a:rPr lang="ru-RU" altLang="ru-RU" sz="2800" smtClean="0"/>
              <a:t>научность,</a:t>
            </a:r>
          </a:p>
          <a:p>
            <a:pPr eaLnBrk="1" hangingPunct="1">
              <a:buFontTx/>
              <a:buNone/>
            </a:pPr>
            <a:r>
              <a:rPr lang="ru-RU" altLang="ru-RU" sz="2800" smtClean="0"/>
              <a:t>  доступность, индивидуальный подход…)</a:t>
            </a:r>
          </a:p>
          <a:p>
            <a:pPr eaLnBrk="1" hangingPunct="1">
              <a:buFontTx/>
              <a:buNone/>
            </a:pPr>
            <a:r>
              <a:rPr lang="ru-RU" altLang="ru-RU" sz="2800" smtClean="0"/>
              <a:t> </a:t>
            </a:r>
            <a:r>
              <a:rPr lang="ru-RU" altLang="ru-RU" sz="2800" b="1" i="1" smtClean="0"/>
              <a:t>традиционное качество образования</a:t>
            </a:r>
            <a:r>
              <a:rPr lang="ru-RU" altLang="ru-RU" sz="2800" smtClean="0"/>
              <a:t> </a:t>
            </a:r>
          </a:p>
          <a:p>
            <a:pPr eaLnBrk="1" hangingPunct="1">
              <a:buFontTx/>
              <a:buNone/>
            </a:pPr>
            <a:endParaRPr lang="ru-RU" altLang="ru-RU" sz="2800" smtClean="0"/>
          </a:p>
          <a:p>
            <a:pPr eaLnBrk="1" hangingPunct="1"/>
            <a:r>
              <a:rPr lang="ru-RU" altLang="ru-RU" sz="2800" u="sng" smtClean="0"/>
              <a:t>Неклассические принципы</a:t>
            </a:r>
            <a:r>
              <a:rPr lang="ru-RU" altLang="ru-RU" sz="2800" smtClean="0"/>
              <a:t> – 	    (открытость, вариативность, индивидуализация…)</a:t>
            </a:r>
          </a:p>
          <a:p>
            <a:pPr eaLnBrk="1" hangingPunct="1">
              <a:buFontTx/>
              <a:buNone/>
            </a:pPr>
            <a:r>
              <a:rPr lang="ru-RU" altLang="ru-RU" sz="2800" b="1" i="1" smtClean="0"/>
              <a:t> новое качество образования</a:t>
            </a:r>
          </a:p>
        </p:txBody>
      </p:sp>
      <p:sp>
        <p:nvSpPr>
          <p:cNvPr id="25604" name="AutoShape 4"/>
          <p:cNvSpPr>
            <a:spLocks noChangeArrowheads="1"/>
          </p:cNvSpPr>
          <p:nvPr/>
        </p:nvSpPr>
        <p:spPr bwMode="auto">
          <a:xfrm>
            <a:off x="5219700" y="2420938"/>
            <a:ext cx="649288" cy="287337"/>
          </a:xfrm>
          <a:prstGeom prst="rightArrow">
            <a:avLst>
              <a:gd name="adj1" fmla="val 50000"/>
              <a:gd name="adj2" fmla="val 56492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latin typeface="Arial" charset="0"/>
            </a:endParaRPr>
          </a:p>
        </p:txBody>
      </p:sp>
      <p:sp>
        <p:nvSpPr>
          <p:cNvPr id="25605" name="AutoShape 5"/>
          <p:cNvSpPr>
            <a:spLocks noChangeArrowheads="1"/>
          </p:cNvSpPr>
          <p:nvPr/>
        </p:nvSpPr>
        <p:spPr bwMode="auto">
          <a:xfrm>
            <a:off x="5292725" y="4365625"/>
            <a:ext cx="649288" cy="360363"/>
          </a:xfrm>
          <a:prstGeom prst="rightArrow">
            <a:avLst>
              <a:gd name="adj1" fmla="val 50000"/>
              <a:gd name="adj2" fmla="val 45044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4901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3"/>
          <p:cNvSpPr txBox="1">
            <a:spLocks noChangeArrowheads="1"/>
          </p:cNvSpPr>
          <p:nvPr/>
        </p:nvSpPr>
        <p:spPr bwMode="auto">
          <a:xfrm>
            <a:off x="2916238" y="188913"/>
            <a:ext cx="3100387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800">
                <a:latin typeface="Arial" charset="0"/>
              </a:rPr>
              <a:t>классическое образование</a:t>
            </a:r>
          </a:p>
        </p:txBody>
      </p:sp>
      <p:sp>
        <p:nvSpPr>
          <p:cNvPr id="26627" name="Text Box 4"/>
          <p:cNvSpPr txBox="1">
            <a:spLocks noChangeArrowheads="1"/>
          </p:cNvSpPr>
          <p:nvPr/>
        </p:nvSpPr>
        <p:spPr bwMode="auto">
          <a:xfrm>
            <a:off x="5435600" y="3832225"/>
            <a:ext cx="3097213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800">
                <a:latin typeface="Arial" charset="0"/>
              </a:rPr>
              <a:t>тьюторское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800">
                <a:latin typeface="Arial" charset="0"/>
              </a:rPr>
              <a:t>сопровождение</a:t>
            </a:r>
          </a:p>
        </p:txBody>
      </p:sp>
      <p:sp>
        <p:nvSpPr>
          <p:cNvPr id="26628" name="Text Box 5"/>
          <p:cNvSpPr txBox="1">
            <a:spLocks noChangeArrowheads="1"/>
          </p:cNvSpPr>
          <p:nvPr/>
        </p:nvSpPr>
        <p:spPr bwMode="auto">
          <a:xfrm>
            <a:off x="971550" y="3832225"/>
            <a:ext cx="2263775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800">
                <a:latin typeface="Arial" charset="0"/>
              </a:rPr>
              <a:t>индивидуа-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800">
                <a:latin typeface="Arial" charset="0"/>
              </a:rPr>
              <a:t>лизация</a:t>
            </a:r>
          </a:p>
        </p:txBody>
      </p:sp>
      <p:grpSp>
        <p:nvGrpSpPr>
          <p:cNvPr id="26629" name="Group 6"/>
          <p:cNvGrpSpPr>
            <a:grpSpLocks/>
          </p:cNvGrpSpPr>
          <p:nvPr/>
        </p:nvGrpSpPr>
        <p:grpSpPr bwMode="auto">
          <a:xfrm>
            <a:off x="3419475" y="4221163"/>
            <a:ext cx="1800225" cy="287337"/>
            <a:chOff x="2154" y="2478"/>
            <a:chExt cx="1134" cy="181"/>
          </a:xfrm>
        </p:grpSpPr>
        <p:sp>
          <p:nvSpPr>
            <p:cNvPr id="26637" name="Line 7"/>
            <p:cNvSpPr>
              <a:spLocks noChangeShapeType="1"/>
            </p:cNvSpPr>
            <p:nvPr/>
          </p:nvSpPr>
          <p:spPr bwMode="auto">
            <a:xfrm>
              <a:off x="2154" y="2478"/>
              <a:ext cx="113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638" name="Line 8"/>
            <p:cNvSpPr>
              <a:spLocks noChangeShapeType="1"/>
            </p:cNvSpPr>
            <p:nvPr/>
          </p:nvSpPr>
          <p:spPr bwMode="auto">
            <a:xfrm flipH="1">
              <a:off x="2154" y="2659"/>
              <a:ext cx="113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6630" name="Group 9"/>
          <p:cNvGrpSpPr>
            <a:grpSpLocks/>
          </p:cNvGrpSpPr>
          <p:nvPr/>
        </p:nvGrpSpPr>
        <p:grpSpPr bwMode="auto">
          <a:xfrm rot="7800000">
            <a:off x="1943894" y="2529682"/>
            <a:ext cx="1800225" cy="287337"/>
            <a:chOff x="2154" y="2478"/>
            <a:chExt cx="1134" cy="181"/>
          </a:xfrm>
        </p:grpSpPr>
        <p:sp>
          <p:nvSpPr>
            <p:cNvPr id="26635" name="Line 10"/>
            <p:cNvSpPr>
              <a:spLocks noChangeShapeType="1"/>
            </p:cNvSpPr>
            <p:nvPr/>
          </p:nvSpPr>
          <p:spPr bwMode="auto">
            <a:xfrm>
              <a:off x="2154" y="2478"/>
              <a:ext cx="113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636" name="Line 11"/>
            <p:cNvSpPr>
              <a:spLocks noChangeShapeType="1"/>
            </p:cNvSpPr>
            <p:nvPr/>
          </p:nvSpPr>
          <p:spPr bwMode="auto">
            <a:xfrm flipH="1">
              <a:off x="2154" y="2659"/>
              <a:ext cx="113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6631" name="Group 12"/>
          <p:cNvGrpSpPr>
            <a:grpSpLocks/>
          </p:cNvGrpSpPr>
          <p:nvPr/>
        </p:nvGrpSpPr>
        <p:grpSpPr bwMode="auto">
          <a:xfrm rot="-7800000">
            <a:off x="4968081" y="2529682"/>
            <a:ext cx="1800225" cy="287338"/>
            <a:chOff x="2154" y="2478"/>
            <a:chExt cx="1134" cy="181"/>
          </a:xfrm>
        </p:grpSpPr>
        <p:sp>
          <p:nvSpPr>
            <p:cNvPr id="26633" name="Line 13"/>
            <p:cNvSpPr>
              <a:spLocks noChangeShapeType="1"/>
            </p:cNvSpPr>
            <p:nvPr/>
          </p:nvSpPr>
          <p:spPr bwMode="auto">
            <a:xfrm>
              <a:off x="2154" y="2478"/>
              <a:ext cx="113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634" name="Line 14"/>
            <p:cNvSpPr>
              <a:spLocks noChangeShapeType="1"/>
            </p:cNvSpPr>
            <p:nvPr/>
          </p:nvSpPr>
          <p:spPr bwMode="auto">
            <a:xfrm flipH="1">
              <a:off x="2154" y="2659"/>
              <a:ext cx="113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pic>
        <p:nvPicPr>
          <p:cNvPr id="26632" name="Picture 15"/>
          <p:cNvPicPr>
            <a:picLocks noGrp="1" noChangeAspect="1" noChangeArrowheads="1"/>
          </p:cNvPicPr>
          <p:nvPr>
            <p:ph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71513" y="274638"/>
            <a:ext cx="7800975" cy="5851525"/>
          </a:xfrm>
          <a:noFill/>
        </p:spPr>
      </p:pic>
    </p:spTree>
    <p:extLst>
      <p:ext uri="{BB962C8B-B14F-4D97-AF65-F5344CB8AC3E}">
        <p14:creationId xmlns:p14="http://schemas.microsoft.com/office/powerpoint/2010/main" val="1229011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000" b="1" smtClean="0">
                <a:solidFill>
                  <a:schemeClr val="tx2">
                    <a:satMod val="130000"/>
                  </a:schemeClr>
                </a:solidFill>
              </a:rPr>
              <a:t>Индивидуализация в образовании</a:t>
            </a:r>
            <a:r>
              <a:rPr lang="en-US" sz="3000" b="1" smtClean="0">
                <a:solidFill>
                  <a:schemeClr val="tx2">
                    <a:satMod val="130000"/>
                  </a:schemeClr>
                </a:solidFill>
              </a:rPr>
              <a:t> :</a:t>
            </a:r>
            <a:r>
              <a:rPr lang="ru-RU" sz="3000" b="1" smtClean="0">
                <a:solidFill>
                  <a:schemeClr val="tx2">
                    <a:satMod val="130000"/>
                  </a:schemeClr>
                </a:solidFill>
              </a:rPr>
              <a:t> </a:t>
            </a:r>
            <a:br>
              <a:rPr lang="ru-RU" sz="3000" b="1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3000" b="1" i="1" smtClean="0">
                <a:solidFill>
                  <a:schemeClr val="tx2">
                    <a:satMod val="130000"/>
                  </a:schemeClr>
                </a:solidFill>
              </a:rPr>
              <a:t>методологический аспект</a:t>
            </a:r>
            <a:r>
              <a:rPr lang="ru-RU" sz="3200" b="1" i="1" smtClean="0">
                <a:solidFill>
                  <a:schemeClr val="tx2">
                    <a:satMod val="130000"/>
                  </a:schemeClr>
                </a:solidFill>
              </a:rPr>
              <a:t> 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692275" y="2997200"/>
            <a:ext cx="430213" cy="936625"/>
            <a:chOff x="567" y="2478"/>
            <a:chExt cx="544" cy="816"/>
          </a:xfrm>
        </p:grpSpPr>
        <p:sp>
          <p:nvSpPr>
            <p:cNvPr id="29716" name="AutoShape 4"/>
            <p:cNvSpPr>
              <a:spLocks noChangeArrowheads="1"/>
            </p:cNvSpPr>
            <p:nvPr/>
          </p:nvSpPr>
          <p:spPr bwMode="auto">
            <a:xfrm>
              <a:off x="567" y="2886"/>
              <a:ext cx="544" cy="408"/>
            </a:xfrm>
            <a:prstGeom prst="triangle">
              <a:avLst>
                <a:gd name="adj" fmla="val 50000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ts val="60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"/>
                <a:defRPr sz="3200">
                  <a:solidFill>
                    <a:schemeClr val="tx1"/>
                  </a:solidFill>
                  <a:latin typeface="Corbel" pitchFamily="34" charset="0"/>
                </a:defRPr>
              </a:lvl1pPr>
              <a:lvl2pPr marL="742950" indent="-285750" eaLnBrk="0" hangingPunct="0">
                <a:spcBef>
                  <a:spcPts val="550"/>
                </a:spcBef>
                <a:buClr>
                  <a:schemeClr val="accent1"/>
                </a:buClr>
                <a:buFont typeface="Verdana" pitchFamily="34" charset="0"/>
                <a:buChar char="◦"/>
                <a:defRPr sz="2800">
                  <a:solidFill>
                    <a:schemeClr val="tx1"/>
                  </a:solidFill>
                  <a:latin typeface="Corbe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 2" pitchFamily="18" charset="2"/>
                <a:buChar char=""/>
                <a:defRPr sz="2400">
                  <a:solidFill>
                    <a:schemeClr val="tx1"/>
                  </a:solidFill>
                  <a:latin typeface="Corbe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32D2E"/>
                </a:buClr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Corbe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84AA33"/>
                </a:buClr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Corbe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Corbe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Corbe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Corbe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Corbe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altLang="ru-RU" sz="1800">
                <a:latin typeface="Arial" charset="0"/>
              </a:endParaRPr>
            </a:p>
          </p:txBody>
        </p:sp>
        <p:sp>
          <p:nvSpPr>
            <p:cNvPr id="29717" name="AutoShape 5"/>
            <p:cNvSpPr>
              <a:spLocks noChangeArrowheads="1"/>
            </p:cNvSpPr>
            <p:nvPr/>
          </p:nvSpPr>
          <p:spPr bwMode="auto">
            <a:xfrm>
              <a:off x="657" y="2478"/>
              <a:ext cx="395" cy="408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ts val="60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"/>
                <a:defRPr sz="3200">
                  <a:solidFill>
                    <a:schemeClr val="tx1"/>
                  </a:solidFill>
                  <a:latin typeface="Corbel" pitchFamily="34" charset="0"/>
                </a:defRPr>
              </a:lvl1pPr>
              <a:lvl2pPr marL="742950" indent="-285750" eaLnBrk="0" hangingPunct="0">
                <a:spcBef>
                  <a:spcPts val="550"/>
                </a:spcBef>
                <a:buClr>
                  <a:schemeClr val="accent1"/>
                </a:buClr>
                <a:buFont typeface="Verdana" pitchFamily="34" charset="0"/>
                <a:buChar char="◦"/>
                <a:defRPr sz="2800">
                  <a:solidFill>
                    <a:schemeClr val="tx1"/>
                  </a:solidFill>
                  <a:latin typeface="Corbe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 2" pitchFamily="18" charset="2"/>
                <a:buChar char=""/>
                <a:defRPr sz="2400">
                  <a:solidFill>
                    <a:schemeClr val="tx1"/>
                  </a:solidFill>
                  <a:latin typeface="Corbe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32D2E"/>
                </a:buClr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Corbe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84AA33"/>
                </a:buClr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Corbe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Corbe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Corbe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Corbe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Corbe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altLang="ru-RU" sz="1800">
                <a:latin typeface="Arial" charset="0"/>
              </a:endParaRPr>
            </a:p>
          </p:txBody>
        </p:sp>
      </p:grp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2268538" y="4652963"/>
            <a:ext cx="576262" cy="1079500"/>
            <a:chOff x="567" y="2478"/>
            <a:chExt cx="544" cy="816"/>
          </a:xfrm>
        </p:grpSpPr>
        <p:sp>
          <p:nvSpPr>
            <p:cNvPr id="29714" name="AutoShape 7"/>
            <p:cNvSpPr>
              <a:spLocks noChangeArrowheads="1"/>
            </p:cNvSpPr>
            <p:nvPr/>
          </p:nvSpPr>
          <p:spPr bwMode="auto">
            <a:xfrm>
              <a:off x="567" y="2886"/>
              <a:ext cx="544" cy="408"/>
            </a:xfrm>
            <a:prstGeom prst="triangle">
              <a:avLst>
                <a:gd name="adj" fmla="val 50000"/>
              </a:avLst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ts val="60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"/>
                <a:defRPr sz="3200">
                  <a:solidFill>
                    <a:schemeClr val="tx1"/>
                  </a:solidFill>
                  <a:latin typeface="Corbel" pitchFamily="34" charset="0"/>
                </a:defRPr>
              </a:lvl1pPr>
              <a:lvl2pPr marL="742950" indent="-285750" eaLnBrk="0" hangingPunct="0">
                <a:spcBef>
                  <a:spcPts val="550"/>
                </a:spcBef>
                <a:buClr>
                  <a:schemeClr val="accent1"/>
                </a:buClr>
                <a:buFont typeface="Verdana" pitchFamily="34" charset="0"/>
                <a:buChar char="◦"/>
                <a:defRPr sz="2800">
                  <a:solidFill>
                    <a:schemeClr val="tx1"/>
                  </a:solidFill>
                  <a:latin typeface="Corbe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 2" pitchFamily="18" charset="2"/>
                <a:buChar char=""/>
                <a:defRPr sz="2400">
                  <a:solidFill>
                    <a:schemeClr val="tx1"/>
                  </a:solidFill>
                  <a:latin typeface="Corbe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32D2E"/>
                </a:buClr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Corbe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84AA33"/>
                </a:buClr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Corbe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Corbe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Corbe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Corbe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Corbe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altLang="ru-RU" sz="1800">
                <a:latin typeface="Arial" charset="0"/>
              </a:endParaRPr>
            </a:p>
          </p:txBody>
        </p:sp>
        <p:sp>
          <p:nvSpPr>
            <p:cNvPr id="29715" name="AutoShape 8"/>
            <p:cNvSpPr>
              <a:spLocks noChangeArrowheads="1"/>
            </p:cNvSpPr>
            <p:nvPr/>
          </p:nvSpPr>
          <p:spPr bwMode="auto">
            <a:xfrm>
              <a:off x="657" y="2478"/>
              <a:ext cx="395" cy="408"/>
            </a:xfrm>
            <a:prstGeom prst="smileyFace">
              <a:avLst>
                <a:gd name="adj" fmla="val 4653"/>
              </a:avLst>
            </a:prstGeom>
            <a:solidFill>
              <a:srgbClr val="FF00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ts val="60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"/>
                <a:defRPr sz="3200">
                  <a:solidFill>
                    <a:schemeClr val="tx1"/>
                  </a:solidFill>
                  <a:latin typeface="Corbel" pitchFamily="34" charset="0"/>
                </a:defRPr>
              </a:lvl1pPr>
              <a:lvl2pPr marL="742950" indent="-285750" eaLnBrk="0" hangingPunct="0">
                <a:spcBef>
                  <a:spcPts val="550"/>
                </a:spcBef>
                <a:buClr>
                  <a:schemeClr val="accent1"/>
                </a:buClr>
                <a:buFont typeface="Verdana" pitchFamily="34" charset="0"/>
                <a:buChar char="◦"/>
                <a:defRPr sz="2800">
                  <a:solidFill>
                    <a:schemeClr val="tx1"/>
                  </a:solidFill>
                  <a:latin typeface="Corbe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 2" pitchFamily="18" charset="2"/>
                <a:buChar char=""/>
                <a:defRPr sz="2400">
                  <a:solidFill>
                    <a:schemeClr val="tx1"/>
                  </a:solidFill>
                  <a:latin typeface="Corbe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32D2E"/>
                </a:buClr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Corbe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84AA33"/>
                </a:buClr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Corbe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Corbe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Corbe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Corbe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Corbe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altLang="ru-RU" sz="1800">
                <a:latin typeface="Arial" charset="0"/>
              </a:endParaRPr>
            </a:p>
          </p:txBody>
        </p: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1692275" y="1773238"/>
            <a:ext cx="504825" cy="719137"/>
            <a:chOff x="567" y="2478"/>
            <a:chExt cx="544" cy="816"/>
          </a:xfrm>
        </p:grpSpPr>
        <p:sp>
          <p:nvSpPr>
            <p:cNvPr id="29712" name="AutoShape 10"/>
            <p:cNvSpPr>
              <a:spLocks noChangeArrowheads="1"/>
            </p:cNvSpPr>
            <p:nvPr/>
          </p:nvSpPr>
          <p:spPr bwMode="auto">
            <a:xfrm>
              <a:off x="567" y="2886"/>
              <a:ext cx="544" cy="408"/>
            </a:xfrm>
            <a:prstGeom prst="triangle">
              <a:avLst>
                <a:gd name="adj" fmla="val 50000"/>
              </a:avLst>
            </a:prstGeom>
            <a:solidFill>
              <a:srgbClr val="00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ts val="60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"/>
                <a:defRPr sz="3200">
                  <a:solidFill>
                    <a:schemeClr val="tx1"/>
                  </a:solidFill>
                  <a:latin typeface="Corbel" pitchFamily="34" charset="0"/>
                </a:defRPr>
              </a:lvl1pPr>
              <a:lvl2pPr marL="742950" indent="-285750" eaLnBrk="0" hangingPunct="0">
                <a:spcBef>
                  <a:spcPts val="550"/>
                </a:spcBef>
                <a:buClr>
                  <a:schemeClr val="accent1"/>
                </a:buClr>
                <a:buFont typeface="Verdana" pitchFamily="34" charset="0"/>
                <a:buChar char="◦"/>
                <a:defRPr sz="2800">
                  <a:solidFill>
                    <a:schemeClr val="tx1"/>
                  </a:solidFill>
                  <a:latin typeface="Corbe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 2" pitchFamily="18" charset="2"/>
                <a:buChar char=""/>
                <a:defRPr sz="2400">
                  <a:solidFill>
                    <a:schemeClr val="tx1"/>
                  </a:solidFill>
                  <a:latin typeface="Corbe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32D2E"/>
                </a:buClr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Corbe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84AA33"/>
                </a:buClr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Corbe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Corbe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Corbe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Corbe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Corbe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altLang="ru-RU" sz="1800">
                <a:latin typeface="Arial" charset="0"/>
              </a:endParaRPr>
            </a:p>
          </p:txBody>
        </p:sp>
        <p:sp>
          <p:nvSpPr>
            <p:cNvPr id="29713" name="AutoShape 11"/>
            <p:cNvSpPr>
              <a:spLocks noChangeArrowheads="1"/>
            </p:cNvSpPr>
            <p:nvPr/>
          </p:nvSpPr>
          <p:spPr bwMode="auto">
            <a:xfrm>
              <a:off x="657" y="2478"/>
              <a:ext cx="395" cy="408"/>
            </a:xfrm>
            <a:prstGeom prst="smileyFace">
              <a:avLst>
                <a:gd name="adj" fmla="val 4653"/>
              </a:avLst>
            </a:prstGeom>
            <a:solidFill>
              <a:srgbClr val="00CC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ts val="60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"/>
                <a:defRPr sz="3200">
                  <a:solidFill>
                    <a:schemeClr val="tx1"/>
                  </a:solidFill>
                  <a:latin typeface="Corbel" pitchFamily="34" charset="0"/>
                </a:defRPr>
              </a:lvl1pPr>
              <a:lvl2pPr marL="742950" indent="-285750" eaLnBrk="0" hangingPunct="0">
                <a:spcBef>
                  <a:spcPts val="550"/>
                </a:spcBef>
                <a:buClr>
                  <a:schemeClr val="accent1"/>
                </a:buClr>
                <a:buFont typeface="Verdana" pitchFamily="34" charset="0"/>
                <a:buChar char="◦"/>
                <a:defRPr sz="2800">
                  <a:solidFill>
                    <a:schemeClr val="tx1"/>
                  </a:solidFill>
                  <a:latin typeface="Corbe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2"/>
                </a:buClr>
                <a:buFont typeface="Wingdings 2" pitchFamily="18" charset="2"/>
                <a:buChar char=""/>
                <a:defRPr sz="2400">
                  <a:solidFill>
                    <a:schemeClr val="tx1"/>
                  </a:solidFill>
                  <a:latin typeface="Corbe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C32D2E"/>
                </a:buClr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Corbe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84AA33"/>
                </a:buClr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Corbe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Corbe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Corbe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Corbe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itchFamily="18" charset="2"/>
                <a:buChar char=""/>
                <a:defRPr sz="2000">
                  <a:solidFill>
                    <a:schemeClr val="tx1"/>
                  </a:solidFill>
                  <a:latin typeface="Corbe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altLang="ru-RU" sz="1800">
                <a:latin typeface="Arial" charset="0"/>
              </a:endParaRPr>
            </a:p>
          </p:txBody>
        </p:sp>
      </p:grpSp>
      <p:sp>
        <p:nvSpPr>
          <p:cNvPr id="4108" name="Oval 12"/>
          <p:cNvSpPr>
            <a:spLocks noChangeArrowheads="1"/>
          </p:cNvSpPr>
          <p:nvPr/>
        </p:nvSpPr>
        <p:spPr bwMode="auto">
          <a:xfrm flipV="1">
            <a:off x="6443663" y="3357563"/>
            <a:ext cx="1295400" cy="865187"/>
          </a:xfrm>
          <a:prstGeom prst="ellipse">
            <a:avLst/>
          </a:prstGeom>
          <a:solidFill>
            <a:schemeClr val="bg1"/>
          </a:solidFill>
          <a:ln w="38100">
            <a:solidFill>
              <a:srgbClr val="00CC00"/>
            </a:solidFill>
            <a:round/>
            <a:headEnd/>
            <a:tailEnd/>
          </a:ln>
        </p:spPr>
        <p:txBody>
          <a:bodyPr rot="10800000" wrap="none" anchor="ctr"/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600">
                <a:solidFill>
                  <a:srgbClr val="008000"/>
                </a:solidFill>
                <a:latin typeface="Arial" charset="0"/>
              </a:rPr>
              <a:t>Содержание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600">
                <a:solidFill>
                  <a:srgbClr val="008000"/>
                </a:solidFill>
                <a:latin typeface="Arial" charset="0"/>
              </a:rPr>
              <a:t>2</a:t>
            </a:r>
          </a:p>
        </p:txBody>
      </p:sp>
      <p:sp>
        <p:nvSpPr>
          <p:cNvPr id="29703" name="Line 15"/>
          <p:cNvSpPr>
            <a:spLocks noChangeShapeType="1"/>
          </p:cNvSpPr>
          <p:nvPr/>
        </p:nvSpPr>
        <p:spPr bwMode="auto">
          <a:xfrm>
            <a:off x="2916238" y="242093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12" name="Line 16"/>
          <p:cNvSpPr>
            <a:spLocks noChangeShapeType="1"/>
          </p:cNvSpPr>
          <p:nvPr/>
        </p:nvSpPr>
        <p:spPr bwMode="auto">
          <a:xfrm flipV="1">
            <a:off x="2771775" y="2205038"/>
            <a:ext cx="1871663" cy="73025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13" name="Line 17"/>
          <p:cNvSpPr>
            <a:spLocks noChangeShapeType="1"/>
          </p:cNvSpPr>
          <p:nvPr/>
        </p:nvSpPr>
        <p:spPr bwMode="auto">
          <a:xfrm>
            <a:off x="3132138" y="5084763"/>
            <a:ext cx="1944687" cy="2889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14" name="Line 18"/>
          <p:cNvSpPr>
            <a:spLocks noChangeShapeType="1"/>
          </p:cNvSpPr>
          <p:nvPr/>
        </p:nvSpPr>
        <p:spPr bwMode="auto">
          <a:xfrm>
            <a:off x="2843213" y="3500438"/>
            <a:ext cx="2808287" cy="144462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16" name="Oval 20"/>
          <p:cNvSpPr>
            <a:spLocks noChangeArrowheads="1"/>
          </p:cNvSpPr>
          <p:nvPr/>
        </p:nvSpPr>
        <p:spPr bwMode="auto">
          <a:xfrm flipV="1">
            <a:off x="5219700" y="1989138"/>
            <a:ext cx="1295400" cy="865187"/>
          </a:xfrm>
          <a:prstGeom prst="ellipse">
            <a:avLst/>
          </a:prstGeom>
          <a:solidFill>
            <a:schemeClr val="bg1"/>
          </a:solidFill>
          <a:ln w="38100">
            <a:solidFill>
              <a:srgbClr val="00CC00"/>
            </a:solidFill>
            <a:round/>
            <a:headEnd/>
            <a:tailEnd/>
          </a:ln>
        </p:spPr>
        <p:txBody>
          <a:bodyPr rot="10800000" wrap="none" anchor="ctr"/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600">
                <a:solidFill>
                  <a:srgbClr val="008000"/>
                </a:solidFill>
                <a:latin typeface="Arial" charset="0"/>
              </a:rPr>
              <a:t>Содержание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600">
                <a:solidFill>
                  <a:srgbClr val="008000"/>
                </a:solidFill>
                <a:latin typeface="Arial" charset="0"/>
              </a:rPr>
              <a:t>1</a:t>
            </a:r>
          </a:p>
        </p:txBody>
      </p:sp>
      <p:sp>
        <p:nvSpPr>
          <p:cNvPr id="4117" name="Oval 21"/>
          <p:cNvSpPr>
            <a:spLocks noChangeArrowheads="1"/>
          </p:cNvSpPr>
          <p:nvPr/>
        </p:nvSpPr>
        <p:spPr bwMode="auto">
          <a:xfrm flipV="1">
            <a:off x="5364163" y="5013325"/>
            <a:ext cx="1295400" cy="865188"/>
          </a:xfrm>
          <a:prstGeom prst="ellipse">
            <a:avLst/>
          </a:prstGeom>
          <a:solidFill>
            <a:schemeClr val="bg1"/>
          </a:solidFill>
          <a:ln w="38100">
            <a:solidFill>
              <a:srgbClr val="00CC00"/>
            </a:solidFill>
            <a:round/>
            <a:headEnd/>
            <a:tailEnd/>
          </a:ln>
        </p:spPr>
        <p:txBody>
          <a:bodyPr rot="10800000" wrap="none" anchor="ctr"/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600">
                <a:solidFill>
                  <a:srgbClr val="008000"/>
                </a:solidFill>
                <a:latin typeface="Arial" charset="0"/>
              </a:rPr>
              <a:t>Содержание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600">
                <a:solidFill>
                  <a:srgbClr val="008000"/>
                </a:solidFill>
                <a:latin typeface="Arial" charset="0"/>
              </a:rPr>
              <a:t>3</a:t>
            </a:r>
          </a:p>
        </p:txBody>
      </p:sp>
      <p:sp>
        <p:nvSpPr>
          <p:cNvPr id="6144" name="Rectangle 0"/>
          <p:cNvSpPr>
            <a:spLocks noChangeArrowheads="1"/>
          </p:cNvSpPr>
          <p:nvPr/>
        </p:nvSpPr>
        <p:spPr bwMode="auto">
          <a:xfrm>
            <a:off x="2339975" y="2349500"/>
            <a:ext cx="2651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b="0">
                <a:latin typeface="Arial" charset="0"/>
              </a:rPr>
              <a:t>1</a:t>
            </a:r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2476500" y="36703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b="0">
                <a:latin typeface="Arial" charset="0"/>
              </a:rPr>
              <a:t>2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946400" y="5461000"/>
            <a:ext cx="330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b="0">
                <a:latin typeface="Arial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326411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0" presetID="42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59" presetID="42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68" presetID="42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8" grpId="0" animBg="1"/>
      <p:bldP spid="4108" grpId="1" animBg="1"/>
      <p:bldP spid="4112" grpId="0" animBg="1"/>
      <p:bldP spid="4113" grpId="0" animBg="1"/>
      <p:bldP spid="4114" grpId="0" animBg="1"/>
      <p:bldP spid="4116" grpId="0" animBg="1"/>
      <p:bldP spid="4116" grpId="1" animBg="1"/>
      <p:bldP spid="4117" grpId="0" animBg="1"/>
      <p:bldP spid="4117" grpId="1" animBg="1"/>
      <p:bldP spid="6144" grpId="0"/>
      <p:bldP spid="6145" grpId="0"/>
      <p:bldP spid="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xfrm>
            <a:off x="611188" y="115888"/>
            <a:ext cx="8301037" cy="1081087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000" b="1" i="1" smtClean="0">
                <a:solidFill>
                  <a:srgbClr val="008000"/>
                </a:solidFill>
              </a:rPr>
              <a:t>Принцип –</a:t>
            </a:r>
            <a:br>
              <a:rPr lang="ru-RU" sz="3000" b="1" i="1" smtClean="0">
                <a:solidFill>
                  <a:srgbClr val="008000"/>
                </a:solidFill>
              </a:rPr>
            </a:br>
            <a:r>
              <a:rPr lang="ru-RU" sz="3000" b="1" i="1" smtClean="0">
                <a:solidFill>
                  <a:srgbClr val="008000"/>
                </a:solidFill>
              </a:rPr>
              <a:t> институциональная форма-</a:t>
            </a:r>
            <a:br>
              <a:rPr lang="ru-RU" sz="3000" b="1" i="1" smtClean="0">
                <a:solidFill>
                  <a:srgbClr val="008000"/>
                </a:solidFill>
              </a:rPr>
            </a:br>
            <a:r>
              <a:rPr lang="ru-RU" sz="3000" b="1" i="1" smtClean="0">
                <a:solidFill>
                  <a:srgbClr val="008000"/>
                </a:solidFill>
              </a:rPr>
              <a:t>- тип педагогического сопровождения</a:t>
            </a:r>
            <a:r>
              <a:rPr lang="ru-RU" sz="3200" b="1" smtClean="0">
                <a:solidFill>
                  <a:srgbClr val="008000"/>
                </a:solidFill>
              </a:rPr>
              <a:t> </a:t>
            </a:r>
            <a:endParaRPr lang="ru-RU" sz="3200" b="1" i="1" smtClean="0">
              <a:solidFill>
                <a:srgbClr val="008000"/>
              </a:solidFill>
            </a:endParaRPr>
          </a:p>
        </p:txBody>
      </p:sp>
      <p:sp>
        <p:nvSpPr>
          <p:cNvPr id="30723" name="Rectangle 2"/>
          <p:cNvSpPr>
            <a:spLocks noGrp="1" noChangeArrowheads="1"/>
          </p:cNvSpPr>
          <p:nvPr>
            <p:ph idx="1"/>
          </p:nvPr>
        </p:nvSpPr>
        <p:spPr>
          <a:xfrm>
            <a:off x="611188" y="1412875"/>
            <a:ext cx="8229600" cy="4525963"/>
          </a:xfrm>
          <a:ln>
            <a:solidFill>
              <a:srgbClr val="FF33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ru-RU" altLang="ru-RU" dirty="0" smtClean="0"/>
          </a:p>
          <a:p>
            <a:pPr eaLnBrk="1" hangingPunct="1">
              <a:buFontTx/>
              <a:buNone/>
            </a:pPr>
            <a:r>
              <a:rPr lang="ru-RU" altLang="ru-RU" sz="2800" dirty="0" smtClean="0"/>
              <a:t>Индивидуальный подход - </a:t>
            </a:r>
            <a:r>
              <a:rPr lang="ru-RU" altLang="ru-RU" sz="3600" dirty="0" smtClean="0"/>
              <a:t>	   </a:t>
            </a:r>
            <a:r>
              <a:rPr lang="ru-RU" altLang="ru-RU" sz="2800" dirty="0" smtClean="0"/>
              <a:t>обр. учреждение- </a:t>
            </a:r>
          </a:p>
          <a:p>
            <a:pPr eaLnBrk="1" hangingPunct="1">
              <a:buFontTx/>
              <a:buNone/>
            </a:pPr>
            <a:r>
              <a:rPr lang="ru-RU" altLang="ru-RU" sz="2800" dirty="0" smtClean="0"/>
              <a:t>психолого-педагогическое сопровождение.</a:t>
            </a:r>
          </a:p>
          <a:p>
            <a:pPr eaLnBrk="1" hangingPunct="1">
              <a:buFontTx/>
              <a:buNone/>
            </a:pPr>
            <a:endParaRPr lang="ru-RU" altLang="ru-RU" sz="2800" dirty="0" smtClean="0"/>
          </a:p>
          <a:p>
            <a:pPr eaLnBrk="1" hangingPunct="1">
              <a:buFontTx/>
              <a:buNone/>
            </a:pPr>
            <a:r>
              <a:rPr lang="ru-RU" altLang="ru-RU" sz="2800" dirty="0" smtClean="0"/>
              <a:t>Индивидуализация        -         </a:t>
            </a:r>
            <a:r>
              <a:rPr lang="ru-RU" altLang="ru-RU" sz="2800" dirty="0" err="1" smtClean="0"/>
              <a:t>ИОМ</a:t>
            </a:r>
            <a:r>
              <a:rPr lang="ru-RU" altLang="ru-RU" sz="2800" dirty="0" smtClean="0"/>
              <a:t>       –       </a:t>
            </a:r>
          </a:p>
          <a:p>
            <a:pPr eaLnBrk="1" hangingPunct="1">
              <a:buFontTx/>
              <a:buNone/>
            </a:pPr>
            <a:r>
              <a:rPr lang="ru-RU" altLang="ru-RU" sz="2800" dirty="0" smtClean="0"/>
              <a:t> </a:t>
            </a:r>
            <a:r>
              <a:rPr lang="ru-RU" altLang="ru-RU" sz="2800" dirty="0" err="1" smtClean="0"/>
              <a:t>тьюторское</a:t>
            </a:r>
            <a:r>
              <a:rPr lang="ru-RU" altLang="ru-RU" sz="2800" dirty="0" smtClean="0"/>
              <a:t> сопровождение.</a:t>
            </a:r>
            <a:endParaRPr lang="ru-RU" altLang="ru-RU" sz="2800" b="1" i="1" dirty="0" smtClean="0"/>
          </a:p>
        </p:txBody>
      </p:sp>
      <p:sp>
        <p:nvSpPr>
          <p:cNvPr id="30724" name="AutoShape 4"/>
          <p:cNvSpPr>
            <a:spLocks noChangeArrowheads="1"/>
          </p:cNvSpPr>
          <p:nvPr/>
        </p:nvSpPr>
        <p:spPr bwMode="auto">
          <a:xfrm>
            <a:off x="4857750" y="2214563"/>
            <a:ext cx="649288" cy="287337"/>
          </a:xfrm>
          <a:prstGeom prst="rightArrow">
            <a:avLst>
              <a:gd name="adj1" fmla="val 50000"/>
              <a:gd name="adj2" fmla="val 56492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latin typeface="Arial" charset="0"/>
            </a:endParaRPr>
          </a:p>
        </p:txBody>
      </p:sp>
      <p:sp>
        <p:nvSpPr>
          <p:cNvPr id="30725" name="AutoShape 5"/>
          <p:cNvSpPr>
            <a:spLocks noChangeArrowheads="1"/>
          </p:cNvSpPr>
          <p:nvPr/>
        </p:nvSpPr>
        <p:spPr bwMode="auto">
          <a:xfrm>
            <a:off x="4500563" y="3714750"/>
            <a:ext cx="649287" cy="360363"/>
          </a:xfrm>
          <a:prstGeom prst="rightArrow">
            <a:avLst>
              <a:gd name="adj1" fmla="val 50000"/>
              <a:gd name="adj2" fmla="val 45044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4525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500063" y="357188"/>
            <a:ext cx="8229600" cy="6143625"/>
          </a:xfrm>
        </p:spPr>
        <p:txBody>
          <a:bodyPr/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ru-RU" sz="2800" dirty="0" smtClean="0">
                <a:solidFill>
                  <a:schemeClr val="tx2">
                    <a:satMod val="130000"/>
                  </a:schemeClr>
                </a:solidFill>
              </a:rPr>
              <a:t>Под индивидуализацией понимается переориентация образования на неповторимую индивидуальность учащегося, свободу выбора содержания, методов, форм и темпа обучения. 	</a:t>
            </a:r>
            <a:br>
              <a:rPr lang="ru-RU" sz="2800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2800" dirty="0" smtClean="0">
                <a:solidFill>
                  <a:schemeClr val="tx2">
                    <a:satMod val="130000"/>
                  </a:schemeClr>
                </a:solidFill>
              </a:rPr>
              <a:t>Также индивидуализация рассматривается как способ обеспечения каждому учащемуся права и возможности формирования собственных образовательных целей, задач и образовательного маршрута, придание осмысленности учебному действию за счет собственного выбора и видения своих образовательных перспектив.</a:t>
            </a:r>
            <a:br>
              <a:rPr lang="ru-RU" sz="2800" dirty="0" smtClean="0">
                <a:solidFill>
                  <a:schemeClr val="tx2">
                    <a:satMod val="130000"/>
                  </a:schemeClr>
                </a:solidFill>
              </a:rPr>
            </a:br>
            <a:endParaRPr lang="ru-RU" sz="2800" dirty="0" smtClean="0">
              <a:solidFill>
                <a:schemeClr val="tx2">
                  <a:satMod val="13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8743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577346"/>
            <a:ext cx="8229600" cy="537583"/>
          </a:xfrm>
          <a:prstGeom prst="rect">
            <a:avLst/>
          </a:prstGeom>
        </p:spPr>
        <p:txBody>
          <a:bodyPr vert="horz" wrap="square" lIns="0" tIns="75184" rIns="0" bIns="0" rtlCol="0">
            <a:spAutoFit/>
          </a:bodyPr>
          <a:lstStyle/>
          <a:p>
            <a:pPr marL="2695575" marR="5080" indent="-2609850">
              <a:lnSpc>
                <a:spcPct val="100000"/>
              </a:lnSpc>
              <a:spcBef>
                <a:spcPts val="100"/>
              </a:spcBef>
            </a:pPr>
            <a:r>
              <a:rPr sz="3000" spc="-5" dirty="0"/>
              <a:t>Новые </a:t>
            </a:r>
            <a:r>
              <a:rPr sz="3000" spc="-20" dirty="0"/>
              <a:t>задачи </a:t>
            </a:r>
            <a:r>
              <a:rPr sz="3000" spc="-10" dirty="0"/>
              <a:t>системы </a:t>
            </a:r>
            <a:r>
              <a:rPr sz="3000" spc="-5" dirty="0"/>
              <a:t>повышения </a:t>
            </a:r>
            <a:r>
              <a:rPr sz="3000" spc="-650" dirty="0"/>
              <a:t> </a:t>
            </a:r>
            <a:r>
              <a:rPr sz="3000" spc="-5" dirty="0"/>
              <a:t>квалификации</a:t>
            </a:r>
            <a:endParaRPr sz="3000" dirty="0"/>
          </a:p>
        </p:txBody>
      </p:sp>
      <p:sp>
        <p:nvSpPr>
          <p:cNvPr id="3" name="object 3"/>
          <p:cNvSpPr/>
          <p:nvPr/>
        </p:nvSpPr>
        <p:spPr>
          <a:xfrm>
            <a:off x="301625" y="1527175"/>
            <a:ext cx="8504555" cy="4572000"/>
          </a:xfrm>
          <a:custGeom>
            <a:avLst/>
            <a:gdLst/>
            <a:ahLst/>
            <a:cxnLst/>
            <a:rect l="l" t="t" r="r" b="b"/>
            <a:pathLst>
              <a:path w="8504555" h="4572000">
                <a:moveTo>
                  <a:pt x="8504301" y="0"/>
                </a:moveTo>
                <a:lnTo>
                  <a:pt x="0" y="0"/>
                </a:lnTo>
                <a:lnTo>
                  <a:pt x="0" y="4572000"/>
                </a:lnTo>
                <a:lnTo>
                  <a:pt x="8504301" y="4572000"/>
                </a:lnTo>
                <a:lnTo>
                  <a:pt x="8504301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90219" y="1438782"/>
            <a:ext cx="8201659" cy="465165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68605" indent="-256540">
              <a:lnSpc>
                <a:spcPts val="2650"/>
              </a:lnSpc>
              <a:spcBef>
                <a:spcPts val="105"/>
              </a:spcBef>
              <a:buSzPct val="80769"/>
              <a:buFont typeface="Wingdings"/>
              <a:buChar char=""/>
              <a:tabLst>
                <a:tab pos="269240" algn="l"/>
              </a:tabLst>
            </a:pPr>
            <a:r>
              <a:rPr sz="3200" spc="-5" dirty="0">
                <a:solidFill>
                  <a:srgbClr val="3333FF"/>
                </a:solidFill>
                <a:latin typeface="Cambria"/>
                <a:cs typeface="Cambria"/>
              </a:rPr>
              <a:t>диверсификация</a:t>
            </a:r>
            <a:r>
              <a:rPr sz="3200" spc="-40" dirty="0">
                <a:solidFill>
                  <a:srgbClr val="3333FF"/>
                </a:solidFill>
                <a:latin typeface="Cambria"/>
                <a:cs typeface="Cambria"/>
              </a:rPr>
              <a:t> </a:t>
            </a:r>
            <a:r>
              <a:rPr sz="3200" spc="-5" dirty="0">
                <a:solidFill>
                  <a:srgbClr val="3333FF"/>
                </a:solidFill>
                <a:latin typeface="Cambria"/>
                <a:cs typeface="Cambria"/>
              </a:rPr>
              <a:t>форм</a:t>
            </a:r>
            <a:r>
              <a:rPr sz="3200" spc="-15" dirty="0">
                <a:solidFill>
                  <a:srgbClr val="3333FF"/>
                </a:solidFill>
                <a:latin typeface="Cambria"/>
                <a:cs typeface="Cambria"/>
              </a:rPr>
              <a:t> </a:t>
            </a:r>
            <a:r>
              <a:rPr sz="3200" spc="-5" dirty="0" err="1">
                <a:solidFill>
                  <a:srgbClr val="3333FF"/>
                </a:solidFill>
                <a:latin typeface="Cambria"/>
                <a:cs typeface="Cambria"/>
              </a:rPr>
              <a:t>повышения</a:t>
            </a:r>
            <a:r>
              <a:rPr sz="3200" spc="-15" dirty="0">
                <a:solidFill>
                  <a:srgbClr val="3333FF"/>
                </a:solidFill>
                <a:latin typeface="Cambria"/>
                <a:cs typeface="Cambria"/>
              </a:rPr>
              <a:t> </a:t>
            </a:r>
            <a:r>
              <a:rPr sz="3200" spc="-5" dirty="0" err="1" smtClean="0">
                <a:solidFill>
                  <a:srgbClr val="3333FF"/>
                </a:solidFill>
                <a:latin typeface="Cambria"/>
                <a:cs typeface="Cambria"/>
              </a:rPr>
              <a:t>квалификации</a:t>
            </a:r>
            <a:r>
              <a:rPr lang="ru-RU" sz="3200" spc="-5" dirty="0" smtClean="0">
                <a:solidFill>
                  <a:srgbClr val="3333FF"/>
                </a:solidFill>
                <a:latin typeface="Cambria"/>
                <a:cs typeface="Cambria"/>
              </a:rPr>
              <a:t> </a:t>
            </a:r>
            <a:r>
              <a:rPr sz="3200" spc="-10" dirty="0" err="1" smtClean="0">
                <a:solidFill>
                  <a:srgbClr val="3333FF"/>
                </a:solidFill>
                <a:latin typeface="Cambria"/>
                <a:cs typeface="Cambria"/>
              </a:rPr>
              <a:t>работников</a:t>
            </a:r>
            <a:r>
              <a:rPr sz="3200" spc="-35" dirty="0" smtClean="0">
                <a:solidFill>
                  <a:srgbClr val="3333FF"/>
                </a:solidFill>
                <a:latin typeface="Cambria"/>
                <a:cs typeface="Cambria"/>
              </a:rPr>
              <a:t> </a:t>
            </a:r>
            <a:r>
              <a:rPr sz="3200" dirty="0">
                <a:solidFill>
                  <a:srgbClr val="3333FF"/>
                </a:solidFill>
                <a:latin typeface="Cambria"/>
                <a:cs typeface="Cambria"/>
              </a:rPr>
              <a:t>образования</a:t>
            </a:r>
            <a:r>
              <a:rPr sz="3200" spc="-5" dirty="0">
                <a:solidFill>
                  <a:srgbClr val="3333FF"/>
                </a:solidFill>
                <a:latin typeface="Cambria"/>
                <a:cs typeface="Cambria"/>
              </a:rPr>
              <a:t> </a:t>
            </a:r>
            <a:r>
              <a:rPr sz="3200" dirty="0">
                <a:solidFill>
                  <a:srgbClr val="3333FF"/>
                </a:solidFill>
                <a:latin typeface="Cambria"/>
                <a:cs typeface="Cambria"/>
              </a:rPr>
              <a:t>,</a:t>
            </a:r>
            <a:r>
              <a:rPr sz="3200" spc="-10" dirty="0">
                <a:solidFill>
                  <a:srgbClr val="3333FF"/>
                </a:solidFill>
                <a:latin typeface="Cambria"/>
                <a:cs typeface="Cambria"/>
              </a:rPr>
              <a:t> </a:t>
            </a:r>
            <a:r>
              <a:rPr sz="3200" dirty="0">
                <a:solidFill>
                  <a:srgbClr val="3333FF"/>
                </a:solidFill>
                <a:latin typeface="Cambria"/>
                <a:cs typeface="Cambria"/>
              </a:rPr>
              <a:t>в</a:t>
            </a:r>
            <a:r>
              <a:rPr sz="3200" spc="-5" dirty="0">
                <a:solidFill>
                  <a:srgbClr val="3333FF"/>
                </a:solidFill>
                <a:latin typeface="Cambria"/>
                <a:cs typeface="Cambria"/>
              </a:rPr>
              <a:t> том</a:t>
            </a:r>
            <a:r>
              <a:rPr sz="3200" spc="-20" dirty="0">
                <a:solidFill>
                  <a:srgbClr val="3333FF"/>
                </a:solidFill>
                <a:latin typeface="Cambria"/>
                <a:cs typeface="Cambria"/>
              </a:rPr>
              <a:t> </a:t>
            </a:r>
            <a:r>
              <a:rPr sz="3200" dirty="0" err="1">
                <a:solidFill>
                  <a:srgbClr val="3333FF"/>
                </a:solidFill>
                <a:latin typeface="Cambria"/>
                <a:cs typeface="Cambria"/>
              </a:rPr>
              <a:t>числе</a:t>
            </a:r>
            <a:r>
              <a:rPr sz="3200" spc="-30" dirty="0">
                <a:solidFill>
                  <a:srgbClr val="3333FF"/>
                </a:solidFill>
                <a:latin typeface="Cambria"/>
                <a:cs typeface="Cambria"/>
              </a:rPr>
              <a:t> </a:t>
            </a:r>
            <a:r>
              <a:rPr sz="3200" dirty="0" smtClean="0">
                <a:solidFill>
                  <a:srgbClr val="3333FF"/>
                </a:solidFill>
                <a:latin typeface="Cambria"/>
                <a:cs typeface="Cambria"/>
              </a:rPr>
              <a:t>с</a:t>
            </a:r>
            <a:r>
              <a:rPr lang="ru-RU" sz="3200" dirty="0" smtClean="0">
                <a:solidFill>
                  <a:srgbClr val="3333FF"/>
                </a:solidFill>
                <a:latin typeface="Cambria"/>
                <a:cs typeface="Cambria"/>
              </a:rPr>
              <a:t> </a:t>
            </a:r>
            <a:r>
              <a:rPr sz="3200" dirty="0" err="1" smtClean="0">
                <a:solidFill>
                  <a:srgbClr val="3333FF"/>
                </a:solidFill>
                <a:latin typeface="Cambria"/>
                <a:cs typeface="Cambria"/>
              </a:rPr>
              <a:t>использованием</a:t>
            </a:r>
            <a:r>
              <a:rPr sz="3200" spc="-70" dirty="0" smtClean="0">
                <a:solidFill>
                  <a:srgbClr val="3333FF"/>
                </a:solidFill>
                <a:latin typeface="Cambria"/>
                <a:cs typeface="Cambria"/>
              </a:rPr>
              <a:t> </a:t>
            </a:r>
            <a:r>
              <a:rPr sz="3200" spc="-10" dirty="0">
                <a:solidFill>
                  <a:srgbClr val="3333FF"/>
                </a:solidFill>
                <a:latin typeface="Cambria"/>
                <a:cs typeface="Cambria"/>
              </a:rPr>
              <a:t>технологий</a:t>
            </a:r>
            <a:r>
              <a:rPr sz="3200" spc="-50" dirty="0">
                <a:solidFill>
                  <a:srgbClr val="3333FF"/>
                </a:solidFill>
                <a:latin typeface="Cambria"/>
                <a:cs typeface="Cambria"/>
              </a:rPr>
              <a:t> </a:t>
            </a:r>
            <a:r>
              <a:rPr sz="3200" dirty="0">
                <a:solidFill>
                  <a:srgbClr val="3333FF"/>
                </a:solidFill>
                <a:latin typeface="Cambria"/>
                <a:cs typeface="Cambria"/>
              </a:rPr>
              <a:t>дистанционного </a:t>
            </a:r>
            <a:r>
              <a:rPr sz="3200" spc="-560" dirty="0">
                <a:solidFill>
                  <a:srgbClr val="3333FF"/>
                </a:solidFill>
                <a:latin typeface="Cambria"/>
                <a:cs typeface="Cambria"/>
              </a:rPr>
              <a:t> </a:t>
            </a:r>
            <a:r>
              <a:rPr sz="3200" dirty="0">
                <a:solidFill>
                  <a:srgbClr val="3333FF"/>
                </a:solidFill>
                <a:latin typeface="Cambria"/>
                <a:cs typeface="Cambria"/>
              </a:rPr>
              <a:t>обучения</a:t>
            </a:r>
            <a:endParaRPr sz="3200" dirty="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3333FF"/>
              </a:buClr>
            </a:pPr>
            <a:endParaRPr sz="3200" dirty="0">
              <a:latin typeface="Cambria"/>
              <a:cs typeface="Cambria"/>
            </a:endParaRPr>
          </a:p>
          <a:p>
            <a:pPr marL="268605" marR="604520" indent="-256540">
              <a:lnSpc>
                <a:spcPct val="70000"/>
              </a:lnSpc>
              <a:buSzPct val="80769"/>
              <a:buFont typeface="Wingdings"/>
              <a:buChar char=""/>
              <a:tabLst>
                <a:tab pos="269240" algn="l"/>
              </a:tabLst>
            </a:pPr>
            <a:r>
              <a:rPr sz="3200" dirty="0">
                <a:solidFill>
                  <a:srgbClr val="3333FF"/>
                </a:solidFill>
                <a:latin typeface="Cambria"/>
                <a:cs typeface="Cambria"/>
              </a:rPr>
              <a:t>проектирование</a:t>
            </a:r>
            <a:r>
              <a:rPr sz="3200" spc="-60" dirty="0">
                <a:solidFill>
                  <a:srgbClr val="3333FF"/>
                </a:solidFill>
                <a:latin typeface="Cambria"/>
                <a:cs typeface="Cambria"/>
              </a:rPr>
              <a:t> </a:t>
            </a:r>
            <a:r>
              <a:rPr sz="3200" dirty="0">
                <a:solidFill>
                  <a:srgbClr val="3333FF"/>
                </a:solidFill>
                <a:latin typeface="Cambria"/>
                <a:cs typeface="Cambria"/>
              </a:rPr>
              <a:t>нового</a:t>
            </a:r>
            <a:r>
              <a:rPr sz="3200" spc="-15" dirty="0">
                <a:solidFill>
                  <a:srgbClr val="3333FF"/>
                </a:solidFill>
                <a:latin typeface="Cambria"/>
                <a:cs typeface="Cambria"/>
              </a:rPr>
              <a:t> </a:t>
            </a:r>
            <a:r>
              <a:rPr sz="3200" spc="-10" dirty="0">
                <a:solidFill>
                  <a:srgbClr val="3333FF"/>
                </a:solidFill>
                <a:latin typeface="Cambria"/>
                <a:cs typeface="Cambria"/>
              </a:rPr>
              <a:t>содержания</a:t>
            </a:r>
            <a:r>
              <a:rPr sz="3200" spc="-50" dirty="0">
                <a:solidFill>
                  <a:srgbClr val="3333FF"/>
                </a:solidFill>
                <a:latin typeface="Cambria"/>
                <a:cs typeface="Cambria"/>
              </a:rPr>
              <a:t> </a:t>
            </a:r>
            <a:r>
              <a:rPr sz="3200" spc="-5" dirty="0">
                <a:solidFill>
                  <a:srgbClr val="3333FF"/>
                </a:solidFill>
                <a:latin typeface="Cambria"/>
                <a:cs typeface="Cambria"/>
              </a:rPr>
              <a:t>повышения </a:t>
            </a:r>
            <a:r>
              <a:rPr sz="3200" spc="-560" dirty="0">
                <a:solidFill>
                  <a:srgbClr val="3333FF"/>
                </a:solidFill>
                <a:latin typeface="Cambria"/>
                <a:cs typeface="Cambria"/>
              </a:rPr>
              <a:t> </a:t>
            </a:r>
            <a:r>
              <a:rPr sz="3200" spc="-5" dirty="0" err="1">
                <a:solidFill>
                  <a:srgbClr val="3333FF"/>
                </a:solidFill>
                <a:latin typeface="Cambria"/>
                <a:cs typeface="Cambria"/>
              </a:rPr>
              <a:t>квалификации</a:t>
            </a:r>
            <a:r>
              <a:rPr sz="3200" spc="-10" dirty="0">
                <a:solidFill>
                  <a:srgbClr val="3333FF"/>
                </a:solidFill>
                <a:latin typeface="Cambria"/>
                <a:cs typeface="Cambria"/>
              </a:rPr>
              <a:t> </a:t>
            </a:r>
            <a:endParaRPr lang="ru-RU" sz="3200" spc="-10" dirty="0" smtClean="0">
              <a:solidFill>
                <a:srgbClr val="3333FF"/>
              </a:solidFill>
              <a:latin typeface="Cambria"/>
              <a:cs typeface="Cambria"/>
            </a:endParaRPr>
          </a:p>
          <a:p>
            <a:pPr marL="268605" marR="604520" indent="-256540">
              <a:lnSpc>
                <a:spcPct val="70000"/>
              </a:lnSpc>
              <a:buSzPct val="80769"/>
              <a:buFont typeface="Wingdings"/>
              <a:buChar char=""/>
              <a:tabLst>
                <a:tab pos="269240" algn="l"/>
              </a:tabLst>
            </a:pPr>
            <a:endParaRPr lang="ru-RU" sz="3200" spc="-10" dirty="0">
              <a:solidFill>
                <a:srgbClr val="3333FF"/>
              </a:solidFill>
              <a:latin typeface="Cambria"/>
              <a:cs typeface="Cambria"/>
            </a:endParaRPr>
          </a:p>
          <a:p>
            <a:pPr marL="12065" marR="604520">
              <a:lnSpc>
                <a:spcPct val="70000"/>
              </a:lnSpc>
              <a:buSzPct val="80769"/>
              <a:tabLst>
                <a:tab pos="269240" algn="l"/>
              </a:tabLst>
            </a:pPr>
            <a:endParaRPr lang="ru-RU" sz="3200" dirty="0">
              <a:solidFill>
                <a:srgbClr val="3333FF"/>
              </a:solidFill>
              <a:latin typeface="Cambria"/>
              <a:cs typeface="Cambria"/>
            </a:endParaRPr>
          </a:p>
          <a:p>
            <a:pPr marL="268605" marR="604520" indent="-256540">
              <a:lnSpc>
                <a:spcPct val="70000"/>
              </a:lnSpc>
              <a:buSzPct val="80769"/>
              <a:buFont typeface="Wingdings"/>
              <a:buChar char=""/>
              <a:tabLst>
                <a:tab pos="269240" algn="l"/>
              </a:tabLst>
            </a:pPr>
            <a:r>
              <a:rPr sz="3200" spc="-5" dirty="0" err="1" smtClean="0">
                <a:solidFill>
                  <a:srgbClr val="3333FF"/>
                </a:solidFill>
                <a:latin typeface="Cambria"/>
                <a:cs typeface="Cambria"/>
              </a:rPr>
              <a:t>усиление</a:t>
            </a:r>
            <a:r>
              <a:rPr sz="3200" spc="-55" dirty="0" smtClean="0">
                <a:solidFill>
                  <a:srgbClr val="3333FF"/>
                </a:solidFill>
                <a:latin typeface="Cambria"/>
                <a:cs typeface="Cambria"/>
              </a:rPr>
              <a:t> </a:t>
            </a:r>
            <a:r>
              <a:rPr sz="3200" spc="-5" dirty="0">
                <a:solidFill>
                  <a:srgbClr val="3333FF"/>
                </a:solidFill>
                <a:latin typeface="Cambria"/>
                <a:cs typeface="Cambria"/>
              </a:rPr>
              <a:t>роли</a:t>
            </a:r>
            <a:r>
              <a:rPr sz="3200" spc="-15" dirty="0">
                <a:solidFill>
                  <a:srgbClr val="3333FF"/>
                </a:solidFill>
                <a:latin typeface="Cambria"/>
                <a:cs typeface="Cambria"/>
              </a:rPr>
              <a:t> </a:t>
            </a:r>
            <a:r>
              <a:rPr sz="3200" dirty="0" err="1">
                <a:solidFill>
                  <a:srgbClr val="3333FF"/>
                </a:solidFill>
                <a:latin typeface="Cambria"/>
                <a:cs typeface="Cambria"/>
              </a:rPr>
              <a:t>мониторинга</a:t>
            </a:r>
            <a:r>
              <a:rPr sz="3200" spc="-35" dirty="0">
                <a:solidFill>
                  <a:srgbClr val="3333FF"/>
                </a:solidFill>
                <a:latin typeface="Cambria"/>
                <a:cs typeface="Cambria"/>
              </a:rPr>
              <a:t> </a:t>
            </a:r>
            <a:r>
              <a:rPr sz="3200" spc="-5" dirty="0" err="1" smtClean="0">
                <a:solidFill>
                  <a:srgbClr val="3333FF"/>
                </a:solidFill>
                <a:latin typeface="Cambria"/>
                <a:cs typeface="Cambria"/>
              </a:rPr>
              <a:t>эффективности</a:t>
            </a:r>
            <a:r>
              <a:rPr lang="ru-RU" sz="3200" spc="-5" dirty="0" smtClean="0">
                <a:solidFill>
                  <a:srgbClr val="3333FF"/>
                </a:solidFill>
                <a:latin typeface="Cambria"/>
                <a:cs typeface="Cambria"/>
              </a:rPr>
              <a:t> </a:t>
            </a:r>
            <a:r>
              <a:rPr sz="3200" spc="-5" dirty="0" err="1" smtClean="0">
                <a:solidFill>
                  <a:srgbClr val="3333FF"/>
                </a:solidFill>
                <a:latin typeface="Cambria"/>
                <a:cs typeface="Cambria"/>
              </a:rPr>
              <a:t>повышения</a:t>
            </a:r>
            <a:r>
              <a:rPr sz="3200" spc="-35" dirty="0" smtClean="0">
                <a:solidFill>
                  <a:srgbClr val="3333FF"/>
                </a:solidFill>
                <a:latin typeface="Cambria"/>
                <a:cs typeface="Cambria"/>
              </a:rPr>
              <a:t> </a:t>
            </a:r>
            <a:r>
              <a:rPr sz="3200" spc="-5" dirty="0">
                <a:solidFill>
                  <a:srgbClr val="3333FF"/>
                </a:solidFill>
                <a:latin typeface="Cambria"/>
                <a:cs typeface="Cambria"/>
              </a:rPr>
              <a:t>квалификации </a:t>
            </a:r>
            <a:r>
              <a:rPr sz="3200" spc="-10" dirty="0">
                <a:solidFill>
                  <a:srgbClr val="3333FF"/>
                </a:solidFill>
                <a:latin typeface="Cambria"/>
                <a:cs typeface="Cambria"/>
              </a:rPr>
              <a:t>работников</a:t>
            </a:r>
            <a:r>
              <a:rPr sz="3200" spc="-15" dirty="0">
                <a:solidFill>
                  <a:srgbClr val="3333FF"/>
                </a:solidFill>
                <a:latin typeface="Cambria"/>
                <a:cs typeface="Cambria"/>
              </a:rPr>
              <a:t> </a:t>
            </a:r>
            <a:r>
              <a:rPr sz="3200" dirty="0">
                <a:solidFill>
                  <a:srgbClr val="3333FF"/>
                </a:solidFill>
                <a:latin typeface="Cambria"/>
                <a:cs typeface="Cambria"/>
              </a:rPr>
              <a:t>образовани</a:t>
            </a:r>
            <a:r>
              <a:rPr sz="2600" dirty="0">
                <a:solidFill>
                  <a:srgbClr val="3333FF"/>
                </a:solidFill>
                <a:latin typeface="Cambria"/>
                <a:cs typeface="Cambria"/>
              </a:rPr>
              <a:t>я</a:t>
            </a:r>
            <a:endParaRPr sz="2600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84113370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ctrTitle"/>
          </p:nvPr>
        </p:nvSpPr>
        <p:spPr>
          <a:xfrm>
            <a:off x="685800" y="642938"/>
            <a:ext cx="7772400" cy="5143500"/>
          </a:xfrm>
        </p:spPr>
        <p:txBody>
          <a:bodyPr/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sz="2400" b="1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2400" b="1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sz="2400" b="1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2400" b="1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sz="2400" b="1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2400" b="1" dirty="0" err="1" smtClean="0">
                <a:solidFill>
                  <a:schemeClr val="tx2">
                    <a:satMod val="130000"/>
                  </a:schemeClr>
                </a:solidFill>
              </a:rPr>
              <a:t>Индивидуа́льность</a:t>
            </a:r>
            <a:r>
              <a:rPr lang="ru-RU" sz="2400" dirty="0" smtClean="0">
                <a:solidFill>
                  <a:schemeClr val="tx2">
                    <a:satMod val="130000"/>
                  </a:schemeClr>
                </a:solidFill>
              </a:rPr>
              <a:t> (от </a:t>
            </a:r>
            <a:r>
              <a:rPr lang="ru-RU" sz="2400" dirty="0" smtClean="0">
                <a:solidFill>
                  <a:schemeClr val="tx2">
                    <a:satMod val="130000"/>
                  </a:schemeClr>
                </a:solidFill>
                <a:hlinkClick r:id="rId2" action="ppaction://hlinkfile" tooltip="Латинский язык"/>
              </a:rPr>
              <a:t>лат.</a:t>
            </a:r>
            <a:r>
              <a:rPr lang="ru-RU" sz="2400" dirty="0" smtClean="0">
                <a:solidFill>
                  <a:schemeClr val="tx2">
                    <a:satMod val="130000"/>
                  </a:schemeClr>
                </a:solidFill>
              </a:rPr>
              <a:t> </a:t>
            </a:r>
            <a:r>
              <a:rPr lang="ru-RU" sz="2400" i="1" dirty="0" err="1" smtClean="0">
                <a:solidFill>
                  <a:schemeClr val="tx2">
                    <a:satMod val="130000"/>
                  </a:schemeClr>
                </a:solidFill>
              </a:rPr>
              <a:t>individuum</a:t>
            </a:r>
            <a:r>
              <a:rPr lang="ru-RU" sz="2400" dirty="0" smtClean="0">
                <a:solidFill>
                  <a:schemeClr val="tx2">
                    <a:satMod val="130000"/>
                  </a:schemeClr>
                </a:solidFill>
              </a:rPr>
              <a:t> — неделимое, особь) — совокупность характерных особенностей и свойств, отличающих одного индивида от другого; своеобразие </a:t>
            </a:r>
            <a:r>
              <a:rPr lang="ru-RU" sz="2400" dirty="0" smtClean="0">
                <a:solidFill>
                  <a:schemeClr val="tx2">
                    <a:satMod val="130000"/>
                  </a:schemeClr>
                </a:solidFill>
                <a:hlinkClick r:id="rId3" action="ppaction://hlinkfile" tooltip="Психика"/>
              </a:rPr>
              <a:t>психики</a:t>
            </a:r>
            <a:r>
              <a:rPr lang="ru-RU" sz="2400" dirty="0" smtClean="0">
                <a:solidFill>
                  <a:schemeClr val="tx2">
                    <a:satMod val="130000"/>
                  </a:schemeClr>
                </a:solidFill>
              </a:rPr>
              <a:t> и личности индивида, её неповторимость, уникальность. Индивидуальность проявляется в чертах </a:t>
            </a:r>
            <a:r>
              <a:rPr lang="ru-RU" sz="2400" dirty="0" smtClean="0">
                <a:solidFill>
                  <a:schemeClr val="tx2">
                    <a:satMod val="130000"/>
                  </a:schemeClr>
                </a:solidFill>
                <a:hlinkClick r:id="rId4" action="ppaction://hlinkfile" tooltip="Темперамент"/>
              </a:rPr>
              <a:t>темперамента</a:t>
            </a:r>
            <a:r>
              <a:rPr lang="ru-RU" sz="2400" dirty="0" smtClean="0">
                <a:solidFill>
                  <a:schemeClr val="tx2">
                    <a:satMod val="130000"/>
                  </a:schemeClr>
                </a:solidFill>
              </a:rPr>
              <a:t>, </a:t>
            </a:r>
            <a:r>
              <a:rPr lang="ru-RU" sz="2400" dirty="0" smtClean="0">
                <a:solidFill>
                  <a:schemeClr val="tx2">
                    <a:satMod val="130000"/>
                  </a:schemeClr>
                </a:solidFill>
                <a:hlinkClick r:id="rId5" action="ppaction://hlinkfile" tooltip="Характер"/>
              </a:rPr>
              <a:t>характера</a:t>
            </a:r>
            <a:r>
              <a:rPr lang="ru-RU" sz="2400" dirty="0" smtClean="0">
                <a:solidFill>
                  <a:schemeClr val="tx2">
                    <a:satMod val="130000"/>
                  </a:schemeClr>
                </a:solidFill>
              </a:rPr>
              <a:t>, в специфике интересов, качеств </a:t>
            </a:r>
            <a:r>
              <a:rPr lang="ru-RU" sz="2400" dirty="0" err="1" smtClean="0">
                <a:solidFill>
                  <a:schemeClr val="tx2">
                    <a:satMod val="130000"/>
                  </a:schemeClr>
                </a:solidFill>
              </a:rPr>
              <a:t>перцептивных</a:t>
            </a:r>
            <a:r>
              <a:rPr lang="ru-RU" sz="2400" dirty="0" smtClean="0">
                <a:solidFill>
                  <a:schemeClr val="tx2">
                    <a:satMod val="130000"/>
                  </a:schemeClr>
                </a:solidFill>
              </a:rPr>
              <a:t> процессов</a:t>
            </a:r>
            <a:r>
              <a:rPr lang="ru-RU" sz="1400" dirty="0" smtClean="0">
                <a:solidFill>
                  <a:schemeClr val="tx2">
                    <a:satMod val="130000"/>
                  </a:schemeClr>
                </a:solidFill>
              </a:rPr>
              <a:t>.</a:t>
            </a:r>
          </a:p>
        </p:txBody>
      </p:sp>
      <p:sp>
        <p:nvSpPr>
          <p:cNvPr id="9219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500" y="285750"/>
            <a:ext cx="8143875" cy="6357938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14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dirty="0" smtClean="0">
                <a:solidFill>
                  <a:srgbClr val="FF0000"/>
                </a:solidFill>
              </a:rPr>
              <a:t>Индивидуализация – процесс, средство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dirty="0" smtClean="0">
                <a:solidFill>
                  <a:srgbClr val="FF0000"/>
                </a:solidFill>
              </a:rPr>
              <a:t>Цель индивидуализации  - развитие индивидуальности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400" dirty="0" smtClean="0">
              <a:solidFill>
                <a:srgbClr val="FF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4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894141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428625" y="1500188"/>
            <a:ext cx="8229600" cy="435768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mtClean="0">
                <a:solidFill>
                  <a:schemeClr val="tx2">
                    <a:satMod val="130000"/>
                  </a:schemeClr>
                </a:solidFill>
                <a:hlinkClick r:id="rId2" action="ppaction://hlinkfile" tooltip="Индивид"/>
              </a:rPr>
              <a:t>Индивидом</a:t>
            </a:r>
            <a:r>
              <a:rPr lang="ru-RU" smtClean="0">
                <a:solidFill>
                  <a:schemeClr val="tx2">
                    <a:satMod val="130000"/>
                  </a:schemeClr>
                </a:solidFill>
              </a:rPr>
              <a:t> рождаются, </a:t>
            </a:r>
            <a:r>
              <a:rPr lang="ru-RU" smtClean="0">
                <a:solidFill>
                  <a:schemeClr val="tx2">
                    <a:satMod val="130000"/>
                  </a:schemeClr>
                </a:solidFill>
                <a:hlinkClick r:id="rId3" action="ppaction://hlinkfile" tooltip="Личность"/>
              </a:rPr>
              <a:t>личностью</a:t>
            </a:r>
            <a:r>
              <a:rPr lang="ru-RU" smtClean="0">
                <a:solidFill>
                  <a:schemeClr val="tx2">
                    <a:satMod val="130000"/>
                  </a:schemeClr>
                </a:solidFill>
              </a:rPr>
              <a:t> становятся, </a:t>
            </a:r>
            <a:br>
              <a:rPr lang="ru-RU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mtClean="0">
                <a:solidFill>
                  <a:schemeClr val="tx2">
                    <a:satMod val="130000"/>
                  </a:schemeClr>
                </a:solidFill>
              </a:rPr>
              <a:t>а индивидуальность отстаивают (А.Г. Асмолов)</a:t>
            </a:r>
            <a:br>
              <a:rPr lang="ru-RU" smtClean="0">
                <a:solidFill>
                  <a:schemeClr val="tx2">
                    <a:satMod val="130000"/>
                  </a:schemeClr>
                </a:solidFill>
              </a:rPr>
            </a:br>
            <a:endParaRPr lang="ru-RU" smtClean="0">
              <a:solidFill>
                <a:schemeClr val="tx2">
                  <a:satMod val="13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626963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>
          <a:xfrm>
            <a:off x="457200" y="1071563"/>
            <a:ext cx="8229600" cy="5072062"/>
          </a:xfrm>
        </p:spPr>
        <p:txBody>
          <a:bodyPr/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ru-RU" sz="2400" smtClean="0">
                <a:solidFill>
                  <a:schemeClr val="tx2">
                    <a:satMod val="130000"/>
                  </a:schemeClr>
                </a:solidFill>
              </a:rPr>
              <a:t>	Об </a:t>
            </a:r>
            <a:r>
              <a:rPr lang="ru-RU" sz="2400" b="1" u="sng" smtClean="0">
                <a:solidFill>
                  <a:schemeClr val="tx2">
                    <a:satMod val="130000"/>
                  </a:schemeClr>
                </a:solidFill>
              </a:rPr>
              <a:t>индивиде</a:t>
            </a:r>
            <a:r>
              <a:rPr lang="ru-RU" sz="2400" b="1" smtClean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ru-RU" sz="2400" smtClean="0">
                <a:solidFill>
                  <a:schemeClr val="tx2">
                    <a:satMod val="130000"/>
                  </a:schemeClr>
                </a:solidFill>
              </a:rPr>
              <a:t>говорят, когда рассматривают человека как представителя вида homo sapiens. Человек рождается индивидом. Он имеет обусловленные природой особенности – </a:t>
            </a:r>
            <a:r>
              <a:rPr lang="ru-RU" sz="2400" i="1" smtClean="0">
                <a:solidFill>
                  <a:schemeClr val="tx2">
                    <a:satMod val="130000"/>
                  </a:schemeClr>
                </a:solidFill>
              </a:rPr>
              <a:t>генотип</a:t>
            </a:r>
            <a:r>
              <a:rPr lang="ru-RU" sz="2400" smtClean="0">
                <a:solidFill>
                  <a:schemeClr val="tx2">
                    <a:satMod val="130000"/>
                  </a:schemeClr>
                </a:solidFill>
              </a:rPr>
              <a:t>. </a:t>
            </a:r>
            <a:br>
              <a:rPr lang="ru-RU" sz="240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2400" smtClean="0">
                <a:solidFill>
                  <a:schemeClr val="tx2">
                    <a:satMod val="130000"/>
                  </a:schemeClr>
                </a:solidFill>
              </a:rPr>
              <a:t>	Генотипические свойства в процессе жизни развиваются и преобразуются, становятся фенотипическими, т.е. образуют фенотип. </a:t>
            </a:r>
            <a:br>
              <a:rPr lang="ru-RU" sz="240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2400" smtClean="0">
                <a:solidFill>
                  <a:schemeClr val="tx2">
                    <a:satMod val="130000"/>
                  </a:schemeClr>
                </a:solidFill>
              </a:rPr>
              <a:t>	</a:t>
            </a:r>
            <a:r>
              <a:rPr lang="ru-RU" sz="2400" i="1" smtClean="0">
                <a:solidFill>
                  <a:schemeClr val="tx2">
                    <a:satMod val="130000"/>
                  </a:schemeClr>
                </a:solidFill>
              </a:rPr>
              <a:t>Фенотип</a:t>
            </a:r>
            <a:r>
              <a:rPr lang="ru-RU" sz="2400" smtClean="0">
                <a:solidFill>
                  <a:schemeClr val="tx2">
                    <a:satMod val="130000"/>
                  </a:schemeClr>
                </a:solidFill>
              </a:rPr>
              <a:t> – это продукт взаимодействия генотипа и среды. Как индивиды, люди отличаются друг от друга морфофизиологическими особенностями, такими как рост, телесная конституция, цвет глаз, тип нервной системы и др.</a:t>
            </a:r>
          </a:p>
        </p:txBody>
      </p:sp>
    </p:spTree>
    <p:extLst>
      <p:ext uri="{BB962C8B-B14F-4D97-AF65-F5344CB8AC3E}">
        <p14:creationId xmlns:p14="http://schemas.microsoft.com/office/powerpoint/2010/main" val="214355452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428625" y="785813"/>
            <a:ext cx="8229600" cy="5643562"/>
          </a:xfrm>
        </p:spPr>
        <p:txBody>
          <a:bodyPr/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chemeClr val="tx2">
                    <a:satMod val="130000"/>
                  </a:schemeClr>
                </a:solidFill>
              </a:rPr>
              <a:t>	</a:t>
            </a:r>
            <a:r>
              <a:rPr lang="ru-RU" sz="2400" b="1" dirty="0" smtClean="0">
                <a:solidFill>
                  <a:schemeClr val="tx2">
                    <a:satMod val="130000"/>
                  </a:schemeClr>
                </a:solidFill>
              </a:rPr>
              <a:t>Личность</a:t>
            </a:r>
            <a:r>
              <a:rPr lang="ru-RU" sz="2400" dirty="0" smtClean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ru-RU" sz="2400" b="1" dirty="0" smtClean="0">
                <a:solidFill>
                  <a:schemeClr val="tx2">
                    <a:satMod val="130000"/>
                  </a:schemeClr>
                </a:solidFill>
              </a:rPr>
              <a:t>– </a:t>
            </a:r>
            <a:r>
              <a:rPr lang="ru-RU" sz="2400" dirty="0" smtClean="0">
                <a:solidFill>
                  <a:schemeClr val="tx2">
                    <a:satMod val="130000"/>
                  </a:schemeClr>
                </a:solidFill>
              </a:rPr>
              <a:t>это качественно новое образование.</a:t>
            </a:r>
            <a:r>
              <a:rPr lang="ru-RU" sz="2400" b="1" dirty="0" smtClean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tx2">
                    <a:satMod val="130000"/>
                  </a:schemeClr>
                </a:solidFill>
              </a:rPr>
              <a:t>Оно формируется благодаря жизни человека в обществе. В процессе своей жизни и деятельности человек вступает в отношения с другими людьми (общественные отношения), и эти отношения становятся «образующими» его личность. </a:t>
            </a:r>
            <a:br>
              <a:rPr lang="ru-RU" sz="2400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2400" dirty="0" smtClean="0">
                <a:solidFill>
                  <a:schemeClr val="tx2">
                    <a:satMod val="130000"/>
                  </a:schemeClr>
                </a:solidFill>
              </a:rPr>
              <a:t>	Согласно отечественной традиции</a:t>
            </a:r>
            <a:r>
              <a:rPr lang="ru-RU" sz="2400" b="1" dirty="0" smtClean="0">
                <a:solidFill>
                  <a:schemeClr val="tx2">
                    <a:satMod val="130000"/>
                  </a:schemeClr>
                </a:solidFill>
              </a:rPr>
              <a:t>, </a:t>
            </a:r>
            <a:r>
              <a:rPr lang="ru-RU" sz="2400" b="1" u="sng" dirty="0" smtClean="0">
                <a:solidFill>
                  <a:schemeClr val="tx2">
                    <a:satMod val="130000"/>
                  </a:schemeClr>
                </a:solidFill>
              </a:rPr>
              <a:t>личность</a:t>
            </a:r>
            <a:r>
              <a:rPr lang="ru-RU" sz="2400" b="1" dirty="0" smtClean="0">
                <a:solidFill>
                  <a:schemeClr val="tx2">
                    <a:satMod val="130000"/>
                  </a:schemeClr>
                </a:solidFill>
              </a:rPr>
              <a:t> – </a:t>
            </a:r>
            <a:r>
              <a:rPr lang="ru-RU" sz="2400" b="1" i="1" dirty="0" smtClean="0">
                <a:solidFill>
                  <a:schemeClr val="tx2">
                    <a:satMod val="130000"/>
                  </a:schemeClr>
                </a:solidFill>
              </a:rPr>
              <a:t>это человек в совокупности его социальных качеств, формирующихся в различных видах общественной деятельности и отношений (</a:t>
            </a:r>
            <a:r>
              <a:rPr lang="ru-RU" sz="2400" b="1" i="1" dirty="0" err="1" smtClean="0">
                <a:solidFill>
                  <a:schemeClr val="tx2">
                    <a:satMod val="130000"/>
                  </a:schemeClr>
                </a:solidFill>
              </a:rPr>
              <a:t>Л.И.Буева</a:t>
            </a:r>
            <a:r>
              <a:rPr lang="ru-RU" sz="2400" b="1" i="1" dirty="0" smtClean="0">
                <a:solidFill>
                  <a:schemeClr val="tx2">
                    <a:satMod val="130000"/>
                  </a:schemeClr>
                </a:solidFill>
              </a:rPr>
              <a:t>).</a:t>
            </a:r>
            <a:r>
              <a:rPr lang="ru-RU" sz="2400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2400" dirty="0" smtClean="0">
                <a:solidFill>
                  <a:schemeClr val="tx2">
                    <a:satMod val="130000"/>
                  </a:schemeClr>
                </a:solidFill>
              </a:rPr>
              <a:t>	Личность проявляется во взаимодействии с окружающим миром: в поведении, в поступках, в своеобразном воплощении социальных ролей. Однако во взаимодействии с окружающим миром личность не только проявляется, но и, как следует из определения, формируется. </a:t>
            </a:r>
          </a:p>
        </p:txBody>
      </p:sp>
    </p:spTree>
    <p:extLst>
      <p:ext uri="{BB962C8B-B14F-4D97-AF65-F5344CB8AC3E}">
        <p14:creationId xmlns:p14="http://schemas.microsoft.com/office/powerpoint/2010/main" val="207961538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22714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Индивидуальный </a:t>
            </a:r>
            <a:r>
              <a:rPr lang="ru-RU" sz="2800" dirty="0"/>
              <a:t>образовательный маршрут – это планируемый путь индивидуального развития, который строится на основе тестирования и анализа предыдущего пути и ведет к индивидуальному образу будущего, проходя сквозь </a:t>
            </a:r>
            <a:r>
              <a:rPr lang="ru-RU" sz="2800" dirty="0" smtClean="0"/>
              <a:t>курсовую подготовку и продолжающийся в практической образовательной деятельности в своей образовательной организации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00756669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22714"/>
          </a:xfrm>
        </p:spPr>
        <p:txBody>
          <a:bodyPr>
            <a:normAutofit/>
          </a:bodyPr>
          <a:lstStyle/>
          <a:p>
            <a:r>
              <a:rPr lang="ru-RU" sz="2800" dirty="0"/>
              <a:t>Принимая во внимание задачу индивидуализации образовательного процесса, наиболее оптимальным в данной ситуации является применение дистанционных образовательных технологий, которые позволяют включить в процесс обучения любое количество слушателей, сокращая при этом материальные и трудовые затраты.</a:t>
            </a:r>
            <a:br>
              <a:rPr lang="ru-RU" sz="2800" dirty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Для </a:t>
            </a:r>
            <a:r>
              <a:rPr lang="ru-RU" sz="2800" dirty="0"/>
              <a:t>достижения целей ПК мы используем комбинированную систему, включающую как </a:t>
            </a:r>
            <a:r>
              <a:rPr lang="ru-RU" sz="2800" dirty="0" smtClean="0"/>
              <a:t>контактные занятия </a:t>
            </a:r>
            <a:r>
              <a:rPr lang="ru-RU" sz="2800" dirty="0"/>
              <a:t>с преподавателем, так и использование дистанционных образовательных технологий. </a:t>
            </a:r>
            <a:br>
              <a:rPr lang="ru-RU" sz="2800" dirty="0"/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60940657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90666"/>
          </a:xfrm>
        </p:spPr>
        <p:txBody>
          <a:bodyPr>
            <a:normAutofit fontScale="90000"/>
          </a:bodyPr>
          <a:lstStyle/>
          <a:p>
            <a:pPr>
              <a:lnSpc>
                <a:spcPct val="80000"/>
              </a:lnSpc>
            </a:pPr>
            <a:r>
              <a:rPr lang="ru-RU" altLang="ru-RU" sz="3200" b="1" dirty="0">
                <a:solidFill>
                  <a:srgbClr val="FF0000"/>
                </a:solidFill>
              </a:rPr>
              <a:t>Дистанционная модель </a:t>
            </a:r>
            <a:r>
              <a:rPr lang="ru-RU" altLang="ru-RU" sz="3200" dirty="0">
                <a:solidFill>
                  <a:srgbClr val="FF0000"/>
                </a:solidFill>
              </a:rPr>
              <a:t>повышения квалификации </a:t>
            </a:r>
            <a:r>
              <a:rPr lang="ru-RU" altLang="ru-RU" sz="3200" dirty="0"/>
              <a:t/>
            </a:r>
            <a:br>
              <a:rPr lang="ru-RU" altLang="ru-RU" sz="3200" dirty="0"/>
            </a:br>
            <a:r>
              <a:rPr lang="ru-RU" altLang="ru-RU" sz="3200" dirty="0"/>
              <a:t>обеспечивает </a:t>
            </a:r>
            <a:r>
              <a:rPr lang="ru-RU" altLang="ru-RU" sz="3200" dirty="0">
                <a:solidFill>
                  <a:srgbClr val="3333CC"/>
                </a:solidFill>
              </a:rPr>
              <a:t>максимальную степень самостоятельности обучающегося</a:t>
            </a:r>
            <a:r>
              <a:rPr lang="ru-RU" altLang="ru-RU" sz="3200" dirty="0"/>
              <a:t> на основе предоставления </a:t>
            </a:r>
            <a:r>
              <a:rPr lang="ru-RU" altLang="ru-RU" sz="3200" dirty="0">
                <a:solidFill>
                  <a:srgbClr val="3333CC"/>
                </a:solidFill>
              </a:rPr>
              <a:t>возможности </a:t>
            </a:r>
            <a:r>
              <a:rPr lang="ru-RU" altLang="ru-RU" sz="3200" dirty="0" smtClean="0">
                <a:solidFill>
                  <a:srgbClr val="3333CC"/>
                </a:solidFill>
              </a:rPr>
              <a:t>выбора </a:t>
            </a:r>
            <a:r>
              <a:rPr lang="ru-RU" altLang="ru-RU" sz="3200" dirty="0">
                <a:solidFill>
                  <a:srgbClr val="3333CC"/>
                </a:solidFill>
              </a:rPr>
              <a:t>содержания,  сроков и  темпов повышения квалификации</a:t>
            </a:r>
            <a:r>
              <a:rPr lang="ru-RU" altLang="ru-RU" sz="3200" dirty="0"/>
              <a:t/>
            </a:r>
            <a:br>
              <a:rPr lang="ru-RU" altLang="ru-RU" sz="3200" dirty="0"/>
            </a:br>
            <a:r>
              <a:rPr lang="ru-RU" altLang="ru-RU" sz="3200" dirty="0" smtClean="0"/>
              <a:t>Р</a:t>
            </a:r>
            <a:r>
              <a:rPr lang="ru-RU" sz="3200" dirty="0" smtClean="0"/>
              <a:t>еализация </a:t>
            </a:r>
            <a:r>
              <a:rPr lang="ru-RU" sz="3200" dirty="0"/>
              <a:t>дополнительных профессиональных </a:t>
            </a:r>
            <a:r>
              <a:rPr lang="ru-RU" sz="3200" dirty="0" smtClean="0"/>
              <a:t>программ в </a:t>
            </a:r>
            <a:r>
              <a:rPr lang="ru-RU" sz="3200" dirty="0" err="1" smtClean="0"/>
              <a:t>ЦНППМПР</a:t>
            </a:r>
            <a:r>
              <a:rPr lang="ru-RU" sz="3200" dirty="0" smtClean="0"/>
              <a:t> позволяет </a:t>
            </a:r>
            <a:r>
              <a:rPr lang="ru-RU" sz="3200" dirty="0"/>
              <a:t>учитывать психологические особенности современного взрослого человека, для которого, наиболее ценными в процессе обучения становятся приоритетность самостоятельного обучения, принцип </a:t>
            </a:r>
            <a:r>
              <a:rPr lang="ru-RU" sz="3200" dirty="0" err="1"/>
              <a:t>элективности</a:t>
            </a:r>
            <a:r>
              <a:rPr lang="ru-RU" sz="3200" dirty="0"/>
              <a:t> и возможность выбора индивидуального маршрута </a:t>
            </a:r>
          </a:p>
        </p:txBody>
      </p:sp>
    </p:spTree>
    <p:extLst>
      <p:ext uri="{BB962C8B-B14F-4D97-AF65-F5344CB8AC3E}">
        <p14:creationId xmlns:p14="http://schemas.microsoft.com/office/powerpoint/2010/main" val="420116231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6394722"/>
          </a:xfrm>
        </p:spPr>
        <p:txBody>
          <a:bodyPr>
            <a:normAutofit fontScale="90000"/>
          </a:bodyPr>
          <a:lstStyle/>
          <a:p>
            <a:r>
              <a:rPr lang="ru-RU" sz="2200" dirty="0" smtClean="0"/>
              <a:t>Перечень общих особенностей дистанционного </a:t>
            </a:r>
            <a:r>
              <a:rPr lang="ru-RU" sz="2200" dirty="0"/>
              <a:t>обучения:</a:t>
            </a:r>
            <a:br>
              <a:rPr lang="ru-RU" sz="2200" dirty="0"/>
            </a:br>
            <a:r>
              <a:rPr lang="ru-RU" sz="2200" dirty="0"/>
              <a:t>− возможность чрезвычайно оперативной передачи на любые расстояния информации любого объема, любого вида (визуальной и звуковой, статичной и динамичной, текстовой и графической);</a:t>
            </a:r>
            <a:br>
              <a:rPr lang="ru-RU" sz="2200" dirty="0"/>
            </a:br>
            <a:r>
              <a:rPr lang="ru-RU" sz="2200" dirty="0"/>
              <a:t>− хранение ее в памяти компьютеров участников процесса обучения нужное количество времени, возможность ее редактирования, обработки, распечатки </a:t>
            </a:r>
            <a:r>
              <a:rPr lang="ru-RU" sz="2200" dirty="0" smtClean="0"/>
              <a:t>− </a:t>
            </a:r>
            <a:r>
              <a:rPr lang="ru-RU" sz="2200" dirty="0"/>
              <a:t>возможность обеспечения интерактивности с помощью, специально создаваемой для этих целей мультимедийной информации, и оперативной обратной связи в ходе диалога с преподавателем или с другими участниками курса;</a:t>
            </a:r>
            <a:br>
              <a:rPr lang="ru-RU" sz="2200" dirty="0"/>
            </a:br>
            <a:r>
              <a:rPr lang="ru-RU" sz="2200" dirty="0"/>
              <a:t>− возможность доступа к различным источникам информации, в том числе удаленным, многочисленным конференциям по всему миру, работы с этой информацией;</a:t>
            </a:r>
            <a:br>
              <a:rPr lang="ru-RU" sz="2200" dirty="0"/>
            </a:br>
            <a:r>
              <a:rPr lang="ru-RU" sz="2200" dirty="0"/>
              <a:t>− возможность организации совместных телекоммуникационных </a:t>
            </a:r>
            <a:r>
              <a:rPr lang="ru-RU" sz="2200" dirty="0" smtClean="0"/>
              <a:t>проектов, электронных </a:t>
            </a:r>
            <a:r>
              <a:rPr lang="ru-RU" sz="2200" dirty="0"/>
              <a:t>конференций, в том числе в режиме реального времени, компьютерных аудио конференций и видеоконференций, возможность обмена мнениями с любым участником данного курса, преподавателем, консультантами, возможность запроса информации по любому интересующему вопросу через электронные конференции;</a:t>
            </a:r>
            <a:br>
              <a:rPr lang="ru-RU" sz="2200" dirty="0"/>
            </a:br>
            <a:r>
              <a:rPr lang="ru-RU" sz="2200" dirty="0"/>
              <a:t>− возможность организации сетевых профессиональных сообществ, сообществ по интересам.</a:t>
            </a:r>
            <a:r>
              <a:rPr lang="ru-RU" sz="1800" dirty="0"/>
              <a:t/>
            </a:r>
            <a:br>
              <a:rPr lang="ru-RU" sz="1800" dirty="0"/>
            </a:b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44935102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"/>
          <p:cNvSpPr>
            <a:spLocks noChangeArrowheads="1"/>
          </p:cNvSpPr>
          <p:nvPr/>
        </p:nvSpPr>
        <p:spPr bwMode="auto">
          <a:xfrm>
            <a:off x="142875" y="142875"/>
            <a:ext cx="8786813" cy="317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50850" eaLnBrk="0" hangingPunct="0">
              <a:spcBef>
                <a:spcPct val="20000"/>
              </a:spcBef>
              <a:buClr>
                <a:srgbClr val="F9F9F9"/>
              </a:buClr>
              <a:buSzPct val="65000"/>
              <a:buFont typeface="Wingdings 2" pitchFamily="18" charset="2"/>
              <a:buChar char=""/>
              <a:tabLst>
                <a:tab pos="809625" algn="l"/>
              </a:tabLst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80000"/>
              <a:buFont typeface="Wingdings 2" pitchFamily="18" charset="2"/>
              <a:buChar char=""/>
              <a:tabLst>
                <a:tab pos="80962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SzPct val="95000"/>
              <a:buFont typeface="Wingdings" pitchFamily="2" charset="2"/>
              <a:buChar char=""/>
              <a:tabLst>
                <a:tab pos="809625" algn="l"/>
              </a:tabLst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SzPct val="100000"/>
              <a:buFont typeface="Wingdings 3" pitchFamily="18" charset="2"/>
              <a:buChar char=""/>
              <a:tabLst>
                <a:tab pos="809625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 2" pitchFamily="18" charset="2"/>
              <a:buChar char=""/>
              <a:tabLst>
                <a:tab pos="809625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itchFamily="18" charset="2"/>
              <a:buChar char=""/>
              <a:tabLst>
                <a:tab pos="809625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itchFamily="18" charset="2"/>
              <a:buChar char=""/>
              <a:tabLst>
                <a:tab pos="809625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itchFamily="18" charset="2"/>
              <a:buChar char=""/>
              <a:tabLst>
                <a:tab pos="809625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itchFamily="18" charset="2"/>
              <a:buChar char=""/>
              <a:tabLst>
                <a:tab pos="809625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000" b="1" u="sng" dirty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Учитель в новой системе ПП и ПК: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2000" u="sng" dirty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Char char="•"/>
            </a:pPr>
            <a:r>
              <a:rPr lang="ru-RU" altLang="ru-RU" sz="2000" dirty="0">
                <a:solidFill>
                  <a:srgbClr val="FF0000"/>
                </a:solidFill>
                <a:cs typeface="Times New Roman" pitchFamily="18" charset="0"/>
              </a:rPr>
              <a:t>определяет цели повышения своей профессиональной компетентности;</a:t>
            </a:r>
            <a:endParaRPr lang="ru-RU" altLang="ru-RU" sz="2000" dirty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Char char="•"/>
            </a:pPr>
            <a:r>
              <a:rPr lang="ru-RU" altLang="ru-RU" sz="2000" dirty="0">
                <a:solidFill>
                  <a:srgbClr val="FF0000"/>
                </a:solidFill>
                <a:cs typeface="Times New Roman" pitchFamily="18" charset="0"/>
              </a:rPr>
              <a:t>выбирает удобные формы </a:t>
            </a:r>
            <a:r>
              <a:rPr lang="ru-RU" altLang="ru-RU" sz="2000" dirty="0" smtClean="0">
                <a:solidFill>
                  <a:srgbClr val="FF0000"/>
                </a:solidFill>
                <a:cs typeface="Times New Roman" pitchFamily="18" charset="0"/>
              </a:rPr>
              <a:t>работы над собой;</a:t>
            </a:r>
            <a:endParaRPr lang="ru-RU" altLang="ru-RU" sz="2000" dirty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Char char="•"/>
            </a:pPr>
            <a:r>
              <a:rPr lang="ru-RU" altLang="ru-RU" sz="2000" dirty="0">
                <a:solidFill>
                  <a:srgbClr val="FF0000"/>
                </a:solidFill>
                <a:cs typeface="Times New Roman" pitchFamily="18" charset="0"/>
              </a:rPr>
              <a:t>ищет учебные программы и модули, </a:t>
            </a:r>
            <a:r>
              <a:rPr lang="ru-RU" altLang="ru-RU" sz="2000" dirty="0" smtClean="0">
                <a:solidFill>
                  <a:srgbClr val="FF0000"/>
                </a:solidFill>
                <a:cs typeface="Times New Roman" pitchFamily="18" charset="0"/>
              </a:rPr>
              <a:t>события, мероприятия, обеспечивающие </a:t>
            </a:r>
            <a:r>
              <a:rPr lang="ru-RU" altLang="ru-RU" sz="2000" dirty="0">
                <a:solidFill>
                  <a:srgbClr val="FF0000"/>
                </a:solidFill>
                <a:cs typeface="Times New Roman" pitchFamily="18" charset="0"/>
              </a:rPr>
              <a:t>освоения необходимых компетенций;</a:t>
            </a:r>
            <a:endParaRPr lang="ru-RU" altLang="ru-RU" sz="2000" dirty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Char char="•"/>
            </a:pPr>
            <a:r>
              <a:rPr lang="ru-RU" altLang="ru-RU" sz="2000" dirty="0">
                <a:solidFill>
                  <a:srgbClr val="FF0000"/>
                </a:solidFill>
                <a:cs typeface="Times New Roman" pitchFamily="18" charset="0"/>
              </a:rPr>
              <a:t>разрабатывает и реализует план освоения отдельных модулей в определенном порядке, в удобное для себя время и в удобном темпе;</a:t>
            </a:r>
            <a:endParaRPr lang="ru-RU" altLang="ru-RU" sz="2000" dirty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Char char="•"/>
            </a:pPr>
            <a:r>
              <a:rPr lang="ru-RU" altLang="ru-RU" sz="2000" dirty="0">
                <a:solidFill>
                  <a:srgbClr val="FF0000"/>
                </a:solidFill>
                <a:cs typeface="Times New Roman" pitchFamily="18" charset="0"/>
              </a:rPr>
              <a:t>осуществляет корректировку плана при возникновении непредвиденных ситуаций, управляя процессом обучения. </a:t>
            </a:r>
            <a:endParaRPr lang="ru-RU" altLang="ru-RU" sz="2000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46083" name="Rectangle 2"/>
          <p:cNvSpPr>
            <a:spLocks noChangeArrowheads="1"/>
          </p:cNvSpPr>
          <p:nvPr/>
        </p:nvSpPr>
        <p:spPr bwMode="auto">
          <a:xfrm>
            <a:off x="214313" y="4022298"/>
            <a:ext cx="8358187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50850" eaLnBrk="0" hangingPunct="0">
              <a:spcBef>
                <a:spcPct val="20000"/>
              </a:spcBef>
              <a:buClr>
                <a:srgbClr val="F9F9F9"/>
              </a:buClr>
              <a:buSzPct val="65000"/>
              <a:buFont typeface="Wingdings 2" pitchFamily="18" charset="2"/>
              <a:buChar char="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80000"/>
              <a:buFont typeface="Wingdings 2" pitchFamily="18" charset="2"/>
              <a:buChar char="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SzPct val="95000"/>
              <a:buFont typeface="Wingdings" pitchFamily="2" charset="2"/>
              <a:buChar char=""/>
              <a:defRPr sz="2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SzPct val="100000"/>
              <a:buFont typeface="Wingdings 3" pitchFamily="18" charset="2"/>
              <a:buChar char="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 2" pitchFamily="18" charset="2"/>
              <a:buChar char="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itchFamily="18" charset="2"/>
              <a:buChar char="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itchFamily="18" charset="2"/>
              <a:buChar char="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itchFamily="18" charset="2"/>
              <a:buChar char="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itchFamily="18" charset="2"/>
              <a:buChar char="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000" b="1" u="sng" dirty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Изменение функций </a:t>
            </a:r>
            <a:r>
              <a:rPr lang="ru-RU" altLang="ru-RU" sz="2000" b="1" u="sng" dirty="0" err="1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тьюторского</a:t>
            </a:r>
            <a:r>
              <a:rPr lang="ru-RU" altLang="ru-RU" sz="2000" b="1" u="sng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 сопровождения</a:t>
            </a:r>
            <a:endParaRPr lang="ru-RU" altLang="ru-RU" sz="2000" b="1" u="sng" dirty="0">
              <a:solidFill>
                <a:srgbClr val="FF0000"/>
              </a:solidFill>
              <a:latin typeface="Calibri" pitchFamily="34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2000" b="1" u="sng" dirty="0">
              <a:solidFill>
                <a:srgbClr val="FF0000"/>
              </a:solidFill>
              <a:latin typeface="Calibri" pitchFamily="34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Char char="•"/>
            </a:pPr>
            <a:r>
              <a:rPr lang="ru-RU" altLang="ru-RU" sz="2000" dirty="0" smtClean="0">
                <a:solidFill>
                  <a:srgbClr val="FF0000"/>
                </a:solidFill>
                <a:cs typeface="Times New Roman" pitchFamily="18" charset="0"/>
              </a:rPr>
              <a:t>Работа </a:t>
            </a:r>
            <a:r>
              <a:rPr lang="ru-RU" altLang="ru-RU" sz="2000" dirty="0">
                <a:solidFill>
                  <a:srgbClr val="FF0000"/>
                </a:solidFill>
                <a:cs typeface="Times New Roman" pitchFamily="18" charset="0"/>
              </a:rPr>
              <a:t>с сетевыми информационными ресурсами;</a:t>
            </a:r>
          </a:p>
          <a:p>
            <a:pPr>
              <a:spcBef>
                <a:spcPct val="0"/>
              </a:spcBef>
              <a:buClrTx/>
              <a:buSzTx/>
              <a:buFontTx/>
              <a:buChar char="•"/>
            </a:pPr>
            <a:r>
              <a:rPr lang="ru-RU" altLang="ru-RU" sz="2000" dirty="0" smtClean="0">
                <a:solidFill>
                  <a:srgbClr val="FF0000"/>
                </a:solidFill>
                <a:cs typeface="Times New Roman" pitchFamily="18" charset="0"/>
              </a:rPr>
              <a:t>Методическое сопровождение профессионального роста в ходе 	реализации </a:t>
            </a:r>
            <a:r>
              <a:rPr lang="ru-RU" altLang="ru-RU" sz="2000" dirty="0" err="1" smtClean="0">
                <a:solidFill>
                  <a:srgbClr val="FF0000"/>
                </a:solidFill>
                <a:cs typeface="Times New Roman" pitchFamily="18" charset="0"/>
              </a:rPr>
              <a:t>ИОМа</a:t>
            </a:r>
            <a:endParaRPr lang="ru-RU" altLang="ru-RU" sz="2000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643938" y="6443663"/>
            <a:ext cx="500062" cy="414337"/>
          </a:xfrm>
          <a:prstGeom prst="rect">
            <a:avLst/>
          </a:prstGeom>
          <a:solidFill>
            <a:schemeClr val="accent1">
              <a:alpha val="6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/>
              <a:t>41</a:t>
            </a:r>
          </a:p>
        </p:txBody>
      </p:sp>
    </p:spTree>
    <p:extLst>
      <p:ext uri="{BB962C8B-B14F-4D97-AF65-F5344CB8AC3E}">
        <p14:creationId xmlns:p14="http://schemas.microsoft.com/office/powerpoint/2010/main" val="2386076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6034682"/>
          </a:xfrm>
        </p:spPr>
        <p:txBody>
          <a:bodyPr>
            <a:normAutofit fontScale="90000"/>
          </a:bodyPr>
          <a:lstStyle/>
          <a:p>
            <a:r>
              <a:rPr lang="ru-RU" sz="2800" dirty="0" err="1"/>
              <a:t>Self</a:t>
            </a:r>
            <a:r>
              <a:rPr lang="ru-RU" sz="2800" dirty="0"/>
              <a:t> </a:t>
            </a:r>
            <a:r>
              <a:rPr lang="ru-RU" sz="2800" dirty="0" err="1"/>
              <a:t>skills</a:t>
            </a:r>
            <a:r>
              <a:rPr lang="ru-RU" sz="2800" dirty="0"/>
              <a:t> позволяют человеку придерживаться своего </a:t>
            </a:r>
            <a:r>
              <a:rPr lang="ru-RU" sz="2800"/>
              <a:t>индивидуального </a:t>
            </a:r>
            <a:r>
              <a:rPr lang="ru-RU" sz="2800" smtClean="0"/>
              <a:t>пути — </a:t>
            </a:r>
            <a:r>
              <a:rPr lang="ru-RU" sz="2800" dirty="0"/>
              <a:t>это необходимое умение </a:t>
            </a:r>
            <a:r>
              <a:rPr lang="ru-RU" sz="2800" dirty="0" smtClean="0"/>
              <a:t>учителя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/>
              <a:t>Выход в </a:t>
            </a:r>
            <a:r>
              <a:rPr lang="ru-RU" sz="2800" dirty="0" err="1"/>
              <a:t>self</a:t>
            </a:r>
            <a:r>
              <a:rPr lang="ru-RU" sz="2800" dirty="0"/>
              <a:t>-компетенции – это смещение фокуса с оболочки внешней на внутреннюю, ядерную, на которую потом все надстраивается: хоть «софт», хоть «</a:t>
            </a:r>
            <a:r>
              <a:rPr lang="ru-RU" sz="2800" dirty="0" err="1"/>
              <a:t>хард</a:t>
            </a:r>
            <a:r>
              <a:rPr lang="ru-RU" sz="2800" dirty="0"/>
              <a:t>», хоть «</a:t>
            </a:r>
            <a:r>
              <a:rPr lang="ru-RU" sz="2800" dirty="0" err="1"/>
              <a:t>диджитал</a:t>
            </a:r>
            <a:r>
              <a:rPr lang="ru-RU" sz="2800" dirty="0" smtClean="0"/>
              <a:t>».</a:t>
            </a:r>
            <a:br>
              <a:rPr lang="ru-RU" sz="2800" dirty="0" smtClean="0"/>
            </a:br>
            <a:r>
              <a:rPr lang="ru-RU" sz="2800" dirty="0" smtClean="0"/>
              <a:t> </a:t>
            </a:r>
            <a:r>
              <a:rPr lang="ru-RU" sz="2800" dirty="0"/>
              <a:t>Это умение работать со своим собственным ядром, то есть заниматься </a:t>
            </a:r>
            <a:r>
              <a:rPr lang="ru-RU" sz="2800" i="1" dirty="0" err="1"/>
              <a:t>самостроительством</a:t>
            </a:r>
            <a:r>
              <a:rPr lang="ru-RU" sz="2800" i="1" dirty="0"/>
              <a:t> </a:t>
            </a:r>
            <a:r>
              <a:rPr lang="ru-RU" sz="2800" dirty="0"/>
              <a:t>в себе человека и профессионала. И этим нужно заниматься специально, поскольку от природы мы получаемся неосознанными пользователями самих себя. </a:t>
            </a:r>
            <a:br>
              <a:rPr lang="ru-RU" sz="2800" dirty="0"/>
            </a:br>
            <a:r>
              <a:rPr lang="ru-RU" sz="2800" dirty="0" err="1"/>
              <a:t>Селф-скиллз</a:t>
            </a:r>
            <a:r>
              <a:rPr lang="ru-RU" sz="2800" dirty="0"/>
              <a:t> – это компетенции своего потенциала и развития, творческого строительства собственной жизни. </a:t>
            </a:r>
          </a:p>
        </p:txBody>
      </p:sp>
    </p:spTree>
    <p:extLst>
      <p:ext uri="{BB962C8B-B14F-4D97-AF65-F5344CB8AC3E}">
        <p14:creationId xmlns:p14="http://schemas.microsoft.com/office/powerpoint/2010/main" val="30732830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1520" y="960277"/>
            <a:ext cx="8712967" cy="4650667"/>
          </a:xfrm>
          <a:prstGeom prst="rect">
            <a:avLst/>
          </a:prstGeom>
        </p:spPr>
        <p:txBody>
          <a:bodyPr vert="horz" wrap="square" lIns="0" tIns="64170" rIns="0" bIns="0" rtlCol="0">
            <a:spAutoFit/>
          </a:bodyPr>
          <a:lstStyle/>
          <a:p>
            <a:pPr marL="158341" indent="-150007">
              <a:spcBef>
                <a:spcPts val="505"/>
              </a:spcBef>
              <a:buFont typeface="Arial MT"/>
              <a:buChar char="•"/>
              <a:tabLst>
                <a:tab pos="158341" algn="l"/>
              </a:tabLst>
            </a:pPr>
            <a:r>
              <a:rPr sz="3600" spc="-3" dirty="0" smtClean="0">
                <a:latin typeface="Calibri"/>
                <a:cs typeface="Calibri"/>
              </a:rPr>
              <a:t>Профессиональное</a:t>
            </a:r>
            <a:r>
              <a:rPr sz="3600" dirty="0" smtClean="0">
                <a:latin typeface="Calibri"/>
                <a:cs typeface="Calibri"/>
              </a:rPr>
              <a:t> </a:t>
            </a:r>
            <a:r>
              <a:rPr sz="3600" spc="-3" dirty="0" smtClean="0">
                <a:latin typeface="Calibri"/>
                <a:cs typeface="Calibri"/>
              </a:rPr>
              <a:t>развитие-</a:t>
            </a:r>
            <a:r>
              <a:rPr sz="3600" spc="3" dirty="0" smtClean="0">
                <a:latin typeface="Calibri"/>
                <a:cs typeface="Calibri"/>
              </a:rPr>
              <a:t> </a:t>
            </a:r>
            <a:r>
              <a:rPr sz="3600" dirty="0" smtClean="0">
                <a:latin typeface="Calibri"/>
                <a:cs typeface="Calibri"/>
              </a:rPr>
              <a:t>не</a:t>
            </a:r>
            <a:r>
              <a:rPr sz="3600" spc="3" dirty="0" smtClean="0">
                <a:latin typeface="Calibri"/>
                <a:cs typeface="Calibri"/>
              </a:rPr>
              <a:t> </a:t>
            </a:r>
            <a:r>
              <a:rPr sz="3600" spc="-3" dirty="0" smtClean="0">
                <a:latin typeface="Calibri"/>
                <a:cs typeface="Calibri"/>
              </a:rPr>
              <a:t>обязанность,</a:t>
            </a:r>
            <a:r>
              <a:rPr sz="3600" spc="7" dirty="0" smtClean="0">
                <a:latin typeface="Calibri"/>
                <a:cs typeface="Calibri"/>
              </a:rPr>
              <a:t> </a:t>
            </a:r>
            <a:r>
              <a:rPr sz="3600" spc="-3" dirty="0" smtClean="0">
                <a:latin typeface="Calibri"/>
                <a:cs typeface="Calibri"/>
              </a:rPr>
              <a:t>а</a:t>
            </a:r>
            <a:r>
              <a:rPr sz="3600" dirty="0" smtClean="0">
                <a:latin typeface="Calibri"/>
                <a:cs typeface="Calibri"/>
              </a:rPr>
              <a:t> </a:t>
            </a:r>
            <a:r>
              <a:rPr sz="3600" spc="-3" dirty="0" smtClean="0">
                <a:latin typeface="Calibri"/>
                <a:cs typeface="Calibri"/>
              </a:rPr>
              <a:t>право</a:t>
            </a:r>
            <a:r>
              <a:rPr sz="3600" spc="10" dirty="0" smtClean="0">
                <a:latin typeface="Calibri"/>
                <a:cs typeface="Calibri"/>
              </a:rPr>
              <a:t> </a:t>
            </a:r>
            <a:r>
              <a:rPr sz="3600" spc="-10" dirty="0" smtClean="0">
                <a:latin typeface="Calibri"/>
                <a:cs typeface="Calibri"/>
              </a:rPr>
              <a:t>педагога</a:t>
            </a:r>
            <a:endParaRPr sz="3600" dirty="0" smtClean="0">
              <a:latin typeface="Calibri"/>
              <a:cs typeface="Calibri"/>
            </a:endParaRPr>
          </a:p>
          <a:p>
            <a:pPr marL="158341" indent="-150007">
              <a:spcBef>
                <a:spcPts val="443"/>
              </a:spcBef>
              <a:buFont typeface="Arial MT"/>
              <a:buChar char="•"/>
              <a:tabLst>
                <a:tab pos="158341" algn="l"/>
              </a:tabLst>
            </a:pPr>
            <a:r>
              <a:rPr sz="3600" spc="-7" dirty="0" smtClean="0">
                <a:latin typeface="Calibri"/>
                <a:cs typeface="Calibri"/>
              </a:rPr>
              <a:t>Забота</a:t>
            </a:r>
            <a:r>
              <a:rPr sz="3600" dirty="0" smtClean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государства-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7" dirty="0">
                <a:latin typeface="Calibri"/>
                <a:cs typeface="Calibri"/>
              </a:rPr>
              <a:t>создать</a:t>
            </a:r>
            <a:r>
              <a:rPr sz="3600" spc="3" dirty="0">
                <a:latin typeface="Calibri"/>
                <a:cs typeface="Calibri"/>
              </a:rPr>
              <a:t> </a:t>
            </a:r>
            <a:r>
              <a:rPr sz="3600" spc="-3" dirty="0">
                <a:latin typeface="Calibri"/>
                <a:cs typeface="Calibri"/>
              </a:rPr>
              <a:t>для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него</a:t>
            </a:r>
            <a:r>
              <a:rPr sz="3600" spc="-7" dirty="0">
                <a:latin typeface="Calibri"/>
                <a:cs typeface="Calibri"/>
              </a:rPr>
              <a:t> </a:t>
            </a:r>
            <a:r>
              <a:rPr sz="3600" spc="-3" dirty="0">
                <a:latin typeface="Calibri"/>
                <a:cs typeface="Calibri"/>
              </a:rPr>
              <a:t>условия</a:t>
            </a:r>
            <a:endParaRPr sz="3600" dirty="0">
              <a:latin typeface="Calibri"/>
              <a:cs typeface="Calibri"/>
            </a:endParaRPr>
          </a:p>
          <a:p>
            <a:pPr marL="158341" indent="-150007">
              <a:spcBef>
                <a:spcPts val="433"/>
              </a:spcBef>
              <a:buFont typeface="Arial MT"/>
              <a:buChar char="•"/>
              <a:tabLst>
                <a:tab pos="158341" algn="l"/>
              </a:tabLst>
            </a:pPr>
            <a:r>
              <a:rPr sz="3600" spc="-10" dirty="0" smtClean="0">
                <a:latin typeface="Calibri"/>
                <a:cs typeface="Calibri"/>
              </a:rPr>
              <a:t>Оценка</a:t>
            </a:r>
            <a:r>
              <a:rPr sz="3600" dirty="0" smtClean="0">
                <a:latin typeface="Calibri"/>
                <a:cs typeface="Calibri"/>
              </a:rPr>
              <a:t> </a:t>
            </a:r>
            <a:r>
              <a:rPr sz="3600" spc="-7" dirty="0">
                <a:latin typeface="Calibri"/>
                <a:cs typeface="Calibri"/>
              </a:rPr>
              <a:t>работы</a:t>
            </a:r>
            <a:r>
              <a:rPr sz="3600" spc="2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педагога</a:t>
            </a:r>
            <a:r>
              <a:rPr sz="3600" spc="-7" dirty="0">
                <a:latin typeface="Calibri"/>
                <a:cs typeface="Calibri"/>
              </a:rPr>
              <a:t> </a:t>
            </a:r>
            <a:r>
              <a:rPr sz="3600" spc="-3" dirty="0">
                <a:latin typeface="Calibri"/>
                <a:cs typeface="Calibri"/>
              </a:rPr>
              <a:t>–</a:t>
            </a:r>
            <a:r>
              <a:rPr sz="3600" spc="16" dirty="0">
                <a:latin typeface="Calibri"/>
                <a:cs typeface="Calibri"/>
              </a:rPr>
              <a:t> </a:t>
            </a:r>
            <a:r>
              <a:rPr sz="3600" spc="-3" dirty="0">
                <a:latin typeface="Calibri"/>
                <a:cs typeface="Calibri"/>
              </a:rPr>
              <a:t>задача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7" dirty="0">
                <a:latin typeface="Calibri"/>
                <a:cs typeface="Calibri"/>
              </a:rPr>
              <a:t>профессионального</a:t>
            </a:r>
            <a:r>
              <a:rPr sz="3600" spc="16" dirty="0">
                <a:latin typeface="Calibri"/>
                <a:cs typeface="Calibri"/>
              </a:rPr>
              <a:t> </a:t>
            </a:r>
            <a:r>
              <a:rPr sz="3600" spc="-3" dirty="0">
                <a:latin typeface="Calibri"/>
                <a:cs typeface="Calibri"/>
              </a:rPr>
              <a:t>сообщества</a:t>
            </a:r>
            <a:endParaRPr sz="3600" dirty="0">
              <a:latin typeface="Calibri"/>
              <a:cs typeface="Calibri"/>
            </a:endParaRPr>
          </a:p>
          <a:p>
            <a:pPr marL="158341" indent="-150007">
              <a:spcBef>
                <a:spcPts val="440"/>
              </a:spcBef>
              <a:buFont typeface="Arial MT"/>
              <a:buChar char="•"/>
              <a:tabLst>
                <a:tab pos="158341" algn="l"/>
              </a:tabLst>
            </a:pPr>
            <a:r>
              <a:rPr sz="3600" spc="-3" dirty="0">
                <a:latin typeface="Calibri"/>
                <a:cs typeface="Calibri"/>
              </a:rPr>
              <a:t>Профессиональное</a:t>
            </a:r>
            <a:r>
              <a:rPr sz="3600" spc="3" dirty="0">
                <a:latin typeface="Calibri"/>
                <a:cs typeface="Calibri"/>
              </a:rPr>
              <a:t> </a:t>
            </a:r>
            <a:r>
              <a:rPr sz="3600" spc="-3" dirty="0">
                <a:latin typeface="Calibri"/>
                <a:cs typeface="Calibri"/>
              </a:rPr>
              <a:t>развитие</a:t>
            </a:r>
            <a:r>
              <a:rPr sz="3600" spc="3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должно</a:t>
            </a:r>
            <a:r>
              <a:rPr sz="3600" spc="-3" dirty="0">
                <a:latin typeface="Calibri"/>
                <a:cs typeface="Calibri"/>
              </a:rPr>
              <a:t> носить</a:t>
            </a:r>
            <a:r>
              <a:rPr sz="3600" spc="7" dirty="0">
                <a:latin typeface="Calibri"/>
                <a:cs typeface="Calibri"/>
              </a:rPr>
              <a:t> </a:t>
            </a:r>
            <a:r>
              <a:rPr sz="3600" spc="-3" dirty="0">
                <a:latin typeface="Calibri"/>
                <a:cs typeface="Calibri"/>
              </a:rPr>
              <a:t>адресный</a:t>
            </a:r>
            <a:r>
              <a:rPr sz="3600" spc="13" dirty="0">
                <a:latin typeface="Calibri"/>
                <a:cs typeface="Calibri"/>
              </a:rPr>
              <a:t> </a:t>
            </a:r>
            <a:r>
              <a:rPr sz="3600" spc="-7" dirty="0" smtClean="0">
                <a:latin typeface="Calibri"/>
                <a:cs typeface="Calibri"/>
              </a:rPr>
              <a:t>характер</a:t>
            </a:r>
          </a:p>
        </p:txBody>
      </p:sp>
    </p:spTree>
    <p:extLst>
      <p:ext uri="{BB962C8B-B14F-4D97-AF65-F5344CB8AC3E}">
        <p14:creationId xmlns:p14="http://schemas.microsoft.com/office/powerpoint/2010/main" val="1092448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142875" y="550560"/>
            <a:ext cx="9144000" cy="5709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450850" algn="ctr">
              <a:tabLst>
                <a:tab pos="6153150" algn="l"/>
              </a:tabLst>
              <a:defRPr/>
            </a:pPr>
            <a:r>
              <a:rPr lang="ru-RU" sz="2000" b="1" u="sng" dirty="0">
                <a:solidFill>
                  <a:srgbClr val="C00000"/>
                </a:solidFill>
                <a:latin typeface="Arial" pitchFamily="34" charset="0"/>
                <a:cs typeface="Times New Roman" pitchFamily="18" charset="0"/>
              </a:rPr>
              <a:t>Проблемы</a:t>
            </a:r>
            <a:endParaRPr lang="ru-RU" sz="2400" b="1" u="sng" dirty="0">
              <a:solidFill>
                <a:srgbClr val="C00000"/>
              </a:solidFill>
              <a:latin typeface="Arial" pitchFamily="34" charset="0"/>
              <a:cs typeface="Times New Roman" pitchFamily="18" charset="0"/>
            </a:endParaRPr>
          </a:p>
          <a:p>
            <a:pPr indent="396000">
              <a:spcBef>
                <a:spcPts val="600"/>
              </a:spcBef>
              <a:buFont typeface="Wingdings" pitchFamily="2" charset="2"/>
              <a:buChar char="§"/>
              <a:tabLst>
                <a:tab pos="6153150" algn="l"/>
              </a:tabLst>
              <a:defRPr/>
            </a:pPr>
            <a:r>
              <a:rPr lang="ru-RU" sz="1900" b="1" dirty="0" smtClean="0">
                <a:solidFill>
                  <a:srgbClr val="FF0000"/>
                </a:solidFill>
                <a:latin typeface="Arial" pitchFamily="34" charset="0"/>
                <a:cs typeface="Times New Roman" pitchFamily="18" charset="0"/>
              </a:rPr>
              <a:t>неготовность </a:t>
            </a:r>
            <a:r>
              <a:rPr lang="ru-RU" sz="1900" b="1" dirty="0">
                <a:solidFill>
                  <a:srgbClr val="FF0000"/>
                </a:solidFill>
                <a:latin typeface="Arial" pitchFamily="34" charset="0"/>
                <a:cs typeface="Times New Roman" pitchFamily="18" charset="0"/>
              </a:rPr>
              <a:t>и немотивированность к работе молодых </a:t>
            </a:r>
          </a:p>
          <a:p>
            <a:pPr indent="396000">
              <a:spcBef>
                <a:spcPts val="600"/>
              </a:spcBef>
              <a:buFont typeface="Wingdings" pitchFamily="2" charset="2"/>
              <a:buChar char="§"/>
              <a:tabLst>
                <a:tab pos="6153150" algn="l"/>
              </a:tabLst>
              <a:defRPr/>
            </a:pPr>
            <a:r>
              <a:rPr lang="ru-RU" sz="1900" b="1" dirty="0">
                <a:solidFill>
                  <a:srgbClr val="FF0000"/>
                </a:solidFill>
                <a:latin typeface="Arial" pitchFamily="34" charset="0"/>
                <a:cs typeface="Times New Roman" pitchFamily="18" charset="0"/>
              </a:rPr>
              <a:t>профессиональное выгорание (усталость, конфликтность, агрессивность) </a:t>
            </a:r>
          </a:p>
          <a:p>
            <a:pPr indent="396000">
              <a:spcBef>
                <a:spcPts val="600"/>
              </a:spcBef>
              <a:buFont typeface="Wingdings" pitchFamily="2" charset="2"/>
              <a:buChar char="§"/>
              <a:tabLst>
                <a:tab pos="6153150" algn="l"/>
              </a:tabLst>
              <a:defRPr/>
            </a:pPr>
            <a:r>
              <a:rPr lang="ru-RU" sz="1900" b="1" dirty="0">
                <a:solidFill>
                  <a:srgbClr val="FF0000"/>
                </a:solidFill>
                <a:latin typeface="Arial" pitchFamily="34" charset="0"/>
                <a:cs typeface="Times New Roman" pitchFamily="18" charset="0"/>
              </a:rPr>
              <a:t>низкая мотивация на развитие </a:t>
            </a:r>
          </a:p>
          <a:p>
            <a:pPr indent="396000">
              <a:spcBef>
                <a:spcPts val="600"/>
              </a:spcBef>
              <a:buFont typeface="Wingdings" pitchFamily="2" charset="2"/>
              <a:buChar char="§"/>
              <a:tabLst>
                <a:tab pos="6153150" algn="l"/>
              </a:tabLst>
              <a:defRPr/>
            </a:pPr>
            <a:r>
              <a:rPr lang="ru-RU" sz="1900" b="1" dirty="0">
                <a:solidFill>
                  <a:srgbClr val="FF0000"/>
                </a:solidFill>
                <a:latin typeface="Arial" pitchFamily="34" charset="0"/>
                <a:cs typeface="Times New Roman" pitchFamily="18" charset="0"/>
              </a:rPr>
              <a:t>некритичность </a:t>
            </a:r>
          </a:p>
          <a:p>
            <a:pPr indent="396000">
              <a:spcBef>
                <a:spcPts val="600"/>
              </a:spcBef>
              <a:buFont typeface="Wingdings" pitchFamily="2" charset="2"/>
              <a:buChar char="§"/>
              <a:tabLst>
                <a:tab pos="6153150" algn="l"/>
              </a:tabLst>
              <a:defRPr/>
            </a:pPr>
            <a:r>
              <a:rPr lang="ru-RU" sz="1900" b="1" dirty="0">
                <a:solidFill>
                  <a:srgbClr val="FF0000"/>
                </a:solidFill>
                <a:latin typeface="Arial" pitchFamily="34" charset="0"/>
                <a:cs typeface="Times New Roman" pitchFamily="18" charset="0"/>
              </a:rPr>
              <a:t>отставание от современных передовых методов преподавания </a:t>
            </a:r>
          </a:p>
          <a:p>
            <a:pPr indent="396000">
              <a:spcBef>
                <a:spcPts val="600"/>
              </a:spcBef>
              <a:buFont typeface="Wingdings" pitchFamily="2" charset="2"/>
              <a:buChar char="§"/>
              <a:tabLst>
                <a:tab pos="6153150" algn="l"/>
              </a:tabLst>
              <a:defRPr/>
            </a:pPr>
            <a:r>
              <a:rPr lang="ru-RU" sz="1900" b="1" dirty="0">
                <a:solidFill>
                  <a:srgbClr val="FF0000"/>
                </a:solidFill>
                <a:latin typeface="Arial" pitchFamily="34" charset="0"/>
                <a:cs typeface="Times New Roman" pitchFamily="18" charset="0"/>
              </a:rPr>
              <a:t>нередко плохое знание собственного предмета (особенно новых) </a:t>
            </a:r>
          </a:p>
          <a:p>
            <a:pPr indent="396000">
              <a:spcBef>
                <a:spcPts val="600"/>
              </a:spcBef>
              <a:buFont typeface="Wingdings" pitchFamily="2" charset="2"/>
              <a:buChar char="§"/>
              <a:tabLst>
                <a:tab pos="6153150" algn="l"/>
              </a:tabLst>
              <a:defRPr/>
            </a:pPr>
            <a:r>
              <a:rPr lang="ru-RU" sz="1900" b="1" dirty="0">
                <a:solidFill>
                  <a:srgbClr val="FF0000"/>
                </a:solidFill>
                <a:latin typeface="Arial" pitchFamily="34" charset="0"/>
                <a:cs typeface="Times New Roman" pitchFamily="18" charset="0"/>
              </a:rPr>
              <a:t>слабое знание возрастной психологии и психологии обучения </a:t>
            </a:r>
          </a:p>
          <a:p>
            <a:pPr indent="396000">
              <a:spcBef>
                <a:spcPts val="600"/>
              </a:spcBef>
              <a:buFont typeface="Wingdings" pitchFamily="2" charset="2"/>
              <a:buChar char="§"/>
              <a:tabLst>
                <a:tab pos="6153150" algn="l"/>
              </a:tabLst>
              <a:defRPr/>
            </a:pPr>
            <a:r>
              <a:rPr lang="ru-RU" sz="1900" b="1" dirty="0">
                <a:solidFill>
                  <a:srgbClr val="FF0000"/>
                </a:solidFill>
                <a:latin typeface="Arial" pitchFamily="34" charset="0"/>
                <a:cs typeface="Times New Roman" pitchFamily="18" charset="0"/>
              </a:rPr>
              <a:t>опора в педагогической деятельности преимущественно на собственный жизненный опыт, а не на научное знание   </a:t>
            </a:r>
          </a:p>
          <a:p>
            <a:pPr indent="396000">
              <a:spcBef>
                <a:spcPts val="600"/>
              </a:spcBef>
              <a:buFont typeface="Wingdings" pitchFamily="2" charset="2"/>
              <a:buChar char="§"/>
              <a:tabLst>
                <a:tab pos="6153150" algn="l"/>
              </a:tabLst>
              <a:defRPr/>
            </a:pPr>
            <a:r>
              <a:rPr lang="ru-RU" sz="1900" b="1" dirty="0" smtClean="0">
                <a:solidFill>
                  <a:srgbClr val="FF0000"/>
                </a:solidFill>
                <a:latin typeface="Arial" pitchFamily="34" charset="0"/>
                <a:cs typeface="Times New Roman" pitchFamily="18" charset="0"/>
              </a:rPr>
              <a:t>отчетное </a:t>
            </a:r>
            <a:r>
              <a:rPr lang="ru-RU" sz="1900" b="1" dirty="0">
                <a:solidFill>
                  <a:srgbClr val="FF0000"/>
                </a:solidFill>
                <a:latin typeface="Arial" pitchFamily="34" charset="0"/>
                <a:cs typeface="Times New Roman" pitchFamily="18" charset="0"/>
              </a:rPr>
              <a:t>внедрение  </a:t>
            </a:r>
          </a:p>
          <a:p>
            <a:pPr indent="396000">
              <a:spcBef>
                <a:spcPts val="600"/>
              </a:spcBef>
              <a:buFont typeface="Wingdings" pitchFamily="2" charset="2"/>
              <a:buChar char="§"/>
              <a:tabLst>
                <a:tab pos="6153150" algn="l"/>
              </a:tabLst>
              <a:defRPr/>
            </a:pPr>
            <a:r>
              <a:rPr lang="ru-RU" sz="1900" b="1" dirty="0">
                <a:solidFill>
                  <a:srgbClr val="FF0000"/>
                </a:solidFill>
                <a:latin typeface="Arial" pitchFamily="34" charset="0"/>
                <a:cs typeface="Times New Roman" pitchFamily="18" charset="0"/>
              </a:rPr>
              <a:t>неготовность к самостоятельному педагогическому исследованию</a:t>
            </a:r>
            <a:endParaRPr lang="ru-RU" sz="19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indent="396000" eaLnBrk="0" hangingPunct="0">
              <a:spcBef>
                <a:spcPts val="600"/>
              </a:spcBef>
              <a:buFont typeface="Wingdings" pitchFamily="2" charset="2"/>
              <a:buChar char="§"/>
              <a:tabLst>
                <a:tab pos="6153150" algn="l"/>
              </a:tabLst>
              <a:defRPr/>
            </a:pPr>
            <a:r>
              <a:rPr lang="ru-RU" sz="1900" b="1" dirty="0">
                <a:solidFill>
                  <a:srgbClr val="FF0000"/>
                </a:solidFill>
                <a:latin typeface="Arial" pitchFamily="34" charset="0"/>
                <a:cs typeface="Times New Roman" pitchFamily="18" charset="0"/>
              </a:rPr>
              <a:t>низкая зарплата </a:t>
            </a:r>
          </a:p>
          <a:p>
            <a:pPr indent="396000" eaLnBrk="0" hangingPunct="0">
              <a:spcBef>
                <a:spcPts val="600"/>
              </a:spcBef>
              <a:buFont typeface="Wingdings" pitchFamily="2" charset="2"/>
              <a:buChar char="§"/>
              <a:tabLst>
                <a:tab pos="6153150" algn="l"/>
              </a:tabLst>
              <a:defRPr/>
            </a:pPr>
            <a:r>
              <a:rPr lang="ru-RU" sz="1900" b="1" dirty="0">
                <a:solidFill>
                  <a:srgbClr val="FF0000"/>
                </a:solidFill>
                <a:latin typeface="Arial" pitchFamily="34" charset="0"/>
                <a:cs typeface="Times New Roman" pitchFamily="18" charset="0"/>
              </a:rPr>
              <a:t>отсутствие времени для самообразования и повышения </a:t>
            </a:r>
            <a:r>
              <a:rPr lang="ru-RU" sz="1900" b="1" dirty="0" smtClean="0">
                <a:solidFill>
                  <a:srgbClr val="FF0000"/>
                </a:solidFill>
                <a:latin typeface="Arial" pitchFamily="34" charset="0"/>
                <a:cs typeface="Times New Roman" pitchFamily="18" charset="0"/>
              </a:rPr>
              <a:t>квалификации</a:t>
            </a:r>
            <a:endParaRPr lang="ru-RU" sz="1900" b="1" dirty="0">
              <a:solidFill>
                <a:srgbClr val="FF0000"/>
              </a:solidFill>
              <a:latin typeface="Arial" pitchFamily="34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729663" y="6443663"/>
            <a:ext cx="414337" cy="414337"/>
          </a:xfrm>
          <a:prstGeom prst="rect">
            <a:avLst/>
          </a:prstGeom>
          <a:solidFill>
            <a:schemeClr val="accent1">
              <a:alpha val="6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186856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олилиния 20"/>
          <p:cNvSpPr/>
          <p:nvPr/>
        </p:nvSpPr>
        <p:spPr>
          <a:xfrm>
            <a:off x="0" y="1000108"/>
            <a:ext cx="9250325" cy="2571768"/>
          </a:xfrm>
          <a:custGeom>
            <a:avLst/>
            <a:gdLst>
              <a:gd name="connsiteX0" fmla="*/ 0 w 9250325"/>
              <a:gd name="connsiteY0" fmla="*/ 841745 h 841745"/>
              <a:gd name="connsiteX1" fmla="*/ 1637414 w 9250325"/>
              <a:gd name="connsiteY1" fmla="*/ 12405 h 841745"/>
              <a:gd name="connsiteX2" fmla="*/ 3965945 w 9250325"/>
              <a:gd name="connsiteY2" fmla="*/ 767317 h 841745"/>
              <a:gd name="connsiteX3" fmla="*/ 6592186 w 9250325"/>
              <a:gd name="connsiteY3" fmla="*/ 416443 h 841745"/>
              <a:gd name="connsiteX4" fmla="*/ 8516680 w 9250325"/>
              <a:gd name="connsiteY4" fmla="*/ 660991 h 841745"/>
              <a:gd name="connsiteX5" fmla="*/ 9144000 w 9250325"/>
              <a:gd name="connsiteY5" fmla="*/ 660991 h 841745"/>
              <a:gd name="connsiteX6" fmla="*/ 9154633 w 9250325"/>
              <a:gd name="connsiteY6" fmla="*/ 671624 h 841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250325" h="841745">
                <a:moveTo>
                  <a:pt x="0" y="841745"/>
                </a:moveTo>
                <a:cubicBezTo>
                  <a:pt x="488211" y="433277"/>
                  <a:pt x="976423" y="24810"/>
                  <a:pt x="1637414" y="12405"/>
                </a:cubicBezTo>
                <a:cubicBezTo>
                  <a:pt x="2298405" y="0"/>
                  <a:pt x="3140150" y="699977"/>
                  <a:pt x="3965945" y="767317"/>
                </a:cubicBezTo>
                <a:cubicBezTo>
                  <a:pt x="4791740" y="834657"/>
                  <a:pt x="5833730" y="434164"/>
                  <a:pt x="6592186" y="416443"/>
                </a:cubicBezTo>
                <a:cubicBezTo>
                  <a:pt x="7350642" y="398722"/>
                  <a:pt x="8091378" y="620233"/>
                  <a:pt x="8516680" y="660991"/>
                </a:cubicBezTo>
                <a:cubicBezTo>
                  <a:pt x="8941982" y="701749"/>
                  <a:pt x="9037675" y="659219"/>
                  <a:pt x="9144000" y="660991"/>
                </a:cubicBezTo>
                <a:cubicBezTo>
                  <a:pt x="9250325" y="662763"/>
                  <a:pt x="9154633" y="671624"/>
                  <a:pt x="9154633" y="671624"/>
                </a:cubicBezTo>
              </a:path>
            </a:pathLst>
          </a:custGeom>
          <a:ln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8100000" scaled="1"/>
              <a:tileRect/>
            </a:gradFill>
          </a:ln>
          <a:effectLst>
            <a:outerShdw blurRad="114300" dir="5400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2" name="Полилиния 21"/>
          <p:cNvSpPr/>
          <p:nvPr/>
        </p:nvSpPr>
        <p:spPr>
          <a:xfrm>
            <a:off x="0" y="1142984"/>
            <a:ext cx="9250325" cy="2571768"/>
          </a:xfrm>
          <a:custGeom>
            <a:avLst/>
            <a:gdLst>
              <a:gd name="connsiteX0" fmla="*/ 0 w 9250325"/>
              <a:gd name="connsiteY0" fmla="*/ 841745 h 841745"/>
              <a:gd name="connsiteX1" fmla="*/ 1637414 w 9250325"/>
              <a:gd name="connsiteY1" fmla="*/ 12405 h 841745"/>
              <a:gd name="connsiteX2" fmla="*/ 3965945 w 9250325"/>
              <a:gd name="connsiteY2" fmla="*/ 767317 h 841745"/>
              <a:gd name="connsiteX3" fmla="*/ 6592186 w 9250325"/>
              <a:gd name="connsiteY3" fmla="*/ 416443 h 841745"/>
              <a:gd name="connsiteX4" fmla="*/ 8516680 w 9250325"/>
              <a:gd name="connsiteY4" fmla="*/ 660991 h 841745"/>
              <a:gd name="connsiteX5" fmla="*/ 9144000 w 9250325"/>
              <a:gd name="connsiteY5" fmla="*/ 660991 h 841745"/>
              <a:gd name="connsiteX6" fmla="*/ 9154633 w 9250325"/>
              <a:gd name="connsiteY6" fmla="*/ 671624 h 841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250325" h="841745">
                <a:moveTo>
                  <a:pt x="0" y="841745"/>
                </a:moveTo>
                <a:cubicBezTo>
                  <a:pt x="488211" y="433277"/>
                  <a:pt x="976423" y="24810"/>
                  <a:pt x="1637414" y="12405"/>
                </a:cubicBezTo>
                <a:cubicBezTo>
                  <a:pt x="2298405" y="0"/>
                  <a:pt x="3140150" y="699977"/>
                  <a:pt x="3965945" y="767317"/>
                </a:cubicBezTo>
                <a:cubicBezTo>
                  <a:pt x="4791740" y="834657"/>
                  <a:pt x="5833730" y="434164"/>
                  <a:pt x="6592186" y="416443"/>
                </a:cubicBezTo>
                <a:cubicBezTo>
                  <a:pt x="7350642" y="398722"/>
                  <a:pt x="8091378" y="620233"/>
                  <a:pt x="8516680" y="660991"/>
                </a:cubicBezTo>
                <a:cubicBezTo>
                  <a:pt x="8941982" y="701749"/>
                  <a:pt x="9037675" y="659219"/>
                  <a:pt x="9144000" y="660991"/>
                </a:cubicBezTo>
                <a:cubicBezTo>
                  <a:pt x="9250325" y="662763"/>
                  <a:pt x="9154633" y="671624"/>
                  <a:pt x="9154633" y="671624"/>
                </a:cubicBezTo>
              </a:path>
            </a:pathLst>
          </a:custGeom>
          <a:ln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8100000" scaled="1"/>
              <a:tileRect/>
            </a:gradFill>
          </a:ln>
          <a:effectLst>
            <a:outerShdw blurRad="114300" dir="5400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3" name="Полилиния 22"/>
          <p:cNvSpPr/>
          <p:nvPr/>
        </p:nvSpPr>
        <p:spPr>
          <a:xfrm>
            <a:off x="0" y="1285860"/>
            <a:ext cx="9250325" cy="2571768"/>
          </a:xfrm>
          <a:custGeom>
            <a:avLst/>
            <a:gdLst>
              <a:gd name="connsiteX0" fmla="*/ 0 w 9250325"/>
              <a:gd name="connsiteY0" fmla="*/ 841745 h 841745"/>
              <a:gd name="connsiteX1" fmla="*/ 1637414 w 9250325"/>
              <a:gd name="connsiteY1" fmla="*/ 12405 h 841745"/>
              <a:gd name="connsiteX2" fmla="*/ 3965945 w 9250325"/>
              <a:gd name="connsiteY2" fmla="*/ 767317 h 841745"/>
              <a:gd name="connsiteX3" fmla="*/ 6592186 w 9250325"/>
              <a:gd name="connsiteY3" fmla="*/ 416443 h 841745"/>
              <a:gd name="connsiteX4" fmla="*/ 8516680 w 9250325"/>
              <a:gd name="connsiteY4" fmla="*/ 660991 h 841745"/>
              <a:gd name="connsiteX5" fmla="*/ 9144000 w 9250325"/>
              <a:gd name="connsiteY5" fmla="*/ 660991 h 841745"/>
              <a:gd name="connsiteX6" fmla="*/ 9154633 w 9250325"/>
              <a:gd name="connsiteY6" fmla="*/ 671624 h 841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250325" h="841745">
                <a:moveTo>
                  <a:pt x="0" y="841745"/>
                </a:moveTo>
                <a:cubicBezTo>
                  <a:pt x="488211" y="433277"/>
                  <a:pt x="976423" y="24810"/>
                  <a:pt x="1637414" y="12405"/>
                </a:cubicBezTo>
                <a:cubicBezTo>
                  <a:pt x="2298405" y="0"/>
                  <a:pt x="3140150" y="699977"/>
                  <a:pt x="3965945" y="767317"/>
                </a:cubicBezTo>
                <a:cubicBezTo>
                  <a:pt x="4791740" y="834657"/>
                  <a:pt x="5833730" y="434164"/>
                  <a:pt x="6592186" y="416443"/>
                </a:cubicBezTo>
                <a:cubicBezTo>
                  <a:pt x="7350642" y="398722"/>
                  <a:pt x="8091378" y="620233"/>
                  <a:pt x="8516680" y="660991"/>
                </a:cubicBezTo>
                <a:cubicBezTo>
                  <a:pt x="8941982" y="701749"/>
                  <a:pt x="9037675" y="659219"/>
                  <a:pt x="9144000" y="660991"/>
                </a:cubicBezTo>
                <a:cubicBezTo>
                  <a:pt x="9250325" y="662763"/>
                  <a:pt x="9154633" y="671624"/>
                  <a:pt x="9154633" y="671624"/>
                </a:cubicBezTo>
              </a:path>
            </a:pathLst>
          </a:custGeom>
          <a:ln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8100000" scaled="1"/>
              <a:tileRect/>
            </a:gradFill>
          </a:ln>
          <a:effectLst>
            <a:outerShdw blurRad="114300" dir="5400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4" name="Полилиния 23"/>
          <p:cNvSpPr/>
          <p:nvPr/>
        </p:nvSpPr>
        <p:spPr>
          <a:xfrm>
            <a:off x="0" y="1428736"/>
            <a:ext cx="9250325" cy="2571768"/>
          </a:xfrm>
          <a:custGeom>
            <a:avLst/>
            <a:gdLst>
              <a:gd name="connsiteX0" fmla="*/ 0 w 9250325"/>
              <a:gd name="connsiteY0" fmla="*/ 841745 h 841745"/>
              <a:gd name="connsiteX1" fmla="*/ 1637414 w 9250325"/>
              <a:gd name="connsiteY1" fmla="*/ 12405 h 841745"/>
              <a:gd name="connsiteX2" fmla="*/ 3965945 w 9250325"/>
              <a:gd name="connsiteY2" fmla="*/ 767317 h 841745"/>
              <a:gd name="connsiteX3" fmla="*/ 6592186 w 9250325"/>
              <a:gd name="connsiteY3" fmla="*/ 416443 h 841745"/>
              <a:gd name="connsiteX4" fmla="*/ 8516680 w 9250325"/>
              <a:gd name="connsiteY4" fmla="*/ 660991 h 841745"/>
              <a:gd name="connsiteX5" fmla="*/ 9144000 w 9250325"/>
              <a:gd name="connsiteY5" fmla="*/ 660991 h 841745"/>
              <a:gd name="connsiteX6" fmla="*/ 9154633 w 9250325"/>
              <a:gd name="connsiteY6" fmla="*/ 671624 h 841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250325" h="841745">
                <a:moveTo>
                  <a:pt x="0" y="841745"/>
                </a:moveTo>
                <a:cubicBezTo>
                  <a:pt x="488211" y="433277"/>
                  <a:pt x="976423" y="24810"/>
                  <a:pt x="1637414" y="12405"/>
                </a:cubicBezTo>
                <a:cubicBezTo>
                  <a:pt x="2298405" y="0"/>
                  <a:pt x="3140150" y="699977"/>
                  <a:pt x="3965945" y="767317"/>
                </a:cubicBezTo>
                <a:cubicBezTo>
                  <a:pt x="4791740" y="834657"/>
                  <a:pt x="5833730" y="434164"/>
                  <a:pt x="6592186" y="416443"/>
                </a:cubicBezTo>
                <a:cubicBezTo>
                  <a:pt x="7350642" y="398722"/>
                  <a:pt x="8091378" y="620233"/>
                  <a:pt x="8516680" y="660991"/>
                </a:cubicBezTo>
                <a:cubicBezTo>
                  <a:pt x="8941982" y="701749"/>
                  <a:pt x="9037675" y="659219"/>
                  <a:pt x="9144000" y="660991"/>
                </a:cubicBezTo>
                <a:cubicBezTo>
                  <a:pt x="9250325" y="662763"/>
                  <a:pt x="9154633" y="671624"/>
                  <a:pt x="9154633" y="671624"/>
                </a:cubicBezTo>
              </a:path>
            </a:pathLst>
          </a:custGeom>
          <a:ln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8100000" scaled="1"/>
              <a:tileRect/>
            </a:gradFill>
          </a:ln>
          <a:effectLst>
            <a:outerShdw blurRad="114300" dir="5400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5" name="Полилиния 24"/>
          <p:cNvSpPr/>
          <p:nvPr/>
        </p:nvSpPr>
        <p:spPr>
          <a:xfrm>
            <a:off x="0" y="1571612"/>
            <a:ext cx="9250325" cy="2571768"/>
          </a:xfrm>
          <a:custGeom>
            <a:avLst/>
            <a:gdLst>
              <a:gd name="connsiteX0" fmla="*/ 0 w 9250325"/>
              <a:gd name="connsiteY0" fmla="*/ 841745 h 841745"/>
              <a:gd name="connsiteX1" fmla="*/ 1637414 w 9250325"/>
              <a:gd name="connsiteY1" fmla="*/ 12405 h 841745"/>
              <a:gd name="connsiteX2" fmla="*/ 3965945 w 9250325"/>
              <a:gd name="connsiteY2" fmla="*/ 767317 h 841745"/>
              <a:gd name="connsiteX3" fmla="*/ 6592186 w 9250325"/>
              <a:gd name="connsiteY3" fmla="*/ 416443 h 841745"/>
              <a:gd name="connsiteX4" fmla="*/ 8516680 w 9250325"/>
              <a:gd name="connsiteY4" fmla="*/ 660991 h 841745"/>
              <a:gd name="connsiteX5" fmla="*/ 9144000 w 9250325"/>
              <a:gd name="connsiteY5" fmla="*/ 660991 h 841745"/>
              <a:gd name="connsiteX6" fmla="*/ 9154633 w 9250325"/>
              <a:gd name="connsiteY6" fmla="*/ 671624 h 841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250325" h="841745">
                <a:moveTo>
                  <a:pt x="0" y="841745"/>
                </a:moveTo>
                <a:cubicBezTo>
                  <a:pt x="488211" y="433277"/>
                  <a:pt x="976423" y="24810"/>
                  <a:pt x="1637414" y="12405"/>
                </a:cubicBezTo>
                <a:cubicBezTo>
                  <a:pt x="2298405" y="0"/>
                  <a:pt x="3140150" y="699977"/>
                  <a:pt x="3965945" y="767317"/>
                </a:cubicBezTo>
                <a:cubicBezTo>
                  <a:pt x="4791740" y="834657"/>
                  <a:pt x="5833730" y="434164"/>
                  <a:pt x="6592186" y="416443"/>
                </a:cubicBezTo>
                <a:cubicBezTo>
                  <a:pt x="7350642" y="398722"/>
                  <a:pt x="8091378" y="620233"/>
                  <a:pt x="8516680" y="660991"/>
                </a:cubicBezTo>
                <a:cubicBezTo>
                  <a:pt x="8941982" y="701749"/>
                  <a:pt x="9037675" y="659219"/>
                  <a:pt x="9144000" y="660991"/>
                </a:cubicBezTo>
                <a:cubicBezTo>
                  <a:pt x="9250325" y="662763"/>
                  <a:pt x="9154633" y="671624"/>
                  <a:pt x="9154633" y="671624"/>
                </a:cubicBezTo>
              </a:path>
            </a:pathLst>
          </a:custGeom>
          <a:ln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8100000" scaled="1"/>
              <a:tileRect/>
            </a:gradFill>
          </a:ln>
          <a:effectLst>
            <a:outerShdw blurRad="114300" dir="5400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6" name="Полилиния 25"/>
          <p:cNvSpPr/>
          <p:nvPr/>
        </p:nvSpPr>
        <p:spPr>
          <a:xfrm>
            <a:off x="0" y="1714488"/>
            <a:ext cx="9250325" cy="2571768"/>
          </a:xfrm>
          <a:custGeom>
            <a:avLst/>
            <a:gdLst>
              <a:gd name="connsiteX0" fmla="*/ 0 w 9250325"/>
              <a:gd name="connsiteY0" fmla="*/ 841745 h 841745"/>
              <a:gd name="connsiteX1" fmla="*/ 1637414 w 9250325"/>
              <a:gd name="connsiteY1" fmla="*/ 12405 h 841745"/>
              <a:gd name="connsiteX2" fmla="*/ 3965945 w 9250325"/>
              <a:gd name="connsiteY2" fmla="*/ 767317 h 841745"/>
              <a:gd name="connsiteX3" fmla="*/ 6592186 w 9250325"/>
              <a:gd name="connsiteY3" fmla="*/ 416443 h 841745"/>
              <a:gd name="connsiteX4" fmla="*/ 8516680 w 9250325"/>
              <a:gd name="connsiteY4" fmla="*/ 660991 h 841745"/>
              <a:gd name="connsiteX5" fmla="*/ 9144000 w 9250325"/>
              <a:gd name="connsiteY5" fmla="*/ 660991 h 841745"/>
              <a:gd name="connsiteX6" fmla="*/ 9154633 w 9250325"/>
              <a:gd name="connsiteY6" fmla="*/ 671624 h 841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250325" h="841745">
                <a:moveTo>
                  <a:pt x="0" y="841745"/>
                </a:moveTo>
                <a:cubicBezTo>
                  <a:pt x="488211" y="433277"/>
                  <a:pt x="976423" y="24810"/>
                  <a:pt x="1637414" y="12405"/>
                </a:cubicBezTo>
                <a:cubicBezTo>
                  <a:pt x="2298405" y="0"/>
                  <a:pt x="3140150" y="699977"/>
                  <a:pt x="3965945" y="767317"/>
                </a:cubicBezTo>
                <a:cubicBezTo>
                  <a:pt x="4791740" y="834657"/>
                  <a:pt x="5833730" y="434164"/>
                  <a:pt x="6592186" y="416443"/>
                </a:cubicBezTo>
                <a:cubicBezTo>
                  <a:pt x="7350642" y="398722"/>
                  <a:pt x="8091378" y="620233"/>
                  <a:pt x="8516680" y="660991"/>
                </a:cubicBezTo>
                <a:cubicBezTo>
                  <a:pt x="8941982" y="701749"/>
                  <a:pt x="9037675" y="659219"/>
                  <a:pt x="9144000" y="660991"/>
                </a:cubicBezTo>
                <a:cubicBezTo>
                  <a:pt x="9250325" y="662763"/>
                  <a:pt x="9154633" y="671624"/>
                  <a:pt x="9154633" y="671624"/>
                </a:cubicBezTo>
              </a:path>
            </a:pathLst>
          </a:custGeom>
          <a:ln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8100000" scaled="1"/>
              <a:tileRect/>
            </a:gradFill>
          </a:ln>
          <a:effectLst>
            <a:outerShdw blurRad="114300" dir="5400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>
              <a:defRPr/>
            </a:pPr>
            <a:endParaRPr lang="ru-RU" dirty="0"/>
          </a:p>
        </p:txBody>
      </p:sp>
      <p:sp>
        <p:nvSpPr>
          <p:cNvPr id="27" name="Полилиния 26"/>
          <p:cNvSpPr/>
          <p:nvPr/>
        </p:nvSpPr>
        <p:spPr>
          <a:xfrm>
            <a:off x="0" y="1857364"/>
            <a:ext cx="9250325" cy="2571768"/>
          </a:xfrm>
          <a:custGeom>
            <a:avLst/>
            <a:gdLst>
              <a:gd name="connsiteX0" fmla="*/ 0 w 9250325"/>
              <a:gd name="connsiteY0" fmla="*/ 841745 h 841745"/>
              <a:gd name="connsiteX1" fmla="*/ 1637414 w 9250325"/>
              <a:gd name="connsiteY1" fmla="*/ 12405 h 841745"/>
              <a:gd name="connsiteX2" fmla="*/ 3965945 w 9250325"/>
              <a:gd name="connsiteY2" fmla="*/ 767317 h 841745"/>
              <a:gd name="connsiteX3" fmla="*/ 6592186 w 9250325"/>
              <a:gd name="connsiteY3" fmla="*/ 416443 h 841745"/>
              <a:gd name="connsiteX4" fmla="*/ 8516680 w 9250325"/>
              <a:gd name="connsiteY4" fmla="*/ 660991 h 841745"/>
              <a:gd name="connsiteX5" fmla="*/ 9144000 w 9250325"/>
              <a:gd name="connsiteY5" fmla="*/ 660991 h 841745"/>
              <a:gd name="connsiteX6" fmla="*/ 9154633 w 9250325"/>
              <a:gd name="connsiteY6" fmla="*/ 671624 h 841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250325" h="841745">
                <a:moveTo>
                  <a:pt x="0" y="841745"/>
                </a:moveTo>
                <a:cubicBezTo>
                  <a:pt x="488211" y="433277"/>
                  <a:pt x="976423" y="24810"/>
                  <a:pt x="1637414" y="12405"/>
                </a:cubicBezTo>
                <a:cubicBezTo>
                  <a:pt x="2298405" y="0"/>
                  <a:pt x="3140150" y="699977"/>
                  <a:pt x="3965945" y="767317"/>
                </a:cubicBezTo>
                <a:cubicBezTo>
                  <a:pt x="4791740" y="834657"/>
                  <a:pt x="5833730" y="434164"/>
                  <a:pt x="6592186" y="416443"/>
                </a:cubicBezTo>
                <a:cubicBezTo>
                  <a:pt x="7350642" y="398722"/>
                  <a:pt x="8091378" y="620233"/>
                  <a:pt x="8516680" y="660991"/>
                </a:cubicBezTo>
                <a:cubicBezTo>
                  <a:pt x="8941982" y="701749"/>
                  <a:pt x="9037675" y="659219"/>
                  <a:pt x="9144000" y="660991"/>
                </a:cubicBezTo>
                <a:cubicBezTo>
                  <a:pt x="9250325" y="662763"/>
                  <a:pt x="9154633" y="671624"/>
                  <a:pt x="9154633" y="671624"/>
                </a:cubicBezTo>
              </a:path>
            </a:pathLst>
          </a:custGeom>
          <a:ln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8100000" scaled="1"/>
              <a:tileRect/>
            </a:gradFill>
          </a:ln>
          <a:effectLst>
            <a:outerShdw blurRad="114300" dir="5400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9" name="Полилиния 188"/>
          <p:cNvSpPr/>
          <p:nvPr/>
        </p:nvSpPr>
        <p:spPr>
          <a:xfrm>
            <a:off x="-560903" y="-42556"/>
            <a:ext cx="2579688" cy="5429288"/>
          </a:xfrm>
          <a:custGeom>
            <a:avLst/>
            <a:gdLst>
              <a:gd name="connsiteX0" fmla="*/ 1476375 w 2579688"/>
              <a:gd name="connsiteY0" fmla="*/ 0 h 5648325"/>
              <a:gd name="connsiteX1" fmla="*/ 2571750 w 2579688"/>
              <a:gd name="connsiteY1" fmla="*/ 1114425 h 5648325"/>
              <a:gd name="connsiteX2" fmla="*/ 1524000 w 2579688"/>
              <a:gd name="connsiteY2" fmla="*/ 2962275 h 5648325"/>
              <a:gd name="connsiteX3" fmla="*/ 2047875 w 2579688"/>
              <a:gd name="connsiteY3" fmla="*/ 4486275 h 5648325"/>
              <a:gd name="connsiteX4" fmla="*/ 0 w 2579688"/>
              <a:gd name="connsiteY4" fmla="*/ 5648325 h 5648325"/>
              <a:gd name="connsiteX5" fmla="*/ 0 w 2579688"/>
              <a:gd name="connsiteY5" fmla="*/ 5648325 h 5648325"/>
              <a:gd name="connsiteX6" fmla="*/ 0 w 2579688"/>
              <a:gd name="connsiteY6" fmla="*/ 5648325 h 5648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79688" h="5648325">
                <a:moveTo>
                  <a:pt x="1476375" y="0"/>
                </a:moveTo>
                <a:cubicBezTo>
                  <a:pt x="2020094" y="310356"/>
                  <a:pt x="2563813" y="620713"/>
                  <a:pt x="2571750" y="1114425"/>
                </a:cubicBezTo>
                <a:cubicBezTo>
                  <a:pt x="2579688" y="1608138"/>
                  <a:pt x="1611312" y="2400300"/>
                  <a:pt x="1524000" y="2962275"/>
                </a:cubicBezTo>
                <a:cubicBezTo>
                  <a:pt x="1436688" y="3524250"/>
                  <a:pt x="2301875" y="4038600"/>
                  <a:pt x="2047875" y="4486275"/>
                </a:cubicBezTo>
                <a:cubicBezTo>
                  <a:pt x="1793875" y="4933950"/>
                  <a:pt x="0" y="5648325"/>
                  <a:pt x="0" y="5648325"/>
                </a:cubicBezTo>
                <a:lnTo>
                  <a:pt x="0" y="5648325"/>
                </a:lnTo>
                <a:lnTo>
                  <a:pt x="0" y="5648325"/>
                </a:lnTo>
              </a:path>
            </a:pathLst>
          </a:custGeom>
          <a:ln>
            <a:gradFill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5400000" scaled="0"/>
            </a:gradFill>
          </a:ln>
          <a:effectLst>
            <a:outerShdw blurRad="63500" dist="50800" dir="12180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4" name="Полилиния 183"/>
          <p:cNvSpPr/>
          <p:nvPr/>
        </p:nvSpPr>
        <p:spPr>
          <a:xfrm>
            <a:off x="-428660" y="-142900"/>
            <a:ext cx="2579688" cy="5634077"/>
          </a:xfrm>
          <a:custGeom>
            <a:avLst/>
            <a:gdLst>
              <a:gd name="connsiteX0" fmla="*/ 1476375 w 2579688"/>
              <a:gd name="connsiteY0" fmla="*/ 0 h 5648325"/>
              <a:gd name="connsiteX1" fmla="*/ 2571750 w 2579688"/>
              <a:gd name="connsiteY1" fmla="*/ 1114425 h 5648325"/>
              <a:gd name="connsiteX2" fmla="*/ 1524000 w 2579688"/>
              <a:gd name="connsiteY2" fmla="*/ 2962275 h 5648325"/>
              <a:gd name="connsiteX3" fmla="*/ 2047875 w 2579688"/>
              <a:gd name="connsiteY3" fmla="*/ 4486275 h 5648325"/>
              <a:gd name="connsiteX4" fmla="*/ 0 w 2579688"/>
              <a:gd name="connsiteY4" fmla="*/ 5648325 h 5648325"/>
              <a:gd name="connsiteX5" fmla="*/ 0 w 2579688"/>
              <a:gd name="connsiteY5" fmla="*/ 5648325 h 5648325"/>
              <a:gd name="connsiteX6" fmla="*/ 0 w 2579688"/>
              <a:gd name="connsiteY6" fmla="*/ 5648325 h 5648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79688" h="5648325">
                <a:moveTo>
                  <a:pt x="1476375" y="0"/>
                </a:moveTo>
                <a:cubicBezTo>
                  <a:pt x="2020094" y="310356"/>
                  <a:pt x="2563813" y="620713"/>
                  <a:pt x="2571750" y="1114425"/>
                </a:cubicBezTo>
                <a:cubicBezTo>
                  <a:pt x="2579688" y="1608138"/>
                  <a:pt x="1611312" y="2400300"/>
                  <a:pt x="1524000" y="2962275"/>
                </a:cubicBezTo>
                <a:cubicBezTo>
                  <a:pt x="1436688" y="3524250"/>
                  <a:pt x="2301875" y="4038600"/>
                  <a:pt x="2047875" y="4486275"/>
                </a:cubicBezTo>
                <a:cubicBezTo>
                  <a:pt x="1793875" y="4933950"/>
                  <a:pt x="0" y="5648325"/>
                  <a:pt x="0" y="5648325"/>
                </a:cubicBezTo>
                <a:lnTo>
                  <a:pt x="0" y="5648325"/>
                </a:lnTo>
                <a:lnTo>
                  <a:pt x="0" y="5648325"/>
                </a:lnTo>
              </a:path>
            </a:pathLst>
          </a:custGeom>
          <a:ln>
            <a:gradFill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5400000" scaled="0"/>
            </a:gradFill>
          </a:ln>
          <a:effectLst>
            <a:outerShdw blurRad="63500" dist="50800" dir="12180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2" name="Полилиния 181"/>
          <p:cNvSpPr/>
          <p:nvPr/>
        </p:nvSpPr>
        <p:spPr>
          <a:xfrm>
            <a:off x="-285784" y="-231204"/>
            <a:ext cx="2579688" cy="5784294"/>
          </a:xfrm>
          <a:custGeom>
            <a:avLst/>
            <a:gdLst>
              <a:gd name="connsiteX0" fmla="*/ 1476375 w 2579688"/>
              <a:gd name="connsiteY0" fmla="*/ 0 h 5648325"/>
              <a:gd name="connsiteX1" fmla="*/ 2571750 w 2579688"/>
              <a:gd name="connsiteY1" fmla="*/ 1114425 h 5648325"/>
              <a:gd name="connsiteX2" fmla="*/ 1524000 w 2579688"/>
              <a:gd name="connsiteY2" fmla="*/ 2962275 h 5648325"/>
              <a:gd name="connsiteX3" fmla="*/ 2047875 w 2579688"/>
              <a:gd name="connsiteY3" fmla="*/ 4486275 h 5648325"/>
              <a:gd name="connsiteX4" fmla="*/ 0 w 2579688"/>
              <a:gd name="connsiteY4" fmla="*/ 5648325 h 5648325"/>
              <a:gd name="connsiteX5" fmla="*/ 0 w 2579688"/>
              <a:gd name="connsiteY5" fmla="*/ 5648325 h 5648325"/>
              <a:gd name="connsiteX6" fmla="*/ 0 w 2579688"/>
              <a:gd name="connsiteY6" fmla="*/ 5648325 h 5648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79688" h="5648325">
                <a:moveTo>
                  <a:pt x="1476375" y="0"/>
                </a:moveTo>
                <a:cubicBezTo>
                  <a:pt x="2020094" y="310356"/>
                  <a:pt x="2563813" y="620713"/>
                  <a:pt x="2571750" y="1114425"/>
                </a:cubicBezTo>
                <a:cubicBezTo>
                  <a:pt x="2579688" y="1608138"/>
                  <a:pt x="1611312" y="2400300"/>
                  <a:pt x="1524000" y="2962275"/>
                </a:cubicBezTo>
                <a:cubicBezTo>
                  <a:pt x="1436688" y="3524250"/>
                  <a:pt x="2301875" y="4038600"/>
                  <a:pt x="2047875" y="4486275"/>
                </a:cubicBezTo>
                <a:cubicBezTo>
                  <a:pt x="1793875" y="4933950"/>
                  <a:pt x="0" y="5648325"/>
                  <a:pt x="0" y="5648325"/>
                </a:cubicBezTo>
                <a:lnTo>
                  <a:pt x="0" y="5648325"/>
                </a:lnTo>
                <a:lnTo>
                  <a:pt x="0" y="5648325"/>
                </a:lnTo>
              </a:path>
            </a:pathLst>
          </a:custGeom>
          <a:ln>
            <a:gradFill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5400000" scaled="0"/>
            </a:gradFill>
          </a:ln>
          <a:effectLst>
            <a:outerShdw blurRad="63500" dist="50800" dir="12180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1" name="Полилиния 180"/>
          <p:cNvSpPr/>
          <p:nvPr/>
        </p:nvSpPr>
        <p:spPr>
          <a:xfrm>
            <a:off x="-142908" y="-268224"/>
            <a:ext cx="2579688" cy="5859415"/>
          </a:xfrm>
          <a:custGeom>
            <a:avLst/>
            <a:gdLst>
              <a:gd name="connsiteX0" fmla="*/ 1476375 w 2579688"/>
              <a:gd name="connsiteY0" fmla="*/ 0 h 5648325"/>
              <a:gd name="connsiteX1" fmla="*/ 2571750 w 2579688"/>
              <a:gd name="connsiteY1" fmla="*/ 1114425 h 5648325"/>
              <a:gd name="connsiteX2" fmla="*/ 1524000 w 2579688"/>
              <a:gd name="connsiteY2" fmla="*/ 2962275 h 5648325"/>
              <a:gd name="connsiteX3" fmla="*/ 2047875 w 2579688"/>
              <a:gd name="connsiteY3" fmla="*/ 4486275 h 5648325"/>
              <a:gd name="connsiteX4" fmla="*/ 0 w 2579688"/>
              <a:gd name="connsiteY4" fmla="*/ 5648325 h 5648325"/>
              <a:gd name="connsiteX5" fmla="*/ 0 w 2579688"/>
              <a:gd name="connsiteY5" fmla="*/ 5648325 h 5648325"/>
              <a:gd name="connsiteX6" fmla="*/ 0 w 2579688"/>
              <a:gd name="connsiteY6" fmla="*/ 5648325 h 5648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79688" h="5648325">
                <a:moveTo>
                  <a:pt x="1476375" y="0"/>
                </a:moveTo>
                <a:cubicBezTo>
                  <a:pt x="2020094" y="310356"/>
                  <a:pt x="2563813" y="620713"/>
                  <a:pt x="2571750" y="1114425"/>
                </a:cubicBezTo>
                <a:cubicBezTo>
                  <a:pt x="2579688" y="1608138"/>
                  <a:pt x="1611312" y="2400300"/>
                  <a:pt x="1524000" y="2962275"/>
                </a:cubicBezTo>
                <a:cubicBezTo>
                  <a:pt x="1436688" y="3524250"/>
                  <a:pt x="2301875" y="4038600"/>
                  <a:pt x="2047875" y="4486275"/>
                </a:cubicBezTo>
                <a:cubicBezTo>
                  <a:pt x="1793875" y="4933950"/>
                  <a:pt x="0" y="5648325"/>
                  <a:pt x="0" y="5648325"/>
                </a:cubicBezTo>
                <a:lnTo>
                  <a:pt x="0" y="5648325"/>
                </a:lnTo>
                <a:lnTo>
                  <a:pt x="0" y="5648325"/>
                </a:lnTo>
              </a:path>
            </a:pathLst>
          </a:custGeom>
          <a:ln>
            <a:gradFill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5400000" scaled="0"/>
            </a:gradFill>
          </a:ln>
          <a:effectLst>
            <a:outerShdw blurRad="63500" dist="50800" dir="12180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8" name="Полилиния 177"/>
          <p:cNvSpPr/>
          <p:nvPr/>
        </p:nvSpPr>
        <p:spPr>
          <a:xfrm>
            <a:off x="-19050" y="-300727"/>
            <a:ext cx="2579688" cy="5939528"/>
          </a:xfrm>
          <a:custGeom>
            <a:avLst/>
            <a:gdLst>
              <a:gd name="connsiteX0" fmla="*/ 1476375 w 2579688"/>
              <a:gd name="connsiteY0" fmla="*/ 0 h 5648325"/>
              <a:gd name="connsiteX1" fmla="*/ 2571750 w 2579688"/>
              <a:gd name="connsiteY1" fmla="*/ 1114425 h 5648325"/>
              <a:gd name="connsiteX2" fmla="*/ 1524000 w 2579688"/>
              <a:gd name="connsiteY2" fmla="*/ 2962275 h 5648325"/>
              <a:gd name="connsiteX3" fmla="*/ 2047875 w 2579688"/>
              <a:gd name="connsiteY3" fmla="*/ 4486275 h 5648325"/>
              <a:gd name="connsiteX4" fmla="*/ 0 w 2579688"/>
              <a:gd name="connsiteY4" fmla="*/ 5648325 h 5648325"/>
              <a:gd name="connsiteX5" fmla="*/ 0 w 2579688"/>
              <a:gd name="connsiteY5" fmla="*/ 5648325 h 5648325"/>
              <a:gd name="connsiteX6" fmla="*/ 0 w 2579688"/>
              <a:gd name="connsiteY6" fmla="*/ 5648325 h 5648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79688" h="5648325">
                <a:moveTo>
                  <a:pt x="1476375" y="0"/>
                </a:moveTo>
                <a:cubicBezTo>
                  <a:pt x="2020094" y="310356"/>
                  <a:pt x="2563813" y="620713"/>
                  <a:pt x="2571750" y="1114425"/>
                </a:cubicBezTo>
                <a:cubicBezTo>
                  <a:pt x="2579688" y="1608138"/>
                  <a:pt x="1611312" y="2400300"/>
                  <a:pt x="1524000" y="2962275"/>
                </a:cubicBezTo>
                <a:cubicBezTo>
                  <a:pt x="1436688" y="3524250"/>
                  <a:pt x="2301875" y="4038600"/>
                  <a:pt x="2047875" y="4486275"/>
                </a:cubicBezTo>
                <a:cubicBezTo>
                  <a:pt x="1793875" y="4933950"/>
                  <a:pt x="0" y="5648325"/>
                  <a:pt x="0" y="5648325"/>
                </a:cubicBezTo>
                <a:lnTo>
                  <a:pt x="0" y="5648325"/>
                </a:lnTo>
                <a:lnTo>
                  <a:pt x="0" y="5648325"/>
                </a:lnTo>
              </a:path>
            </a:pathLst>
          </a:custGeom>
          <a:ln>
            <a:gradFill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5400000" scaled="0"/>
            </a:gradFill>
          </a:ln>
          <a:effectLst>
            <a:outerShdw blurRad="63500" dist="50800" dir="12180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" name="Полилиния 18"/>
          <p:cNvSpPr/>
          <p:nvPr/>
        </p:nvSpPr>
        <p:spPr>
          <a:xfrm>
            <a:off x="3714744" y="-24"/>
            <a:ext cx="5444836" cy="5684710"/>
          </a:xfrm>
          <a:custGeom>
            <a:avLst/>
            <a:gdLst>
              <a:gd name="connsiteX0" fmla="*/ 5444836 w 5444836"/>
              <a:gd name="connsiteY0" fmla="*/ 0 h 6816436"/>
              <a:gd name="connsiteX1" fmla="*/ 592282 w 5444836"/>
              <a:gd name="connsiteY1" fmla="*/ 1122218 h 6816436"/>
              <a:gd name="connsiteX2" fmla="*/ 1891145 w 5444836"/>
              <a:gd name="connsiteY2" fmla="*/ 4727863 h 6816436"/>
              <a:gd name="connsiteX3" fmla="*/ 5444836 w 5444836"/>
              <a:gd name="connsiteY3" fmla="*/ 6816436 h 6816436"/>
              <a:gd name="connsiteX4" fmla="*/ 5444836 w 5444836"/>
              <a:gd name="connsiteY4" fmla="*/ 6816436 h 6816436"/>
              <a:gd name="connsiteX0" fmla="*/ 5444836 w 5444836"/>
              <a:gd name="connsiteY0" fmla="*/ 0 h 6816436"/>
              <a:gd name="connsiteX1" fmla="*/ 592282 w 5444836"/>
              <a:gd name="connsiteY1" fmla="*/ 1122218 h 6816436"/>
              <a:gd name="connsiteX2" fmla="*/ 1891145 w 5444836"/>
              <a:gd name="connsiteY2" fmla="*/ 4727863 h 6816436"/>
              <a:gd name="connsiteX3" fmla="*/ 5444836 w 5444836"/>
              <a:gd name="connsiteY3" fmla="*/ 6816436 h 6816436"/>
              <a:gd name="connsiteX4" fmla="*/ 5444836 w 5444836"/>
              <a:gd name="connsiteY4" fmla="*/ 6816436 h 6816436"/>
              <a:gd name="connsiteX0" fmla="*/ 5444836 w 5444836"/>
              <a:gd name="connsiteY0" fmla="*/ 0 h 6816436"/>
              <a:gd name="connsiteX1" fmla="*/ 592282 w 5444836"/>
              <a:gd name="connsiteY1" fmla="*/ 1122218 h 6816436"/>
              <a:gd name="connsiteX2" fmla="*/ 1891145 w 5444836"/>
              <a:gd name="connsiteY2" fmla="*/ 4727863 h 6816436"/>
              <a:gd name="connsiteX3" fmla="*/ 5444836 w 5444836"/>
              <a:gd name="connsiteY3" fmla="*/ 6816436 h 6816436"/>
              <a:gd name="connsiteX4" fmla="*/ 5444836 w 5444836"/>
              <a:gd name="connsiteY4" fmla="*/ 6816436 h 6816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44836" h="6816436">
                <a:moveTo>
                  <a:pt x="5444836" y="0"/>
                </a:moveTo>
                <a:cubicBezTo>
                  <a:pt x="3314700" y="167120"/>
                  <a:pt x="1184564" y="334241"/>
                  <a:pt x="592282" y="1122218"/>
                </a:cubicBezTo>
                <a:cubicBezTo>
                  <a:pt x="0" y="1910195"/>
                  <a:pt x="1003305" y="3862888"/>
                  <a:pt x="1891145" y="4727863"/>
                </a:cubicBezTo>
                <a:cubicBezTo>
                  <a:pt x="2835457" y="5618404"/>
                  <a:pt x="5444836" y="6816436"/>
                  <a:pt x="5444836" y="6816436"/>
                </a:cubicBezTo>
                <a:lnTo>
                  <a:pt x="5444836" y="6816436"/>
                </a:lnTo>
              </a:path>
            </a:pathLst>
          </a:custGeom>
          <a:ln w="28575">
            <a:gradFill>
              <a:gsLst>
                <a:gs pos="0">
                  <a:schemeClr val="bg1">
                    <a:alpha val="34000"/>
                  </a:schemeClr>
                </a:gs>
                <a:gs pos="38000">
                  <a:srgbClr val="0070C0">
                    <a:alpha val="38000"/>
                  </a:srgbClr>
                </a:gs>
                <a:gs pos="82000">
                  <a:srgbClr val="00B050">
                    <a:alpha val="42000"/>
                  </a:srgbClr>
                </a:gs>
                <a:gs pos="82000">
                  <a:srgbClr val="FFC000">
                    <a:alpha val="62000"/>
                  </a:srgbClr>
                </a:gs>
              </a:gsLst>
              <a:lin ang="5400000" scaled="0"/>
            </a:gradFill>
          </a:ln>
          <a:effectLst>
            <a:outerShdw blurRad="317500" dist="203200" sx="103000" sy="103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9" name="Полилиния 28"/>
          <p:cNvSpPr/>
          <p:nvPr/>
        </p:nvSpPr>
        <p:spPr>
          <a:xfrm>
            <a:off x="3699164" y="0"/>
            <a:ext cx="5444836" cy="6316370"/>
          </a:xfrm>
          <a:custGeom>
            <a:avLst/>
            <a:gdLst>
              <a:gd name="connsiteX0" fmla="*/ 5444836 w 5444836"/>
              <a:gd name="connsiteY0" fmla="*/ 0 h 6816436"/>
              <a:gd name="connsiteX1" fmla="*/ 592282 w 5444836"/>
              <a:gd name="connsiteY1" fmla="*/ 1122218 h 6816436"/>
              <a:gd name="connsiteX2" fmla="*/ 1891145 w 5444836"/>
              <a:gd name="connsiteY2" fmla="*/ 4727863 h 6816436"/>
              <a:gd name="connsiteX3" fmla="*/ 5444836 w 5444836"/>
              <a:gd name="connsiteY3" fmla="*/ 6816436 h 6816436"/>
              <a:gd name="connsiteX4" fmla="*/ 5444836 w 5444836"/>
              <a:gd name="connsiteY4" fmla="*/ 6816436 h 6816436"/>
              <a:gd name="connsiteX0" fmla="*/ 5444836 w 5444836"/>
              <a:gd name="connsiteY0" fmla="*/ 0 h 6816436"/>
              <a:gd name="connsiteX1" fmla="*/ 592282 w 5444836"/>
              <a:gd name="connsiteY1" fmla="*/ 1122218 h 6816436"/>
              <a:gd name="connsiteX2" fmla="*/ 1891145 w 5444836"/>
              <a:gd name="connsiteY2" fmla="*/ 4727863 h 6816436"/>
              <a:gd name="connsiteX3" fmla="*/ 5444836 w 5444836"/>
              <a:gd name="connsiteY3" fmla="*/ 6816436 h 6816436"/>
              <a:gd name="connsiteX4" fmla="*/ 5444836 w 5444836"/>
              <a:gd name="connsiteY4" fmla="*/ 6816436 h 6816436"/>
              <a:gd name="connsiteX0" fmla="*/ 5444836 w 5444836"/>
              <a:gd name="connsiteY0" fmla="*/ 0 h 6816436"/>
              <a:gd name="connsiteX1" fmla="*/ 592282 w 5444836"/>
              <a:gd name="connsiteY1" fmla="*/ 1122218 h 6816436"/>
              <a:gd name="connsiteX2" fmla="*/ 1891145 w 5444836"/>
              <a:gd name="connsiteY2" fmla="*/ 4727863 h 6816436"/>
              <a:gd name="connsiteX3" fmla="*/ 5444836 w 5444836"/>
              <a:gd name="connsiteY3" fmla="*/ 6816436 h 6816436"/>
              <a:gd name="connsiteX4" fmla="*/ 5444836 w 5444836"/>
              <a:gd name="connsiteY4" fmla="*/ 6816436 h 6816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44836" h="6816436">
                <a:moveTo>
                  <a:pt x="5444836" y="0"/>
                </a:moveTo>
                <a:cubicBezTo>
                  <a:pt x="3314700" y="167120"/>
                  <a:pt x="1184564" y="334241"/>
                  <a:pt x="592282" y="1122218"/>
                </a:cubicBezTo>
                <a:cubicBezTo>
                  <a:pt x="0" y="1910195"/>
                  <a:pt x="1003305" y="3862888"/>
                  <a:pt x="1891145" y="4727863"/>
                </a:cubicBezTo>
                <a:cubicBezTo>
                  <a:pt x="2835457" y="5618404"/>
                  <a:pt x="5444836" y="6816436"/>
                  <a:pt x="5444836" y="6816436"/>
                </a:cubicBezTo>
                <a:lnTo>
                  <a:pt x="5444836" y="6816436"/>
                </a:lnTo>
              </a:path>
            </a:pathLst>
          </a:custGeom>
          <a:ln w="28575">
            <a:gradFill>
              <a:gsLst>
                <a:gs pos="0">
                  <a:schemeClr val="bg1">
                    <a:alpha val="34000"/>
                  </a:schemeClr>
                </a:gs>
                <a:gs pos="38000">
                  <a:srgbClr val="0070C0">
                    <a:alpha val="38000"/>
                  </a:srgbClr>
                </a:gs>
                <a:gs pos="82000">
                  <a:srgbClr val="00B050">
                    <a:alpha val="42000"/>
                  </a:srgbClr>
                </a:gs>
                <a:gs pos="82000">
                  <a:srgbClr val="FFC000">
                    <a:alpha val="62000"/>
                  </a:srgbClr>
                </a:gs>
              </a:gsLst>
              <a:lin ang="5400000" scaled="0"/>
            </a:gradFill>
          </a:ln>
          <a:effectLst>
            <a:outerShdw blurRad="317500" dist="203200" sx="103000" sy="103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Полилиния 13"/>
          <p:cNvSpPr/>
          <p:nvPr/>
        </p:nvSpPr>
        <p:spPr>
          <a:xfrm>
            <a:off x="3677516" y="0"/>
            <a:ext cx="5444836" cy="6858024"/>
          </a:xfrm>
          <a:custGeom>
            <a:avLst/>
            <a:gdLst>
              <a:gd name="connsiteX0" fmla="*/ 5444836 w 5444836"/>
              <a:gd name="connsiteY0" fmla="*/ 0 h 6816436"/>
              <a:gd name="connsiteX1" fmla="*/ 592282 w 5444836"/>
              <a:gd name="connsiteY1" fmla="*/ 1122218 h 6816436"/>
              <a:gd name="connsiteX2" fmla="*/ 1891145 w 5444836"/>
              <a:gd name="connsiteY2" fmla="*/ 4727863 h 6816436"/>
              <a:gd name="connsiteX3" fmla="*/ 5444836 w 5444836"/>
              <a:gd name="connsiteY3" fmla="*/ 6816436 h 6816436"/>
              <a:gd name="connsiteX4" fmla="*/ 5444836 w 5444836"/>
              <a:gd name="connsiteY4" fmla="*/ 6816436 h 6816436"/>
              <a:gd name="connsiteX0" fmla="*/ 5444836 w 5444836"/>
              <a:gd name="connsiteY0" fmla="*/ 0 h 6816436"/>
              <a:gd name="connsiteX1" fmla="*/ 592282 w 5444836"/>
              <a:gd name="connsiteY1" fmla="*/ 1122218 h 6816436"/>
              <a:gd name="connsiteX2" fmla="*/ 1891145 w 5444836"/>
              <a:gd name="connsiteY2" fmla="*/ 4727863 h 6816436"/>
              <a:gd name="connsiteX3" fmla="*/ 5444836 w 5444836"/>
              <a:gd name="connsiteY3" fmla="*/ 6816436 h 6816436"/>
              <a:gd name="connsiteX4" fmla="*/ 5444836 w 5444836"/>
              <a:gd name="connsiteY4" fmla="*/ 6816436 h 6816436"/>
              <a:gd name="connsiteX0" fmla="*/ 5444836 w 5444836"/>
              <a:gd name="connsiteY0" fmla="*/ 0 h 6816436"/>
              <a:gd name="connsiteX1" fmla="*/ 592282 w 5444836"/>
              <a:gd name="connsiteY1" fmla="*/ 1122218 h 6816436"/>
              <a:gd name="connsiteX2" fmla="*/ 1891145 w 5444836"/>
              <a:gd name="connsiteY2" fmla="*/ 4727863 h 6816436"/>
              <a:gd name="connsiteX3" fmla="*/ 5444836 w 5444836"/>
              <a:gd name="connsiteY3" fmla="*/ 6816436 h 6816436"/>
              <a:gd name="connsiteX4" fmla="*/ 5444836 w 5444836"/>
              <a:gd name="connsiteY4" fmla="*/ 6816436 h 6816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44836" h="6816436">
                <a:moveTo>
                  <a:pt x="5444836" y="0"/>
                </a:moveTo>
                <a:cubicBezTo>
                  <a:pt x="3314700" y="167120"/>
                  <a:pt x="1184564" y="334241"/>
                  <a:pt x="592282" y="1122218"/>
                </a:cubicBezTo>
                <a:cubicBezTo>
                  <a:pt x="0" y="1910195"/>
                  <a:pt x="1003305" y="3862888"/>
                  <a:pt x="1891145" y="4727863"/>
                </a:cubicBezTo>
                <a:cubicBezTo>
                  <a:pt x="2835457" y="5618404"/>
                  <a:pt x="5444836" y="6816436"/>
                  <a:pt x="5444836" y="6816436"/>
                </a:cubicBezTo>
                <a:lnTo>
                  <a:pt x="5444836" y="6816436"/>
                </a:lnTo>
              </a:path>
            </a:pathLst>
          </a:custGeom>
          <a:ln w="28575">
            <a:gradFill>
              <a:gsLst>
                <a:gs pos="0">
                  <a:schemeClr val="bg1">
                    <a:alpha val="34000"/>
                  </a:schemeClr>
                </a:gs>
                <a:gs pos="38000">
                  <a:srgbClr val="0070C0">
                    <a:alpha val="38000"/>
                  </a:srgbClr>
                </a:gs>
                <a:gs pos="82000">
                  <a:srgbClr val="00B050">
                    <a:alpha val="42000"/>
                  </a:srgbClr>
                </a:gs>
                <a:gs pos="82000">
                  <a:srgbClr val="FFC000">
                    <a:alpha val="62000"/>
                  </a:srgbClr>
                </a:gs>
              </a:gsLst>
              <a:lin ang="5400000" scaled="0"/>
            </a:gradFill>
          </a:ln>
          <a:effectLst>
            <a:outerShdw blurRad="317500" dist="203200" sx="103000" sy="103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0" name="Прямоугольник 189"/>
          <p:cNvSpPr/>
          <p:nvPr/>
        </p:nvSpPr>
        <p:spPr>
          <a:xfrm>
            <a:off x="0" y="115888"/>
            <a:ext cx="9144000" cy="642937"/>
          </a:xfrm>
          <a:prstGeom prst="rect">
            <a:avLst/>
          </a:prstGeom>
          <a:gradFill>
            <a:gsLst>
              <a:gs pos="0">
                <a:srgbClr val="EBB075"/>
              </a:gs>
              <a:gs pos="8000">
                <a:srgbClr val="FEE9E2"/>
              </a:gs>
              <a:gs pos="19000">
                <a:srgbClr val="E79379"/>
              </a:gs>
              <a:gs pos="70000">
                <a:srgbClr val="E4643C"/>
              </a:gs>
              <a:gs pos="100000">
                <a:srgbClr val="6D1311"/>
              </a:gs>
            </a:gsLst>
            <a:lin ang="5400000" scaled="1"/>
          </a:gradFill>
          <a:ln>
            <a:noFill/>
          </a:ln>
          <a:effectLst>
            <a:outerShdw blurRad="101600" dir="5400000" algn="ctr" rotWithShape="0">
              <a:schemeClr val="tx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" name="Полилиния 17"/>
          <p:cNvSpPr/>
          <p:nvPr/>
        </p:nvSpPr>
        <p:spPr>
          <a:xfrm>
            <a:off x="3699196" y="9501"/>
            <a:ext cx="5444836" cy="4601858"/>
          </a:xfrm>
          <a:custGeom>
            <a:avLst/>
            <a:gdLst>
              <a:gd name="connsiteX0" fmla="*/ 5444836 w 5444836"/>
              <a:gd name="connsiteY0" fmla="*/ 0 h 6816436"/>
              <a:gd name="connsiteX1" fmla="*/ 592282 w 5444836"/>
              <a:gd name="connsiteY1" fmla="*/ 1122218 h 6816436"/>
              <a:gd name="connsiteX2" fmla="*/ 1891145 w 5444836"/>
              <a:gd name="connsiteY2" fmla="*/ 4727863 h 6816436"/>
              <a:gd name="connsiteX3" fmla="*/ 5444836 w 5444836"/>
              <a:gd name="connsiteY3" fmla="*/ 6816436 h 6816436"/>
              <a:gd name="connsiteX4" fmla="*/ 5444836 w 5444836"/>
              <a:gd name="connsiteY4" fmla="*/ 6816436 h 6816436"/>
              <a:gd name="connsiteX0" fmla="*/ 5444836 w 5444836"/>
              <a:gd name="connsiteY0" fmla="*/ 0 h 6816436"/>
              <a:gd name="connsiteX1" fmla="*/ 592282 w 5444836"/>
              <a:gd name="connsiteY1" fmla="*/ 1122218 h 6816436"/>
              <a:gd name="connsiteX2" fmla="*/ 1891145 w 5444836"/>
              <a:gd name="connsiteY2" fmla="*/ 4727863 h 6816436"/>
              <a:gd name="connsiteX3" fmla="*/ 5444836 w 5444836"/>
              <a:gd name="connsiteY3" fmla="*/ 6816436 h 6816436"/>
              <a:gd name="connsiteX4" fmla="*/ 5444836 w 5444836"/>
              <a:gd name="connsiteY4" fmla="*/ 6816436 h 6816436"/>
              <a:gd name="connsiteX0" fmla="*/ 5444836 w 5444836"/>
              <a:gd name="connsiteY0" fmla="*/ 0 h 6816436"/>
              <a:gd name="connsiteX1" fmla="*/ 592282 w 5444836"/>
              <a:gd name="connsiteY1" fmla="*/ 1122218 h 6816436"/>
              <a:gd name="connsiteX2" fmla="*/ 1891145 w 5444836"/>
              <a:gd name="connsiteY2" fmla="*/ 4727863 h 6816436"/>
              <a:gd name="connsiteX3" fmla="*/ 5444836 w 5444836"/>
              <a:gd name="connsiteY3" fmla="*/ 6816436 h 6816436"/>
              <a:gd name="connsiteX4" fmla="*/ 5444836 w 5444836"/>
              <a:gd name="connsiteY4" fmla="*/ 6816436 h 6816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44836" h="6816436">
                <a:moveTo>
                  <a:pt x="5444836" y="0"/>
                </a:moveTo>
                <a:cubicBezTo>
                  <a:pt x="3314700" y="167120"/>
                  <a:pt x="1184564" y="334241"/>
                  <a:pt x="592282" y="1122218"/>
                </a:cubicBezTo>
                <a:cubicBezTo>
                  <a:pt x="0" y="1910195"/>
                  <a:pt x="1003305" y="3862888"/>
                  <a:pt x="1891145" y="4727863"/>
                </a:cubicBezTo>
                <a:cubicBezTo>
                  <a:pt x="2835457" y="5618404"/>
                  <a:pt x="5444836" y="6816436"/>
                  <a:pt x="5444836" y="6816436"/>
                </a:cubicBezTo>
                <a:lnTo>
                  <a:pt x="5444836" y="6816436"/>
                </a:lnTo>
              </a:path>
            </a:pathLst>
          </a:custGeom>
          <a:ln w="28575">
            <a:gradFill>
              <a:gsLst>
                <a:gs pos="0">
                  <a:schemeClr val="bg1">
                    <a:alpha val="34000"/>
                  </a:schemeClr>
                </a:gs>
                <a:gs pos="38000">
                  <a:srgbClr val="0070C0">
                    <a:alpha val="38000"/>
                  </a:srgbClr>
                </a:gs>
                <a:gs pos="82000">
                  <a:srgbClr val="00B050">
                    <a:alpha val="42000"/>
                  </a:srgbClr>
                </a:gs>
                <a:gs pos="82000">
                  <a:srgbClr val="FFC000">
                    <a:alpha val="62000"/>
                  </a:srgbClr>
                </a:gs>
              </a:gsLst>
              <a:lin ang="5400000" scaled="0"/>
            </a:gradFill>
          </a:ln>
          <a:effectLst>
            <a:outerShdw blurRad="317500" dist="203200" sx="103000" sy="103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0" name="Полилиния 29"/>
          <p:cNvSpPr/>
          <p:nvPr/>
        </p:nvSpPr>
        <p:spPr>
          <a:xfrm>
            <a:off x="3714744" y="-24"/>
            <a:ext cx="5444836" cy="5143536"/>
          </a:xfrm>
          <a:custGeom>
            <a:avLst/>
            <a:gdLst>
              <a:gd name="connsiteX0" fmla="*/ 5444836 w 5444836"/>
              <a:gd name="connsiteY0" fmla="*/ 0 h 6816436"/>
              <a:gd name="connsiteX1" fmla="*/ 592282 w 5444836"/>
              <a:gd name="connsiteY1" fmla="*/ 1122218 h 6816436"/>
              <a:gd name="connsiteX2" fmla="*/ 1891145 w 5444836"/>
              <a:gd name="connsiteY2" fmla="*/ 4727863 h 6816436"/>
              <a:gd name="connsiteX3" fmla="*/ 5444836 w 5444836"/>
              <a:gd name="connsiteY3" fmla="*/ 6816436 h 6816436"/>
              <a:gd name="connsiteX4" fmla="*/ 5444836 w 5444836"/>
              <a:gd name="connsiteY4" fmla="*/ 6816436 h 6816436"/>
              <a:gd name="connsiteX0" fmla="*/ 5444836 w 5444836"/>
              <a:gd name="connsiteY0" fmla="*/ 0 h 6816436"/>
              <a:gd name="connsiteX1" fmla="*/ 592282 w 5444836"/>
              <a:gd name="connsiteY1" fmla="*/ 1122218 h 6816436"/>
              <a:gd name="connsiteX2" fmla="*/ 1891145 w 5444836"/>
              <a:gd name="connsiteY2" fmla="*/ 4727863 h 6816436"/>
              <a:gd name="connsiteX3" fmla="*/ 5444836 w 5444836"/>
              <a:gd name="connsiteY3" fmla="*/ 6816436 h 6816436"/>
              <a:gd name="connsiteX4" fmla="*/ 5444836 w 5444836"/>
              <a:gd name="connsiteY4" fmla="*/ 6816436 h 6816436"/>
              <a:gd name="connsiteX0" fmla="*/ 5444836 w 5444836"/>
              <a:gd name="connsiteY0" fmla="*/ 0 h 6816436"/>
              <a:gd name="connsiteX1" fmla="*/ 592282 w 5444836"/>
              <a:gd name="connsiteY1" fmla="*/ 1122218 h 6816436"/>
              <a:gd name="connsiteX2" fmla="*/ 1891145 w 5444836"/>
              <a:gd name="connsiteY2" fmla="*/ 4727863 h 6816436"/>
              <a:gd name="connsiteX3" fmla="*/ 5444836 w 5444836"/>
              <a:gd name="connsiteY3" fmla="*/ 6816436 h 6816436"/>
              <a:gd name="connsiteX4" fmla="*/ 5444836 w 5444836"/>
              <a:gd name="connsiteY4" fmla="*/ 6816436 h 6816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44836" h="6816436">
                <a:moveTo>
                  <a:pt x="5444836" y="0"/>
                </a:moveTo>
                <a:cubicBezTo>
                  <a:pt x="3314700" y="167120"/>
                  <a:pt x="1184564" y="334241"/>
                  <a:pt x="592282" y="1122218"/>
                </a:cubicBezTo>
                <a:cubicBezTo>
                  <a:pt x="0" y="1910195"/>
                  <a:pt x="1003305" y="3862888"/>
                  <a:pt x="1891145" y="4727863"/>
                </a:cubicBezTo>
                <a:cubicBezTo>
                  <a:pt x="2835457" y="5618404"/>
                  <a:pt x="5444836" y="6816436"/>
                  <a:pt x="5444836" y="6816436"/>
                </a:cubicBezTo>
                <a:lnTo>
                  <a:pt x="5444836" y="6816436"/>
                </a:lnTo>
              </a:path>
            </a:pathLst>
          </a:custGeom>
          <a:ln w="28575">
            <a:gradFill>
              <a:gsLst>
                <a:gs pos="0">
                  <a:schemeClr val="bg1">
                    <a:alpha val="34000"/>
                  </a:schemeClr>
                </a:gs>
                <a:gs pos="38000">
                  <a:srgbClr val="0070C0">
                    <a:alpha val="38000"/>
                  </a:srgbClr>
                </a:gs>
                <a:gs pos="82000">
                  <a:srgbClr val="00B050">
                    <a:alpha val="42000"/>
                  </a:srgbClr>
                </a:gs>
                <a:gs pos="82000">
                  <a:srgbClr val="FFC000">
                    <a:alpha val="62000"/>
                  </a:srgbClr>
                </a:gs>
              </a:gsLst>
              <a:lin ang="5400000" scaled="0"/>
            </a:gradFill>
          </a:ln>
          <a:effectLst>
            <a:outerShdw blurRad="317500" dist="203200" sx="103000" sy="103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pSp>
        <p:nvGrpSpPr>
          <p:cNvPr id="4150" name="Группа 35"/>
          <p:cNvGrpSpPr>
            <a:grpSpLocks/>
          </p:cNvGrpSpPr>
          <p:nvPr/>
        </p:nvGrpSpPr>
        <p:grpSpPr bwMode="auto">
          <a:xfrm>
            <a:off x="71438" y="5715000"/>
            <a:ext cx="179387" cy="322263"/>
            <a:chOff x="642910" y="5500702"/>
            <a:chExt cx="178876" cy="321752"/>
          </a:xfrm>
        </p:grpSpPr>
        <p:sp>
          <p:nvSpPr>
            <p:cNvPr id="31" name="Овал 30"/>
            <p:cNvSpPr/>
            <p:nvPr/>
          </p:nvSpPr>
          <p:spPr>
            <a:xfrm>
              <a:off x="642910" y="5500702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32" name="Овал 31"/>
            <p:cNvSpPr/>
            <p:nvPr/>
          </p:nvSpPr>
          <p:spPr>
            <a:xfrm>
              <a:off x="714144" y="5572027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33" name="Овал 32"/>
            <p:cNvSpPr/>
            <p:nvPr/>
          </p:nvSpPr>
          <p:spPr>
            <a:xfrm>
              <a:off x="785378" y="5643350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34" name="Овал 33"/>
            <p:cNvSpPr/>
            <p:nvPr/>
          </p:nvSpPr>
          <p:spPr>
            <a:xfrm>
              <a:off x="714144" y="5714675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35" name="Овал 34"/>
            <p:cNvSpPr/>
            <p:nvPr/>
          </p:nvSpPr>
          <p:spPr>
            <a:xfrm>
              <a:off x="642910" y="5785999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4151" name="Группа 48"/>
          <p:cNvGrpSpPr>
            <a:grpSpLocks/>
          </p:cNvGrpSpPr>
          <p:nvPr/>
        </p:nvGrpSpPr>
        <p:grpSpPr bwMode="auto">
          <a:xfrm>
            <a:off x="285750" y="5715000"/>
            <a:ext cx="179388" cy="322263"/>
            <a:chOff x="642910" y="5500702"/>
            <a:chExt cx="178876" cy="321752"/>
          </a:xfrm>
        </p:grpSpPr>
        <p:sp>
          <p:nvSpPr>
            <p:cNvPr id="50" name="Овал 49"/>
            <p:cNvSpPr/>
            <p:nvPr/>
          </p:nvSpPr>
          <p:spPr>
            <a:xfrm>
              <a:off x="642910" y="5500702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51" name="Овал 50"/>
            <p:cNvSpPr/>
            <p:nvPr/>
          </p:nvSpPr>
          <p:spPr>
            <a:xfrm>
              <a:off x="714144" y="5572027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52" name="Овал 51"/>
            <p:cNvSpPr/>
            <p:nvPr/>
          </p:nvSpPr>
          <p:spPr>
            <a:xfrm>
              <a:off x="785377" y="5643350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53" name="Овал 52"/>
            <p:cNvSpPr/>
            <p:nvPr/>
          </p:nvSpPr>
          <p:spPr>
            <a:xfrm>
              <a:off x="714144" y="5714675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54" name="Овал 53"/>
            <p:cNvSpPr/>
            <p:nvPr/>
          </p:nvSpPr>
          <p:spPr>
            <a:xfrm>
              <a:off x="642910" y="5785999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4152" name="Группа 54"/>
          <p:cNvGrpSpPr>
            <a:grpSpLocks/>
          </p:cNvGrpSpPr>
          <p:nvPr/>
        </p:nvGrpSpPr>
        <p:grpSpPr bwMode="auto">
          <a:xfrm>
            <a:off x="500063" y="5715000"/>
            <a:ext cx="179387" cy="322263"/>
            <a:chOff x="642910" y="5500702"/>
            <a:chExt cx="178876" cy="321752"/>
          </a:xfrm>
        </p:grpSpPr>
        <p:sp>
          <p:nvSpPr>
            <p:cNvPr id="56" name="Овал 55"/>
            <p:cNvSpPr/>
            <p:nvPr/>
          </p:nvSpPr>
          <p:spPr>
            <a:xfrm>
              <a:off x="642910" y="5500702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57" name="Овал 56"/>
            <p:cNvSpPr/>
            <p:nvPr/>
          </p:nvSpPr>
          <p:spPr>
            <a:xfrm>
              <a:off x="714144" y="5572027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58" name="Овал 57"/>
            <p:cNvSpPr/>
            <p:nvPr/>
          </p:nvSpPr>
          <p:spPr>
            <a:xfrm>
              <a:off x="785378" y="5643350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59" name="Овал 58"/>
            <p:cNvSpPr/>
            <p:nvPr/>
          </p:nvSpPr>
          <p:spPr>
            <a:xfrm>
              <a:off x="714144" y="5714675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60" name="Овал 59"/>
            <p:cNvSpPr/>
            <p:nvPr/>
          </p:nvSpPr>
          <p:spPr>
            <a:xfrm>
              <a:off x="642910" y="5785999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4153" name="Группа 60"/>
          <p:cNvGrpSpPr>
            <a:grpSpLocks/>
          </p:cNvGrpSpPr>
          <p:nvPr/>
        </p:nvGrpSpPr>
        <p:grpSpPr bwMode="auto">
          <a:xfrm>
            <a:off x="714375" y="5715000"/>
            <a:ext cx="179388" cy="322263"/>
            <a:chOff x="642910" y="5500702"/>
            <a:chExt cx="178876" cy="321752"/>
          </a:xfrm>
        </p:grpSpPr>
        <p:sp>
          <p:nvSpPr>
            <p:cNvPr id="62" name="Овал 61"/>
            <p:cNvSpPr/>
            <p:nvPr/>
          </p:nvSpPr>
          <p:spPr>
            <a:xfrm>
              <a:off x="642910" y="5500702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63" name="Овал 62"/>
            <p:cNvSpPr/>
            <p:nvPr/>
          </p:nvSpPr>
          <p:spPr>
            <a:xfrm>
              <a:off x="714144" y="5572027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64" name="Овал 63"/>
            <p:cNvSpPr/>
            <p:nvPr/>
          </p:nvSpPr>
          <p:spPr>
            <a:xfrm>
              <a:off x="785377" y="5643350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65" name="Овал 64"/>
            <p:cNvSpPr/>
            <p:nvPr/>
          </p:nvSpPr>
          <p:spPr>
            <a:xfrm>
              <a:off x="714144" y="5714675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66" name="Овал 65"/>
            <p:cNvSpPr/>
            <p:nvPr/>
          </p:nvSpPr>
          <p:spPr>
            <a:xfrm>
              <a:off x="642910" y="5785999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4154" name="Группа 66"/>
          <p:cNvGrpSpPr>
            <a:grpSpLocks/>
          </p:cNvGrpSpPr>
          <p:nvPr/>
        </p:nvGrpSpPr>
        <p:grpSpPr bwMode="auto">
          <a:xfrm>
            <a:off x="928688" y="5715000"/>
            <a:ext cx="179387" cy="322263"/>
            <a:chOff x="642910" y="5500702"/>
            <a:chExt cx="178876" cy="321752"/>
          </a:xfrm>
        </p:grpSpPr>
        <p:sp>
          <p:nvSpPr>
            <p:cNvPr id="68" name="Овал 67"/>
            <p:cNvSpPr/>
            <p:nvPr/>
          </p:nvSpPr>
          <p:spPr>
            <a:xfrm>
              <a:off x="642910" y="5500702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69" name="Овал 68"/>
            <p:cNvSpPr/>
            <p:nvPr/>
          </p:nvSpPr>
          <p:spPr>
            <a:xfrm>
              <a:off x="714144" y="5572027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70" name="Овал 69"/>
            <p:cNvSpPr/>
            <p:nvPr/>
          </p:nvSpPr>
          <p:spPr>
            <a:xfrm>
              <a:off x="785378" y="5643350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71" name="Овал 70"/>
            <p:cNvSpPr/>
            <p:nvPr/>
          </p:nvSpPr>
          <p:spPr>
            <a:xfrm>
              <a:off x="714144" y="5714675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72" name="Овал 71"/>
            <p:cNvSpPr/>
            <p:nvPr/>
          </p:nvSpPr>
          <p:spPr>
            <a:xfrm>
              <a:off x="642910" y="5785999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4155" name="Группа 72"/>
          <p:cNvGrpSpPr>
            <a:grpSpLocks/>
          </p:cNvGrpSpPr>
          <p:nvPr/>
        </p:nvGrpSpPr>
        <p:grpSpPr bwMode="auto">
          <a:xfrm>
            <a:off x="1143000" y="5715000"/>
            <a:ext cx="179388" cy="322263"/>
            <a:chOff x="642910" y="5500702"/>
            <a:chExt cx="178876" cy="321752"/>
          </a:xfrm>
        </p:grpSpPr>
        <p:sp>
          <p:nvSpPr>
            <p:cNvPr id="74" name="Овал 73"/>
            <p:cNvSpPr/>
            <p:nvPr/>
          </p:nvSpPr>
          <p:spPr>
            <a:xfrm>
              <a:off x="642910" y="5500702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75" name="Овал 74"/>
            <p:cNvSpPr/>
            <p:nvPr/>
          </p:nvSpPr>
          <p:spPr>
            <a:xfrm>
              <a:off x="714144" y="5572027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76" name="Овал 75"/>
            <p:cNvSpPr/>
            <p:nvPr/>
          </p:nvSpPr>
          <p:spPr>
            <a:xfrm>
              <a:off x="785377" y="5643350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77" name="Овал 76"/>
            <p:cNvSpPr/>
            <p:nvPr/>
          </p:nvSpPr>
          <p:spPr>
            <a:xfrm>
              <a:off x="714144" y="5714675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78" name="Овал 77"/>
            <p:cNvSpPr/>
            <p:nvPr/>
          </p:nvSpPr>
          <p:spPr>
            <a:xfrm>
              <a:off x="642910" y="5785999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4156" name="Группа 78"/>
          <p:cNvGrpSpPr>
            <a:grpSpLocks/>
          </p:cNvGrpSpPr>
          <p:nvPr/>
        </p:nvGrpSpPr>
        <p:grpSpPr bwMode="auto">
          <a:xfrm>
            <a:off x="1357313" y="5715000"/>
            <a:ext cx="179387" cy="322263"/>
            <a:chOff x="642910" y="5500702"/>
            <a:chExt cx="178876" cy="321752"/>
          </a:xfrm>
        </p:grpSpPr>
        <p:sp>
          <p:nvSpPr>
            <p:cNvPr id="80" name="Овал 79"/>
            <p:cNvSpPr/>
            <p:nvPr/>
          </p:nvSpPr>
          <p:spPr>
            <a:xfrm>
              <a:off x="642910" y="5500702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81" name="Овал 80"/>
            <p:cNvSpPr/>
            <p:nvPr/>
          </p:nvSpPr>
          <p:spPr>
            <a:xfrm>
              <a:off x="714144" y="5572027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82" name="Овал 81"/>
            <p:cNvSpPr/>
            <p:nvPr/>
          </p:nvSpPr>
          <p:spPr>
            <a:xfrm>
              <a:off x="785378" y="5643350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83" name="Овал 82"/>
            <p:cNvSpPr/>
            <p:nvPr/>
          </p:nvSpPr>
          <p:spPr>
            <a:xfrm>
              <a:off x="714144" y="5714675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84" name="Овал 83"/>
            <p:cNvSpPr/>
            <p:nvPr/>
          </p:nvSpPr>
          <p:spPr>
            <a:xfrm>
              <a:off x="642910" y="5785999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4157" name="Группа 84"/>
          <p:cNvGrpSpPr>
            <a:grpSpLocks/>
          </p:cNvGrpSpPr>
          <p:nvPr/>
        </p:nvGrpSpPr>
        <p:grpSpPr bwMode="auto">
          <a:xfrm>
            <a:off x="1571625" y="5715000"/>
            <a:ext cx="179388" cy="322263"/>
            <a:chOff x="642910" y="5500702"/>
            <a:chExt cx="178876" cy="321752"/>
          </a:xfrm>
        </p:grpSpPr>
        <p:sp>
          <p:nvSpPr>
            <p:cNvPr id="86" name="Овал 85"/>
            <p:cNvSpPr/>
            <p:nvPr/>
          </p:nvSpPr>
          <p:spPr>
            <a:xfrm>
              <a:off x="642910" y="5500702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87" name="Овал 86"/>
            <p:cNvSpPr/>
            <p:nvPr/>
          </p:nvSpPr>
          <p:spPr>
            <a:xfrm>
              <a:off x="714144" y="5572027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88" name="Овал 87"/>
            <p:cNvSpPr/>
            <p:nvPr/>
          </p:nvSpPr>
          <p:spPr>
            <a:xfrm>
              <a:off x="785377" y="5643350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89" name="Овал 88"/>
            <p:cNvSpPr/>
            <p:nvPr/>
          </p:nvSpPr>
          <p:spPr>
            <a:xfrm>
              <a:off x="714144" y="5714675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90" name="Овал 89"/>
            <p:cNvSpPr/>
            <p:nvPr/>
          </p:nvSpPr>
          <p:spPr>
            <a:xfrm>
              <a:off x="642910" y="5785999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4158" name="Группа 90"/>
          <p:cNvGrpSpPr>
            <a:grpSpLocks/>
          </p:cNvGrpSpPr>
          <p:nvPr/>
        </p:nvGrpSpPr>
        <p:grpSpPr bwMode="auto">
          <a:xfrm>
            <a:off x="1785938" y="5715000"/>
            <a:ext cx="179387" cy="322263"/>
            <a:chOff x="642910" y="5500702"/>
            <a:chExt cx="178876" cy="321752"/>
          </a:xfrm>
        </p:grpSpPr>
        <p:sp>
          <p:nvSpPr>
            <p:cNvPr id="92" name="Овал 91"/>
            <p:cNvSpPr/>
            <p:nvPr/>
          </p:nvSpPr>
          <p:spPr>
            <a:xfrm>
              <a:off x="642910" y="5500702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93" name="Овал 92"/>
            <p:cNvSpPr/>
            <p:nvPr/>
          </p:nvSpPr>
          <p:spPr>
            <a:xfrm>
              <a:off x="714144" y="5572027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94" name="Овал 93"/>
            <p:cNvSpPr/>
            <p:nvPr/>
          </p:nvSpPr>
          <p:spPr>
            <a:xfrm>
              <a:off x="785378" y="5643350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95" name="Овал 94"/>
            <p:cNvSpPr/>
            <p:nvPr/>
          </p:nvSpPr>
          <p:spPr>
            <a:xfrm>
              <a:off x="714144" y="5714675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96" name="Овал 95"/>
            <p:cNvSpPr/>
            <p:nvPr/>
          </p:nvSpPr>
          <p:spPr>
            <a:xfrm>
              <a:off x="642910" y="5785999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4159" name="Группа 96"/>
          <p:cNvGrpSpPr>
            <a:grpSpLocks/>
          </p:cNvGrpSpPr>
          <p:nvPr/>
        </p:nvGrpSpPr>
        <p:grpSpPr bwMode="auto">
          <a:xfrm>
            <a:off x="2000250" y="5715000"/>
            <a:ext cx="179388" cy="322263"/>
            <a:chOff x="642910" y="5500702"/>
            <a:chExt cx="178876" cy="321752"/>
          </a:xfrm>
        </p:grpSpPr>
        <p:sp>
          <p:nvSpPr>
            <p:cNvPr id="98" name="Овал 97"/>
            <p:cNvSpPr/>
            <p:nvPr/>
          </p:nvSpPr>
          <p:spPr>
            <a:xfrm>
              <a:off x="642910" y="5500702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99" name="Овал 98"/>
            <p:cNvSpPr/>
            <p:nvPr/>
          </p:nvSpPr>
          <p:spPr>
            <a:xfrm>
              <a:off x="714144" y="5572027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00" name="Овал 99"/>
            <p:cNvSpPr/>
            <p:nvPr/>
          </p:nvSpPr>
          <p:spPr>
            <a:xfrm>
              <a:off x="785377" y="5643350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01" name="Овал 100"/>
            <p:cNvSpPr/>
            <p:nvPr/>
          </p:nvSpPr>
          <p:spPr>
            <a:xfrm>
              <a:off x="714144" y="5714675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02" name="Овал 101"/>
            <p:cNvSpPr/>
            <p:nvPr/>
          </p:nvSpPr>
          <p:spPr>
            <a:xfrm>
              <a:off x="642910" y="5785999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4160" name="Группа 102"/>
          <p:cNvGrpSpPr>
            <a:grpSpLocks/>
          </p:cNvGrpSpPr>
          <p:nvPr/>
        </p:nvGrpSpPr>
        <p:grpSpPr bwMode="auto">
          <a:xfrm>
            <a:off x="2214563" y="5715000"/>
            <a:ext cx="179387" cy="322263"/>
            <a:chOff x="642910" y="5500702"/>
            <a:chExt cx="178876" cy="321752"/>
          </a:xfrm>
        </p:grpSpPr>
        <p:sp>
          <p:nvSpPr>
            <p:cNvPr id="104" name="Овал 103"/>
            <p:cNvSpPr/>
            <p:nvPr/>
          </p:nvSpPr>
          <p:spPr>
            <a:xfrm>
              <a:off x="642910" y="5500702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05" name="Овал 104"/>
            <p:cNvSpPr/>
            <p:nvPr/>
          </p:nvSpPr>
          <p:spPr>
            <a:xfrm>
              <a:off x="714144" y="5572027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06" name="Овал 105"/>
            <p:cNvSpPr/>
            <p:nvPr/>
          </p:nvSpPr>
          <p:spPr>
            <a:xfrm>
              <a:off x="785378" y="5643350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07" name="Овал 106"/>
            <p:cNvSpPr/>
            <p:nvPr/>
          </p:nvSpPr>
          <p:spPr>
            <a:xfrm>
              <a:off x="714144" y="5714675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08" name="Овал 107"/>
            <p:cNvSpPr/>
            <p:nvPr/>
          </p:nvSpPr>
          <p:spPr>
            <a:xfrm>
              <a:off x="642910" y="5785999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4161" name="Группа 108"/>
          <p:cNvGrpSpPr>
            <a:grpSpLocks/>
          </p:cNvGrpSpPr>
          <p:nvPr/>
        </p:nvGrpSpPr>
        <p:grpSpPr bwMode="auto">
          <a:xfrm>
            <a:off x="2428875" y="5715000"/>
            <a:ext cx="179388" cy="322263"/>
            <a:chOff x="642910" y="5500702"/>
            <a:chExt cx="178876" cy="321752"/>
          </a:xfrm>
        </p:grpSpPr>
        <p:sp>
          <p:nvSpPr>
            <p:cNvPr id="110" name="Овал 109"/>
            <p:cNvSpPr/>
            <p:nvPr/>
          </p:nvSpPr>
          <p:spPr>
            <a:xfrm>
              <a:off x="642910" y="5500702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11" name="Овал 110"/>
            <p:cNvSpPr/>
            <p:nvPr/>
          </p:nvSpPr>
          <p:spPr>
            <a:xfrm>
              <a:off x="714144" y="5572027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12" name="Овал 111"/>
            <p:cNvSpPr/>
            <p:nvPr/>
          </p:nvSpPr>
          <p:spPr>
            <a:xfrm>
              <a:off x="785377" y="5643350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13" name="Овал 112"/>
            <p:cNvSpPr/>
            <p:nvPr/>
          </p:nvSpPr>
          <p:spPr>
            <a:xfrm>
              <a:off x="714144" y="5714675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14" name="Овал 113"/>
            <p:cNvSpPr/>
            <p:nvPr/>
          </p:nvSpPr>
          <p:spPr>
            <a:xfrm>
              <a:off x="642910" y="5785999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4162" name="Группа 114"/>
          <p:cNvGrpSpPr>
            <a:grpSpLocks/>
          </p:cNvGrpSpPr>
          <p:nvPr/>
        </p:nvGrpSpPr>
        <p:grpSpPr bwMode="auto">
          <a:xfrm>
            <a:off x="2643188" y="5715000"/>
            <a:ext cx="179387" cy="322263"/>
            <a:chOff x="642910" y="5500702"/>
            <a:chExt cx="178876" cy="321752"/>
          </a:xfrm>
        </p:grpSpPr>
        <p:sp>
          <p:nvSpPr>
            <p:cNvPr id="116" name="Овал 115"/>
            <p:cNvSpPr/>
            <p:nvPr/>
          </p:nvSpPr>
          <p:spPr>
            <a:xfrm>
              <a:off x="642910" y="5500702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17" name="Овал 116"/>
            <p:cNvSpPr/>
            <p:nvPr/>
          </p:nvSpPr>
          <p:spPr>
            <a:xfrm>
              <a:off x="714144" y="5572027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18" name="Овал 117"/>
            <p:cNvSpPr/>
            <p:nvPr/>
          </p:nvSpPr>
          <p:spPr>
            <a:xfrm>
              <a:off x="785378" y="5643350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19" name="Овал 118"/>
            <p:cNvSpPr/>
            <p:nvPr/>
          </p:nvSpPr>
          <p:spPr>
            <a:xfrm>
              <a:off x="714144" y="5714675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20" name="Овал 119"/>
            <p:cNvSpPr/>
            <p:nvPr/>
          </p:nvSpPr>
          <p:spPr>
            <a:xfrm>
              <a:off x="642910" y="5785999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4163" name="Группа 120"/>
          <p:cNvGrpSpPr>
            <a:grpSpLocks/>
          </p:cNvGrpSpPr>
          <p:nvPr/>
        </p:nvGrpSpPr>
        <p:grpSpPr bwMode="auto">
          <a:xfrm>
            <a:off x="2857500" y="5715000"/>
            <a:ext cx="179388" cy="322263"/>
            <a:chOff x="642910" y="5500702"/>
            <a:chExt cx="178876" cy="321752"/>
          </a:xfrm>
        </p:grpSpPr>
        <p:sp>
          <p:nvSpPr>
            <p:cNvPr id="122" name="Овал 121"/>
            <p:cNvSpPr/>
            <p:nvPr/>
          </p:nvSpPr>
          <p:spPr>
            <a:xfrm>
              <a:off x="642910" y="5500702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23" name="Овал 122"/>
            <p:cNvSpPr/>
            <p:nvPr/>
          </p:nvSpPr>
          <p:spPr>
            <a:xfrm>
              <a:off x="714144" y="5572027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24" name="Овал 123"/>
            <p:cNvSpPr/>
            <p:nvPr/>
          </p:nvSpPr>
          <p:spPr>
            <a:xfrm>
              <a:off x="785377" y="5643350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25" name="Овал 124"/>
            <p:cNvSpPr/>
            <p:nvPr/>
          </p:nvSpPr>
          <p:spPr>
            <a:xfrm>
              <a:off x="714144" y="5714675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26" name="Овал 125"/>
            <p:cNvSpPr/>
            <p:nvPr/>
          </p:nvSpPr>
          <p:spPr>
            <a:xfrm>
              <a:off x="642910" y="5785999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4164" name="Группа 126"/>
          <p:cNvGrpSpPr>
            <a:grpSpLocks/>
          </p:cNvGrpSpPr>
          <p:nvPr/>
        </p:nvGrpSpPr>
        <p:grpSpPr bwMode="auto">
          <a:xfrm>
            <a:off x="3071813" y="5715000"/>
            <a:ext cx="179387" cy="322263"/>
            <a:chOff x="642910" y="5500702"/>
            <a:chExt cx="178876" cy="321752"/>
          </a:xfrm>
        </p:grpSpPr>
        <p:sp>
          <p:nvSpPr>
            <p:cNvPr id="128" name="Овал 127"/>
            <p:cNvSpPr/>
            <p:nvPr/>
          </p:nvSpPr>
          <p:spPr>
            <a:xfrm>
              <a:off x="642910" y="5500702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29" name="Овал 128"/>
            <p:cNvSpPr/>
            <p:nvPr/>
          </p:nvSpPr>
          <p:spPr>
            <a:xfrm>
              <a:off x="714144" y="5572027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0" name="Овал 129"/>
            <p:cNvSpPr/>
            <p:nvPr/>
          </p:nvSpPr>
          <p:spPr>
            <a:xfrm>
              <a:off x="785378" y="5643350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1" name="Овал 130"/>
            <p:cNvSpPr/>
            <p:nvPr/>
          </p:nvSpPr>
          <p:spPr>
            <a:xfrm>
              <a:off x="714144" y="5714675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2" name="Овал 131"/>
            <p:cNvSpPr/>
            <p:nvPr/>
          </p:nvSpPr>
          <p:spPr>
            <a:xfrm>
              <a:off x="642910" y="5785999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4165" name="Группа 132"/>
          <p:cNvGrpSpPr>
            <a:grpSpLocks/>
          </p:cNvGrpSpPr>
          <p:nvPr/>
        </p:nvGrpSpPr>
        <p:grpSpPr bwMode="auto">
          <a:xfrm>
            <a:off x="3286125" y="5715000"/>
            <a:ext cx="179388" cy="322263"/>
            <a:chOff x="642910" y="5500702"/>
            <a:chExt cx="178876" cy="321752"/>
          </a:xfrm>
        </p:grpSpPr>
        <p:sp>
          <p:nvSpPr>
            <p:cNvPr id="134" name="Овал 133"/>
            <p:cNvSpPr/>
            <p:nvPr/>
          </p:nvSpPr>
          <p:spPr>
            <a:xfrm>
              <a:off x="642910" y="5500702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5" name="Овал 134"/>
            <p:cNvSpPr/>
            <p:nvPr/>
          </p:nvSpPr>
          <p:spPr>
            <a:xfrm>
              <a:off x="714144" y="5572027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6" name="Овал 135"/>
            <p:cNvSpPr/>
            <p:nvPr/>
          </p:nvSpPr>
          <p:spPr>
            <a:xfrm>
              <a:off x="785377" y="5643350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7" name="Овал 136"/>
            <p:cNvSpPr/>
            <p:nvPr/>
          </p:nvSpPr>
          <p:spPr>
            <a:xfrm>
              <a:off x="714144" y="5714675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8" name="Овал 137"/>
            <p:cNvSpPr/>
            <p:nvPr/>
          </p:nvSpPr>
          <p:spPr>
            <a:xfrm>
              <a:off x="642910" y="5785999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4166" name="Группа 138"/>
          <p:cNvGrpSpPr>
            <a:grpSpLocks/>
          </p:cNvGrpSpPr>
          <p:nvPr/>
        </p:nvGrpSpPr>
        <p:grpSpPr bwMode="auto">
          <a:xfrm>
            <a:off x="3500438" y="5715000"/>
            <a:ext cx="179387" cy="322263"/>
            <a:chOff x="642910" y="5500702"/>
            <a:chExt cx="178876" cy="321752"/>
          </a:xfrm>
        </p:grpSpPr>
        <p:sp>
          <p:nvSpPr>
            <p:cNvPr id="140" name="Овал 139"/>
            <p:cNvSpPr/>
            <p:nvPr/>
          </p:nvSpPr>
          <p:spPr>
            <a:xfrm>
              <a:off x="642910" y="5500702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1" name="Овал 140"/>
            <p:cNvSpPr/>
            <p:nvPr/>
          </p:nvSpPr>
          <p:spPr>
            <a:xfrm>
              <a:off x="714144" y="5572027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2" name="Овал 141"/>
            <p:cNvSpPr/>
            <p:nvPr/>
          </p:nvSpPr>
          <p:spPr>
            <a:xfrm>
              <a:off x="785378" y="5643350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3" name="Овал 142"/>
            <p:cNvSpPr/>
            <p:nvPr/>
          </p:nvSpPr>
          <p:spPr>
            <a:xfrm>
              <a:off x="714144" y="5714675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4" name="Овал 143"/>
            <p:cNvSpPr/>
            <p:nvPr/>
          </p:nvSpPr>
          <p:spPr>
            <a:xfrm>
              <a:off x="642910" y="5785999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4167" name="Группа 144"/>
          <p:cNvGrpSpPr>
            <a:grpSpLocks/>
          </p:cNvGrpSpPr>
          <p:nvPr/>
        </p:nvGrpSpPr>
        <p:grpSpPr bwMode="auto">
          <a:xfrm>
            <a:off x="3714750" y="5715000"/>
            <a:ext cx="179388" cy="322263"/>
            <a:chOff x="642910" y="5500702"/>
            <a:chExt cx="178876" cy="321752"/>
          </a:xfrm>
        </p:grpSpPr>
        <p:sp>
          <p:nvSpPr>
            <p:cNvPr id="146" name="Овал 145"/>
            <p:cNvSpPr/>
            <p:nvPr/>
          </p:nvSpPr>
          <p:spPr>
            <a:xfrm>
              <a:off x="642910" y="5500702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7" name="Овал 146"/>
            <p:cNvSpPr/>
            <p:nvPr/>
          </p:nvSpPr>
          <p:spPr>
            <a:xfrm>
              <a:off x="714144" y="5572027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8" name="Овал 147"/>
            <p:cNvSpPr/>
            <p:nvPr/>
          </p:nvSpPr>
          <p:spPr>
            <a:xfrm>
              <a:off x="785377" y="5643350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9" name="Овал 148"/>
            <p:cNvSpPr/>
            <p:nvPr/>
          </p:nvSpPr>
          <p:spPr>
            <a:xfrm>
              <a:off x="714144" y="5714675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50" name="Овал 149"/>
            <p:cNvSpPr/>
            <p:nvPr/>
          </p:nvSpPr>
          <p:spPr>
            <a:xfrm>
              <a:off x="642910" y="5785999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4168" name="Группа 150"/>
          <p:cNvGrpSpPr>
            <a:grpSpLocks/>
          </p:cNvGrpSpPr>
          <p:nvPr/>
        </p:nvGrpSpPr>
        <p:grpSpPr bwMode="auto">
          <a:xfrm>
            <a:off x="3929063" y="5715000"/>
            <a:ext cx="179387" cy="322263"/>
            <a:chOff x="642910" y="5500702"/>
            <a:chExt cx="178876" cy="321752"/>
          </a:xfrm>
        </p:grpSpPr>
        <p:sp>
          <p:nvSpPr>
            <p:cNvPr id="152" name="Овал 151"/>
            <p:cNvSpPr/>
            <p:nvPr/>
          </p:nvSpPr>
          <p:spPr>
            <a:xfrm>
              <a:off x="642910" y="5500702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53" name="Овал 152"/>
            <p:cNvSpPr/>
            <p:nvPr/>
          </p:nvSpPr>
          <p:spPr>
            <a:xfrm>
              <a:off x="714144" y="5572027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54" name="Овал 153"/>
            <p:cNvSpPr/>
            <p:nvPr/>
          </p:nvSpPr>
          <p:spPr>
            <a:xfrm>
              <a:off x="785378" y="5643350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55" name="Овал 154"/>
            <p:cNvSpPr/>
            <p:nvPr/>
          </p:nvSpPr>
          <p:spPr>
            <a:xfrm>
              <a:off x="714144" y="5714675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56" name="Овал 155"/>
            <p:cNvSpPr/>
            <p:nvPr/>
          </p:nvSpPr>
          <p:spPr>
            <a:xfrm>
              <a:off x="642910" y="5785999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4169" name="Группа 156"/>
          <p:cNvGrpSpPr>
            <a:grpSpLocks/>
          </p:cNvGrpSpPr>
          <p:nvPr/>
        </p:nvGrpSpPr>
        <p:grpSpPr bwMode="auto">
          <a:xfrm>
            <a:off x="4143375" y="5715000"/>
            <a:ext cx="179388" cy="322263"/>
            <a:chOff x="642910" y="5500702"/>
            <a:chExt cx="178876" cy="321752"/>
          </a:xfrm>
        </p:grpSpPr>
        <p:sp>
          <p:nvSpPr>
            <p:cNvPr id="158" name="Овал 157"/>
            <p:cNvSpPr/>
            <p:nvPr/>
          </p:nvSpPr>
          <p:spPr>
            <a:xfrm>
              <a:off x="642910" y="5500702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59" name="Овал 158"/>
            <p:cNvSpPr/>
            <p:nvPr/>
          </p:nvSpPr>
          <p:spPr>
            <a:xfrm>
              <a:off x="714144" y="5572027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60" name="Овал 159"/>
            <p:cNvSpPr/>
            <p:nvPr/>
          </p:nvSpPr>
          <p:spPr>
            <a:xfrm>
              <a:off x="785377" y="5643350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61" name="Овал 160"/>
            <p:cNvSpPr/>
            <p:nvPr/>
          </p:nvSpPr>
          <p:spPr>
            <a:xfrm>
              <a:off x="714144" y="5714675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62" name="Овал 161"/>
            <p:cNvSpPr/>
            <p:nvPr/>
          </p:nvSpPr>
          <p:spPr>
            <a:xfrm>
              <a:off x="642910" y="5785999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4170" name="Группа 162"/>
          <p:cNvGrpSpPr>
            <a:grpSpLocks/>
          </p:cNvGrpSpPr>
          <p:nvPr/>
        </p:nvGrpSpPr>
        <p:grpSpPr bwMode="auto">
          <a:xfrm>
            <a:off x="4357688" y="5715000"/>
            <a:ext cx="179387" cy="322263"/>
            <a:chOff x="642910" y="5500702"/>
            <a:chExt cx="178876" cy="321752"/>
          </a:xfrm>
        </p:grpSpPr>
        <p:sp>
          <p:nvSpPr>
            <p:cNvPr id="164" name="Овал 163"/>
            <p:cNvSpPr/>
            <p:nvPr/>
          </p:nvSpPr>
          <p:spPr>
            <a:xfrm>
              <a:off x="642910" y="5500702"/>
              <a:ext cx="36408" cy="36455"/>
            </a:xfrm>
            <a:prstGeom prst="ellipse">
              <a:avLst/>
            </a:pr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65" name="Овал 164"/>
            <p:cNvSpPr/>
            <p:nvPr/>
          </p:nvSpPr>
          <p:spPr>
            <a:xfrm>
              <a:off x="714144" y="5572027"/>
              <a:ext cx="36409" cy="36454"/>
            </a:xfrm>
            <a:prstGeom prst="ellipse">
              <a:avLst/>
            </a:pr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66" name="Овал 165"/>
            <p:cNvSpPr/>
            <p:nvPr/>
          </p:nvSpPr>
          <p:spPr>
            <a:xfrm>
              <a:off x="785378" y="5643350"/>
              <a:ext cx="36408" cy="36455"/>
            </a:xfrm>
            <a:prstGeom prst="ellipse">
              <a:avLst/>
            </a:pr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67" name="Овал 166"/>
            <p:cNvSpPr/>
            <p:nvPr/>
          </p:nvSpPr>
          <p:spPr>
            <a:xfrm>
              <a:off x="714144" y="5714675"/>
              <a:ext cx="36409" cy="36454"/>
            </a:xfrm>
            <a:prstGeom prst="ellipse">
              <a:avLst/>
            </a:pr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68" name="Овал 167"/>
            <p:cNvSpPr/>
            <p:nvPr/>
          </p:nvSpPr>
          <p:spPr>
            <a:xfrm>
              <a:off x="642910" y="5785999"/>
              <a:ext cx="36408" cy="36455"/>
            </a:xfrm>
            <a:prstGeom prst="ellipse">
              <a:avLst/>
            </a:pr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4171" name="Группа 168"/>
          <p:cNvGrpSpPr>
            <a:grpSpLocks/>
          </p:cNvGrpSpPr>
          <p:nvPr/>
        </p:nvGrpSpPr>
        <p:grpSpPr bwMode="auto">
          <a:xfrm>
            <a:off x="4572000" y="5715000"/>
            <a:ext cx="179388" cy="322263"/>
            <a:chOff x="642910" y="5500702"/>
            <a:chExt cx="178876" cy="321752"/>
          </a:xfrm>
        </p:grpSpPr>
        <p:sp>
          <p:nvSpPr>
            <p:cNvPr id="170" name="Овал 169"/>
            <p:cNvSpPr/>
            <p:nvPr/>
          </p:nvSpPr>
          <p:spPr>
            <a:xfrm>
              <a:off x="642910" y="5500702"/>
              <a:ext cx="36409" cy="36455"/>
            </a:xfrm>
            <a:prstGeom prst="ellipse">
              <a:avLst/>
            </a:pr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71" name="Овал 170"/>
            <p:cNvSpPr/>
            <p:nvPr/>
          </p:nvSpPr>
          <p:spPr>
            <a:xfrm>
              <a:off x="714144" y="5572027"/>
              <a:ext cx="36408" cy="36454"/>
            </a:xfrm>
            <a:prstGeom prst="ellipse">
              <a:avLst/>
            </a:pr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72" name="Овал 171"/>
            <p:cNvSpPr/>
            <p:nvPr/>
          </p:nvSpPr>
          <p:spPr>
            <a:xfrm>
              <a:off x="785377" y="5643350"/>
              <a:ext cx="36409" cy="36455"/>
            </a:xfrm>
            <a:prstGeom prst="ellipse">
              <a:avLst/>
            </a:pr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73" name="Овал 172"/>
            <p:cNvSpPr/>
            <p:nvPr/>
          </p:nvSpPr>
          <p:spPr>
            <a:xfrm>
              <a:off x="714144" y="5714675"/>
              <a:ext cx="36408" cy="36454"/>
            </a:xfrm>
            <a:prstGeom prst="ellipse">
              <a:avLst/>
            </a:pr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74" name="Овал 173"/>
            <p:cNvSpPr/>
            <p:nvPr/>
          </p:nvSpPr>
          <p:spPr>
            <a:xfrm>
              <a:off x="642910" y="5785999"/>
              <a:ext cx="36409" cy="36455"/>
            </a:xfrm>
            <a:prstGeom prst="ellipse">
              <a:avLst/>
            </a:pr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sp>
        <p:nvSpPr>
          <p:cNvPr id="175" name="Полилиния 174"/>
          <p:cNvSpPr/>
          <p:nvPr/>
        </p:nvSpPr>
        <p:spPr>
          <a:xfrm>
            <a:off x="3699164" y="0"/>
            <a:ext cx="5444836" cy="4071966"/>
          </a:xfrm>
          <a:custGeom>
            <a:avLst/>
            <a:gdLst>
              <a:gd name="connsiteX0" fmla="*/ 5444836 w 5444836"/>
              <a:gd name="connsiteY0" fmla="*/ 0 h 6816436"/>
              <a:gd name="connsiteX1" fmla="*/ 592282 w 5444836"/>
              <a:gd name="connsiteY1" fmla="*/ 1122218 h 6816436"/>
              <a:gd name="connsiteX2" fmla="*/ 1891145 w 5444836"/>
              <a:gd name="connsiteY2" fmla="*/ 4727863 h 6816436"/>
              <a:gd name="connsiteX3" fmla="*/ 5444836 w 5444836"/>
              <a:gd name="connsiteY3" fmla="*/ 6816436 h 6816436"/>
              <a:gd name="connsiteX4" fmla="*/ 5444836 w 5444836"/>
              <a:gd name="connsiteY4" fmla="*/ 6816436 h 6816436"/>
              <a:gd name="connsiteX0" fmla="*/ 5444836 w 5444836"/>
              <a:gd name="connsiteY0" fmla="*/ 0 h 6816436"/>
              <a:gd name="connsiteX1" fmla="*/ 592282 w 5444836"/>
              <a:gd name="connsiteY1" fmla="*/ 1122218 h 6816436"/>
              <a:gd name="connsiteX2" fmla="*/ 1891145 w 5444836"/>
              <a:gd name="connsiteY2" fmla="*/ 4727863 h 6816436"/>
              <a:gd name="connsiteX3" fmla="*/ 5444836 w 5444836"/>
              <a:gd name="connsiteY3" fmla="*/ 6816436 h 6816436"/>
              <a:gd name="connsiteX4" fmla="*/ 5444836 w 5444836"/>
              <a:gd name="connsiteY4" fmla="*/ 6816436 h 6816436"/>
              <a:gd name="connsiteX0" fmla="*/ 5444836 w 5444836"/>
              <a:gd name="connsiteY0" fmla="*/ 0 h 6816436"/>
              <a:gd name="connsiteX1" fmla="*/ 592282 w 5444836"/>
              <a:gd name="connsiteY1" fmla="*/ 1122218 h 6816436"/>
              <a:gd name="connsiteX2" fmla="*/ 1891145 w 5444836"/>
              <a:gd name="connsiteY2" fmla="*/ 4727863 h 6816436"/>
              <a:gd name="connsiteX3" fmla="*/ 5444836 w 5444836"/>
              <a:gd name="connsiteY3" fmla="*/ 6816436 h 6816436"/>
              <a:gd name="connsiteX4" fmla="*/ 5444836 w 5444836"/>
              <a:gd name="connsiteY4" fmla="*/ 6816436 h 6816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44836" h="6816436">
                <a:moveTo>
                  <a:pt x="5444836" y="0"/>
                </a:moveTo>
                <a:cubicBezTo>
                  <a:pt x="3314700" y="167120"/>
                  <a:pt x="1184564" y="334241"/>
                  <a:pt x="592282" y="1122218"/>
                </a:cubicBezTo>
                <a:cubicBezTo>
                  <a:pt x="0" y="1910195"/>
                  <a:pt x="1003305" y="3862888"/>
                  <a:pt x="1891145" y="4727863"/>
                </a:cubicBezTo>
                <a:cubicBezTo>
                  <a:pt x="2835457" y="5618404"/>
                  <a:pt x="5444836" y="6816436"/>
                  <a:pt x="5444836" y="6816436"/>
                </a:cubicBezTo>
                <a:lnTo>
                  <a:pt x="5444836" y="6816436"/>
                </a:lnTo>
              </a:path>
            </a:pathLst>
          </a:custGeom>
          <a:ln w="28575">
            <a:gradFill>
              <a:gsLst>
                <a:gs pos="0">
                  <a:schemeClr val="bg1">
                    <a:alpha val="34000"/>
                  </a:schemeClr>
                </a:gs>
                <a:gs pos="38000">
                  <a:srgbClr val="0070C0">
                    <a:alpha val="38000"/>
                  </a:srgbClr>
                </a:gs>
                <a:gs pos="82000">
                  <a:srgbClr val="00B050">
                    <a:alpha val="42000"/>
                  </a:srgbClr>
                </a:gs>
                <a:gs pos="82000">
                  <a:srgbClr val="FFC000">
                    <a:alpha val="62000"/>
                  </a:srgbClr>
                </a:gs>
              </a:gsLst>
              <a:lin ang="5400000" scaled="0"/>
            </a:gradFill>
          </a:ln>
          <a:effectLst>
            <a:outerShdw blurRad="317500" dist="203200" sx="103000" sy="103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6" name="Заголовок 175"/>
          <p:cNvSpPr>
            <a:spLocks noGrp="1"/>
          </p:cNvSpPr>
          <p:nvPr>
            <p:ph type="title"/>
          </p:nvPr>
        </p:nvSpPr>
        <p:spPr>
          <a:xfrm>
            <a:off x="-19050" y="188640"/>
            <a:ext cx="9144000" cy="642942"/>
          </a:xfrm>
          <a:ln w="19050">
            <a:miter lim="800000"/>
            <a:headEnd/>
            <a:tailEnd/>
          </a:ln>
          <a:extLst/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/>
              <a:t>Актуальность</a:t>
            </a:r>
            <a:br>
              <a:rPr lang="ru-RU" dirty="0"/>
            </a:br>
            <a:endParaRPr lang="ru-RU" cap="none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57" name="Фигура, имеющая форму буквы L 156">
            <a:hlinkClick r:id="" action="ppaction://hlinkshowjump?jump=nextslide"/>
          </p:cNvPr>
          <p:cNvSpPr/>
          <p:nvPr/>
        </p:nvSpPr>
        <p:spPr>
          <a:xfrm rot="13688188">
            <a:off x="8403432" y="6341269"/>
            <a:ext cx="290512" cy="323850"/>
          </a:xfrm>
          <a:prstGeom prst="corner">
            <a:avLst>
              <a:gd name="adj1" fmla="val 51886"/>
              <a:gd name="adj2" fmla="val 36977"/>
            </a:avLst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3" name="Фигура, имеющая форму буквы L 162">
            <a:hlinkClick r:id="" action="ppaction://hlinkshowjump?jump=previousslide"/>
          </p:cNvPr>
          <p:cNvSpPr/>
          <p:nvPr/>
        </p:nvSpPr>
        <p:spPr>
          <a:xfrm rot="7911812" flipH="1">
            <a:off x="8138319" y="6341269"/>
            <a:ext cx="290512" cy="323850"/>
          </a:xfrm>
          <a:prstGeom prst="corner">
            <a:avLst>
              <a:gd name="adj1" fmla="val 51886"/>
              <a:gd name="adj2" fmla="val 36977"/>
            </a:avLst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pSp>
        <p:nvGrpSpPr>
          <p:cNvPr id="4178" name="Группа 168"/>
          <p:cNvGrpSpPr>
            <a:grpSpLocks/>
          </p:cNvGrpSpPr>
          <p:nvPr/>
        </p:nvGrpSpPr>
        <p:grpSpPr bwMode="auto">
          <a:xfrm>
            <a:off x="409575" y="6280150"/>
            <a:ext cx="142875" cy="428625"/>
            <a:chOff x="409704" y="6279754"/>
            <a:chExt cx="143349" cy="428998"/>
          </a:xfrm>
        </p:grpSpPr>
        <p:sp>
          <p:nvSpPr>
            <p:cNvPr id="179" name="Прямоугольник 178">
              <a:hlinkClick r:id="" action="ppaction://hlinkshowjump?jump=endshow"/>
            </p:cNvPr>
            <p:cNvSpPr/>
            <p:nvPr/>
          </p:nvSpPr>
          <p:spPr>
            <a:xfrm rot="7887245">
              <a:off x="266880" y="6422578"/>
              <a:ext cx="428998" cy="143349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80" name="Прямоугольник 179">
              <a:hlinkClick r:id="" action="ppaction://hlinkshowjump?jump=endshow"/>
            </p:cNvPr>
            <p:cNvSpPr/>
            <p:nvPr/>
          </p:nvSpPr>
          <p:spPr>
            <a:xfrm rot="2898367">
              <a:off x="266880" y="6422578"/>
              <a:ext cx="428998" cy="143349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sp>
        <p:nvSpPr>
          <p:cNvPr id="169" name="TextBox 168"/>
          <p:cNvSpPr txBox="1"/>
          <p:nvPr/>
        </p:nvSpPr>
        <p:spPr>
          <a:xfrm>
            <a:off x="357188" y="3067050"/>
            <a:ext cx="8643937" cy="28622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sz="2000" b="1" dirty="0"/>
              <a:t>Осознанный заказ педагога на собственный процесс повышения квалификации </a:t>
            </a:r>
            <a:r>
              <a:rPr lang="ru-RU" sz="2000" dirty="0"/>
              <a:t>становится чрезвычайно важным, так как только реализация собственного заказа на повышение квалификации может помочь удовлетворить индивидуальные образовательные потребности педагога, стимулировать их профессиональное развитие и, следовательно, совершенствовать образовательную политику. </a:t>
            </a:r>
          </a:p>
          <a:p>
            <a:pPr>
              <a:defRPr/>
            </a:pPr>
            <a:r>
              <a:rPr lang="ru-RU" sz="2000" b="1" dirty="0"/>
              <a:t>Переход на персонифицированную систему повышения квалификации </a:t>
            </a:r>
            <a:r>
              <a:rPr lang="ru-RU" sz="2000" dirty="0"/>
              <a:t>(далее – ППК) – это общая стратегия государственной политики в этом направлении.</a:t>
            </a:r>
            <a:endParaRPr lang="ru-RU" sz="2000" b="1" dirty="0"/>
          </a:p>
        </p:txBody>
      </p:sp>
      <p:sp>
        <p:nvSpPr>
          <p:cNvPr id="177" name="Скругленный прямоугольник 176"/>
          <p:cNvSpPr/>
          <p:nvPr/>
        </p:nvSpPr>
        <p:spPr>
          <a:xfrm>
            <a:off x="142875" y="877888"/>
            <a:ext cx="9017000" cy="140811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sz="1400" dirty="0">
                <a:latin typeface="Courier New" pitchFamily="49" charset="0"/>
                <a:cs typeface="Courier New" pitchFamily="49" charset="0"/>
              </a:rPr>
              <a:t>«Залогом профессионального успеха уже не могут служить полученные один раз в жизни знания. На первый план выходит способность людей ориентироваться в огромном информационном поле, умение самостоятельно находить решения и их успешно реализовывать»</a:t>
            </a:r>
          </a:p>
          <a:p>
            <a:pPr>
              <a:defRPr/>
            </a:pPr>
            <a:endParaRPr lang="ru-RU" sz="1400" dirty="0"/>
          </a:p>
          <a:p>
            <a:pPr algn="r">
              <a:defRPr/>
            </a:pPr>
            <a:r>
              <a:rPr lang="ru-RU" sz="1400" i="1" dirty="0"/>
              <a:t>В.В.Путин</a:t>
            </a:r>
          </a:p>
        </p:txBody>
      </p:sp>
    </p:spTree>
    <p:extLst>
      <p:ext uri="{BB962C8B-B14F-4D97-AF65-F5344CB8AC3E}">
        <p14:creationId xmlns:p14="http://schemas.microsoft.com/office/powerpoint/2010/main" val="7299091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олилиния 20"/>
          <p:cNvSpPr/>
          <p:nvPr/>
        </p:nvSpPr>
        <p:spPr>
          <a:xfrm>
            <a:off x="0" y="1000108"/>
            <a:ext cx="9250325" cy="2571768"/>
          </a:xfrm>
          <a:custGeom>
            <a:avLst/>
            <a:gdLst>
              <a:gd name="connsiteX0" fmla="*/ 0 w 9250325"/>
              <a:gd name="connsiteY0" fmla="*/ 841745 h 841745"/>
              <a:gd name="connsiteX1" fmla="*/ 1637414 w 9250325"/>
              <a:gd name="connsiteY1" fmla="*/ 12405 h 841745"/>
              <a:gd name="connsiteX2" fmla="*/ 3965945 w 9250325"/>
              <a:gd name="connsiteY2" fmla="*/ 767317 h 841745"/>
              <a:gd name="connsiteX3" fmla="*/ 6592186 w 9250325"/>
              <a:gd name="connsiteY3" fmla="*/ 416443 h 841745"/>
              <a:gd name="connsiteX4" fmla="*/ 8516680 w 9250325"/>
              <a:gd name="connsiteY4" fmla="*/ 660991 h 841745"/>
              <a:gd name="connsiteX5" fmla="*/ 9144000 w 9250325"/>
              <a:gd name="connsiteY5" fmla="*/ 660991 h 841745"/>
              <a:gd name="connsiteX6" fmla="*/ 9154633 w 9250325"/>
              <a:gd name="connsiteY6" fmla="*/ 671624 h 841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250325" h="841745">
                <a:moveTo>
                  <a:pt x="0" y="841745"/>
                </a:moveTo>
                <a:cubicBezTo>
                  <a:pt x="488211" y="433277"/>
                  <a:pt x="976423" y="24810"/>
                  <a:pt x="1637414" y="12405"/>
                </a:cubicBezTo>
                <a:cubicBezTo>
                  <a:pt x="2298405" y="0"/>
                  <a:pt x="3140150" y="699977"/>
                  <a:pt x="3965945" y="767317"/>
                </a:cubicBezTo>
                <a:cubicBezTo>
                  <a:pt x="4791740" y="834657"/>
                  <a:pt x="5833730" y="434164"/>
                  <a:pt x="6592186" y="416443"/>
                </a:cubicBezTo>
                <a:cubicBezTo>
                  <a:pt x="7350642" y="398722"/>
                  <a:pt x="8091378" y="620233"/>
                  <a:pt x="8516680" y="660991"/>
                </a:cubicBezTo>
                <a:cubicBezTo>
                  <a:pt x="8941982" y="701749"/>
                  <a:pt x="9037675" y="659219"/>
                  <a:pt x="9144000" y="660991"/>
                </a:cubicBezTo>
                <a:cubicBezTo>
                  <a:pt x="9250325" y="662763"/>
                  <a:pt x="9154633" y="671624"/>
                  <a:pt x="9154633" y="671624"/>
                </a:cubicBezTo>
              </a:path>
            </a:pathLst>
          </a:custGeom>
          <a:ln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8100000" scaled="1"/>
              <a:tileRect/>
            </a:gradFill>
          </a:ln>
          <a:effectLst>
            <a:outerShdw blurRad="114300" dir="5400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2" name="Полилиния 21"/>
          <p:cNvSpPr/>
          <p:nvPr/>
        </p:nvSpPr>
        <p:spPr>
          <a:xfrm>
            <a:off x="0" y="1142984"/>
            <a:ext cx="9250325" cy="2571768"/>
          </a:xfrm>
          <a:custGeom>
            <a:avLst/>
            <a:gdLst>
              <a:gd name="connsiteX0" fmla="*/ 0 w 9250325"/>
              <a:gd name="connsiteY0" fmla="*/ 841745 h 841745"/>
              <a:gd name="connsiteX1" fmla="*/ 1637414 w 9250325"/>
              <a:gd name="connsiteY1" fmla="*/ 12405 h 841745"/>
              <a:gd name="connsiteX2" fmla="*/ 3965945 w 9250325"/>
              <a:gd name="connsiteY2" fmla="*/ 767317 h 841745"/>
              <a:gd name="connsiteX3" fmla="*/ 6592186 w 9250325"/>
              <a:gd name="connsiteY3" fmla="*/ 416443 h 841745"/>
              <a:gd name="connsiteX4" fmla="*/ 8516680 w 9250325"/>
              <a:gd name="connsiteY4" fmla="*/ 660991 h 841745"/>
              <a:gd name="connsiteX5" fmla="*/ 9144000 w 9250325"/>
              <a:gd name="connsiteY5" fmla="*/ 660991 h 841745"/>
              <a:gd name="connsiteX6" fmla="*/ 9154633 w 9250325"/>
              <a:gd name="connsiteY6" fmla="*/ 671624 h 841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250325" h="841745">
                <a:moveTo>
                  <a:pt x="0" y="841745"/>
                </a:moveTo>
                <a:cubicBezTo>
                  <a:pt x="488211" y="433277"/>
                  <a:pt x="976423" y="24810"/>
                  <a:pt x="1637414" y="12405"/>
                </a:cubicBezTo>
                <a:cubicBezTo>
                  <a:pt x="2298405" y="0"/>
                  <a:pt x="3140150" y="699977"/>
                  <a:pt x="3965945" y="767317"/>
                </a:cubicBezTo>
                <a:cubicBezTo>
                  <a:pt x="4791740" y="834657"/>
                  <a:pt x="5833730" y="434164"/>
                  <a:pt x="6592186" y="416443"/>
                </a:cubicBezTo>
                <a:cubicBezTo>
                  <a:pt x="7350642" y="398722"/>
                  <a:pt x="8091378" y="620233"/>
                  <a:pt x="8516680" y="660991"/>
                </a:cubicBezTo>
                <a:cubicBezTo>
                  <a:pt x="8941982" y="701749"/>
                  <a:pt x="9037675" y="659219"/>
                  <a:pt x="9144000" y="660991"/>
                </a:cubicBezTo>
                <a:cubicBezTo>
                  <a:pt x="9250325" y="662763"/>
                  <a:pt x="9154633" y="671624"/>
                  <a:pt x="9154633" y="671624"/>
                </a:cubicBezTo>
              </a:path>
            </a:pathLst>
          </a:custGeom>
          <a:ln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8100000" scaled="1"/>
              <a:tileRect/>
            </a:gradFill>
          </a:ln>
          <a:effectLst>
            <a:outerShdw blurRad="114300" dir="5400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3" name="Полилиния 22"/>
          <p:cNvSpPr/>
          <p:nvPr/>
        </p:nvSpPr>
        <p:spPr>
          <a:xfrm>
            <a:off x="0" y="1285860"/>
            <a:ext cx="9250325" cy="2571768"/>
          </a:xfrm>
          <a:custGeom>
            <a:avLst/>
            <a:gdLst>
              <a:gd name="connsiteX0" fmla="*/ 0 w 9250325"/>
              <a:gd name="connsiteY0" fmla="*/ 841745 h 841745"/>
              <a:gd name="connsiteX1" fmla="*/ 1637414 w 9250325"/>
              <a:gd name="connsiteY1" fmla="*/ 12405 h 841745"/>
              <a:gd name="connsiteX2" fmla="*/ 3965945 w 9250325"/>
              <a:gd name="connsiteY2" fmla="*/ 767317 h 841745"/>
              <a:gd name="connsiteX3" fmla="*/ 6592186 w 9250325"/>
              <a:gd name="connsiteY3" fmla="*/ 416443 h 841745"/>
              <a:gd name="connsiteX4" fmla="*/ 8516680 w 9250325"/>
              <a:gd name="connsiteY4" fmla="*/ 660991 h 841745"/>
              <a:gd name="connsiteX5" fmla="*/ 9144000 w 9250325"/>
              <a:gd name="connsiteY5" fmla="*/ 660991 h 841745"/>
              <a:gd name="connsiteX6" fmla="*/ 9154633 w 9250325"/>
              <a:gd name="connsiteY6" fmla="*/ 671624 h 841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250325" h="841745">
                <a:moveTo>
                  <a:pt x="0" y="841745"/>
                </a:moveTo>
                <a:cubicBezTo>
                  <a:pt x="488211" y="433277"/>
                  <a:pt x="976423" y="24810"/>
                  <a:pt x="1637414" y="12405"/>
                </a:cubicBezTo>
                <a:cubicBezTo>
                  <a:pt x="2298405" y="0"/>
                  <a:pt x="3140150" y="699977"/>
                  <a:pt x="3965945" y="767317"/>
                </a:cubicBezTo>
                <a:cubicBezTo>
                  <a:pt x="4791740" y="834657"/>
                  <a:pt x="5833730" y="434164"/>
                  <a:pt x="6592186" y="416443"/>
                </a:cubicBezTo>
                <a:cubicBezTo>
                  <a:pt x="7350642" y="398722"/>
                  <a:pt x="8091378" y="620233"/>
                  <a:pt x="8516680" y="660991"/>
                </a:cubicBezTo>
                <a:cubicBezTo>
                  <a:pt x="8941982" y="701749"/>
                  <a:pt x="9037675" y="659219"/>
                  <a:pt x="9144000" y="660991"/>
                </a:cubicBezTo>
                <a:cubicBezTo>
                  <a:pt x="9250325" y="662763"/>
                  <a:pt x="9154633" y="671624"/>
                  <a:pt x="9154633" y="671624"/>
                </a:cubicBezTo>
              </a:path>
            </a:pathLst>
          </a:custGeom>
          <a:ln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8100000" scaled="1"/>
              <a:tileRect/>
            </a:gradFill>
          </a:ln>
          <a:effectLst>
            <a:outerShdw blurRad="114300" dir="5400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4" name="Полилиния 23"/>
          <p:cNvSpPr/>
          <p:nvPr/>
        </p:nvSpPr>
        <p:spPr>
          <a:xfrm>
            <a:off x="0" y="1428736"/>
            <a:ext cx="9250325" cy="2571768"/>
          </a:xfrm>
          <a:custGeom>
            <a:avLst/>
            <a:gdLst>
              <a:gd name="connsiteX0" fmla="*/ 0 w 9250325"/>
              <a:gd name="connsiteY0" fmla="*/ 841745 h 841745"/>
              <a:gd name="connsiteX1" fmla="*/ 1637414 w 9250325"/>
              <a:gd name="connsiteY1" fmla="*/ 12405 h 841745"/>
              <a:gd name="connsiteX2" fmla="*/ 3965945 w 9250325"/>
              <a:gd name="connsiteY2" fmla="*/ 767317 h 841745"/>
              <a:gd name="connsiteX3" fmla="*/ 6592186 w 9250325"/>
              <a:gd name="connsiteY3" fmla="*/ 416443 h 841745"/>
              <a:gd name="connsiteX4" fmla="*/ 8516680 w 9250325"/>
              <a:gd name="connsiteY4" fmla="*/ 660991 h 841745"/>
              <a:gd name="connsiteX5" fmla="*/ 9144000 w 9250325"/>
              <a:gd name="connsiteY5" fmla="*/ 660991 h 841745"/>
              <a:gd name="connsiteX6" fmla="*/ 9154633 w 9250325"/>
              <a:gd name="connsiteY6" fmla="*/ 671624 h 841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250325" h="841745">
                <a:moveTo>
                  <a:pt x="0" y="841745"/>
                </a:moveTo>
                <a:cubicBezTo>
                  <a:pt x="488211" y="433277"/>
                  <a:pt x="976423" y="24810"/>
                  <a:pt x="1637414" y="12405"/>
                </a:cubicBezTo>
                <a:cubicBezTo>
                  <a:pt x="2298405" y="0"/>
                  <a:pt x="3140150" y="699977"/>
                  <a:pt x="3965945" y="767317"/>
                </a:cubicBezTo>
                <a:cubicBezTo>
                  <a:pt x="4791740" y="834657"/>
                  <a:pt x="5833730" y="434164"/>
                  <a:pt x="6592186" y="416443"/>
                </a:cubicBezTo>
                <a:cubicBezTo>
                  <a:pt x="7350642" y="398722"/>
                  <a:pt x="8091378" y="620233"/>
                  <a:pt x="8516680" y="660991"/>
                </a:cubicBezTo>
                <a:cubicBezTo>
                  <a:pt x="8941982" y="701749"/>
                  <a:pt x="9037675" y="659219"/>
                  <a:pt x="9144000" y="660991"/>
                </a:cubicBezTo>
                <a:cubicBezTo>
                  <a:pt x="9250325" y="662763"/>
                  <a:pt x="9154633" y="671624"/>
                  <a:pt x="9154633" y="671624"/>
                </a:cubicBezTo>
              </a:path>
            </a:pathLst>
          </a:custGeom>
          <a:ln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8100000" scaled="1"/>
              <a:tileRect/>
            </a:gradFill>
          </a:ln>
          <a:effectLst>
            <a:outerShdw blurRad="114300" dir="5400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5" name="Полилиния 24"/>
          <p:cNvSpPr/>
          <p:nvPr/>
        </p:nvSpPr>
        <p:spPr>
          <a:xfrm>
            <a:off x="0" y="1571612"/>
            <a:ext cx="9250325" cy="2571768"/>
          </a:xfrm>
          <a:custGeom>
            <a:avLst/>
            <a:gdLst>
              <a:gd name="connsiteX0" fmla="*/ 0 w 9250325"/>
              <a:gd name="connsiteY0" fmla="*/ 841745 h 841745"/>
              <a:gd name="connsiteX1" fmla="*/ 1637414 w 9250325"/>
              <a:gd name="connsiteY1" fmla="*/ 12405 h 841745"/>
              <a:gd name="connsiteX2" fmla="*/ 3965945 w 9250325"/>
              <a:gd name="connsiteY2" fmla="*/ 767317 h 841745"/>
              <a:gd name="connsiteX3" fmla="*/ 6592186 w 9250325"/>
              <a:gd name="connsiteY3" fmla="*/ 416443 h 841745"/>
              <a:gd name="connsiteX4" fmla="*/ 8516680 w 9250325"/>
              <a:gd name="connsiteY4" fmla="*/ 660991 h 841745"/>
              <a:gd name="connsiteX5" fmla="*/ 9144000 w 9250325"/>
              <a:gd name="connsiteY5" fmla="*/ 660991 h 841745"/>
              <a:gd name="connsiteX6" fmla="*/ 9154633 w 9250325"/>
              <a:gd name="connsiteY6" fmla="*/ 671624 h 841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250325" h="841745">
                <a:moveTo>
                  <a:pt x="0" y="841745"/>
                </a:moveTo>
                <a:cubicBezTo>
                  <a:pt x="488211" y="433277"/>
                  <a:pt x="976423" y="24810"/>
                  <a:pt x="1637414" y="12405"/>
                </a:cubicBezTo>
                <a:cubicBezTo>
                  <a:pt x="2298405" y="0"/>
                  <a:pt x="3140150" y="699977"/>
                  <a:pt x="3965945" y="767317"/>
                </a:cubicBezTo>
                <a:cubicBezTo>
                  <a:pt x="4791740" y="834657"/>
                  <a:pt x="5833730" y="434164"/>
                  <a:pt x="6592186" y="416443"/>
                </a:cubicBezTo>
                <a:cubicBezTo>
                  <a:pt x="7350642" y="398722"/>
                  <a:pt x="8091378" y="620233"/>
                  <a:pt x="8516680" y="660991"/>
                </a:cubicBezTo>
                <a:cubicBezTo>
                  <a:pt x="8941982" y="701749"/>
                  <a:pt x="9037675" y="659219"/>
                  <a:pt x="9144000" y="660991"/>
                </a:cubicBezTo>
                <a:cubicBezTo>
                  <a:pt x="9250325" y="662763"/>
                  <a:pt x="9154633" y="671624"/>
                  <a:pt x="9154633" y="671624"/>
                </a:cubicBezTo>
              </a:path>
            </a:pathLst>
          </a:custGeom>
          <a:ln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8100000" scaled="1"/>
              <a:tileRect/>
            </a:gradFill>
          </a:ln>
          <a:effectLst>
            <a:outerShdw blurRad="114300" dir="5400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7" name="Полилиния 26"/>
          <p:cNvSpPr/>
          <p:nvPr/>
        </p:nvSpPr>
        <p:spPr>
          <a:xfrm>
            <a:off x="0" y="1857364"/>
            <a:ext cx="9250325" cy="2571768"/>
          </a:xfrm>
          <a:custGeom>
            <a:avLst/>
            <a:gdLst>
              <a:gd name="connsiteX0" fmla="*/ 0 w 9250325"/>
              <a:gd name="connsiteY0" fmla="*/ 841745 h 841745"/>
              <a:gd name="connsiteX1" fmla="*/ 1637414 w 9250325"/>
              <a:gd name="connsiteY1" fmla="*/ 12405 h 841745"/>
              <a:gd name="connsiteX2" fmla="*/ 3965945 w 9250325"/>
              <a:gd name="connsiteY2" fmla="*/ 767317 h 841745"/>
              <a:gd name="connsiteX3" fmla="*/ 6592186 w 9250325"/>
              <a:gd name="connsiteY3" fmla="*/ 416443 h 841745"/>
              <a:gd name="connsiteX4" fmla="*/ 8516680 w 9250325"/>
              <a:gd name="connsiteY4" fmla="*/ 660991 h 841745"/>
              <a:gd name="connsiteX5" fmla="*/ 9144000 w 9250325"/>
              <a:gd name="connsiteY5" fmla="*/ 660991 h 841745"/>
              <a:gd name="connsiteX6" fmla="*/ 9154633 w 9250325"/>
              <a:gd name="connsiteY6" fmla="*/ 671624 h 841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250325" h="841745">
                <a:moveTo>
                  <a:pt x="0" y="841745"/>
                </a:moveTo>
                <a:cubicBezTo>
                  <a:pt x="488211" y="433277"/>
                  <a:pt x="976423" y="24810"/>
                  <a:pt x="1637414" y="12405"/>
                </a:cubicBezTo>
                <a:cubicBezTo>
                  <a:pt x="2298405" y="0"/>
                  <a:pt x="3140150" y="699977"/>
                  <a:pt x="3965945" y="767317"/>
                </a:cubicBezTo>
                <a:cubicBezTo>
                  <a:pt x="4791740" y="834657"/>
                  <a:pt x="5833730" y="434164"/>
                  <a:pt x="6592186" y="416443"/>
                </a:cubicBezTo>
                <a:cubicBezTo>
                  <a:pt x="7350642" y="398722"/>
                  <a:pt x="8091378" y="620233"/>
                  <a:pt x="8516680" y="660991"/>
                </a:cubicBezTo>
                <a:cubicBezTo>
                  <a:pt x="8941982" y="701749"/>
                  <a:pt x="9037675" y="659219"/>
                  <a:pt x="9144000" y="660991"/>
                </a:cubicBezTo>
                <a:cubicBezTo>
                  <a:pt x="9250325" y="662763"/>
                  <a:pt x="9154633" y="671624"/>
                  <a:pt x="9154633" y="671624"/>
                </a:cubicBezTo>
              </a:path>
            </a:pathLst>
          </a:custGeom>
          <a:ln>
            <a:gradFill flip="none"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8100000" scaled="1"/>
              <a:tileRect/>
            </a:gradFill>
          </a:ln>
          <a:effectLst>
            <a:outerShdw blurRad="114300" dir="5400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9" name="Полилиния 188"/>
          <p:cNvSpPr/>
          <p:nvPr/>
        </p:nvSpPr>
        <p:spPr>
          <a:xfrm>
            <a:off x="-560903" y="-42556"/>
            <a:ext cx="2579688" cy="5429288"/>
          </a:xfrm>
          <a:custGeom>
            <a:avLst/>
            <a:gdLst>
              <a:gd name="connsiteX0" fmla="*/ 1476375 w 2579688"/>
              <a:gd name="connsiteY0" fmla="*/ 0 h 5648325"/>
              <a:gd name="connsiteX1" fmla="*/ 2571750 w 2579688"/>
              <a:gd name="connsiteY1" fmla="*/ 1114425 h 5648325"/>
              <a:gd name="connsiteX2" fmla="*/ 1524000 w 2579688"/>
              <a:gd name="connsiteY2" fmla="*/ 2962275 h 5648325"/>
              <a:gd name="connsiteX3" fmla="*/ 2047875 w 2579688"/>
              <a:gd name="connsiteY3" fmla="*/ 4486275 h 5648325"/>
              <a:gd name="connsiteX4" fmla="*/ 0 w 2579688"/>
              <a:gd name="connsiteY4" fmla="*/ 5648325 h 5648325"/>
              <a:gd name="connsiteX5" fmla="*/ 0 w 2579688"/>
              <a:gd name="connsiteY5" fmla="*/ 5648325 h 5648325"/>
              <a:gd name="connsiteX6" fmla="*/ 0 w 2579688"/>
              <a:gd name="connsiteY6" fmla="*/ 5648325 h 5648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79688" h="5648325">
                <a:moveTo>
                  <a:pt x="1476375" y="0"/>
                </a:moveTo>
                <a:cubicBezTo>
                  <a:pt x="2020094" y="310356"/>
                  <a:pt x="2563813" y="620713"/>
                  <a:pt x="2571750" y="1114425"/>
                </a:cubicBezTo>
                <a:cubicBezTo>
                  <a:pt x="2579688" y="1608138"/>
                  <a:pt x="1611312" y="2400300"/>
                  <a:pt x="1524000" y="2962275"/>
                </a:cubicBezTo>
                <a:cubicBezTo>
                  <a:pt x="1436688" y="3524250"/>
                  <a:pt x="2301875" y="4038600"/>
                  <a:pt x="2047875" y="4486275"/>
                </a:cubicBezTo>
                <a:cubicBezTo>
                  <a:pt x="1793875" y="4933950"/>
                  <a:pt x="0" y="5648325"/>
                  <a:pt x="0" y="5648325"/>
                </a:cubicBezTo>
                <a:lnTo>
                  <a:pt x="0" y="5648325"/>
                </a:lnTo>
                <a:lnTo>
                  <a:pt x="0" y="5648325"/>
                </a:lnTo>
              </a:path>
            </a:pathLst>
          </a:custGeom>
          <a:ln>
            <a:gradFill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5400000" scaled="0"/>
            </a:gradFill>
          </a:ln>
          <a:effectLst>
            <a:outerShdw blurRad="63500" dist="50800" dir="12180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4" name="Полилиния 183"/>
          <p:cNvSpPr/>
          <p:nvPr/>
        </p:nvSpPr>
        <p:spPr>
          <a:xfrm>
            <a:off x="-428660" y="-142900"/>
            <a:ext cx="2579688" cy="5634077"/>
          </a:xfrm>
          <a:custGeom>
            <a:avLst/>
            <a:gdLst>
              <a:gd name="connsiteX0" fmla="*/ 1476375 w 2579688"/>
              <a:gd name="connsiteY0" fmla="*/ 0 h 5648325"/>
              <a:gd name="connsiteX1" fmla="*/ 2571750 w 2579688"/>
              <a:gd name="connsiteY1" fmla="*/ 1114425 h 5648325"/>
              <a:gd name="connsiteX2" fmla="*/ 1524000 w 2579688"/>
              <a:gd name="connsiteY2" fmla="*/ 2962275 h 5648325"/>
              <a:gd name="connsiteX3" fmla="*/ 2047875 w 2579688"/>
              <a:gd name="connsiteY3" fmla="*/ 4486275 h 5648325"/>
              <a:gd name="connsiteX4" fmla="*/ 0 w 2579688"/>
              <a:gd name="connsiteY4" fmla="*/ 5648325 h 5648325"/>
              <a:gd name="connsiteX5" fmla="*/ 0 w 2579688"/>
              <a:gd name="connsiteY5" fmla="*/ 5648325 h 5648325"/>
              <a:gd name="connsiteX6" fmla="*/ 0 w 2579688"/>
              <a:gd name="connsiteY6" fmla="*/ 5648325 h 5648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79688" h="5648325">
                <a:moveTo>
                  <a:pt x="1476375" y="0"/>
                </a:moveTo>
                <a:cubicBezTo>
                  <a:pt x="2020094" y="310356"/>
                  <a:pt x="2563813" y="620713"/>
                  <a:pt x="2571750" y="1114425"/>
                </a:cubicBezTo>
                <a:cubicBezTo>
                  <a:pt x="2579688" y="1608138"/>
                  <a:pt x="1611312" y="2400300"/>
                  <a:pt x="1524000" y="2962275"/>
                </a:cubicBezTo>
                <a:cubicBezTo>
                  <a:pt x="1436688" y="3524250"/>
                  <a:pt x="2301875" y="4038600"/>
                  <a:pt x="2047875" y="4486275"/>
                </a:cubicBezTo>
                <a:cubicBezTo>
                  <a:pt x="1793875" y="4933950"/>
                  <a:pt x="0" y="5648325"/>
                  <a:pt x="0" y="5648325"/>
                </a:cubicBezTo>
                <a:lnTo>
                  <a:pt x="0" y="5648325"/>
                </a:lnTo>
                <a:lnTo>
                  <a:pt x="0" y="5648325"/>
                </a:lnTo>
              </a:path>
            </a:pathLst>
          </a:custGeom>
          <a:ln>
            <a:gradFill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5400000" scaled="0"/>
            </a:gradFill>
          </a:ln>
          <a:effectLst>
            <a:outerShdw blurRad="63500" dist="50800" dir="12180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2" name="Полилиния 181"/>
          <p:cNvSpPr/>
          <p:nvPr/>
        </p:nvSpPr>
        <p:spPr>
          <a:xfrm>
            <a:off x="-285784" y="-231204"/>
            <a:ext cx="2579688" cy="5784294"/>
          </a:xfrm>
          <a:custGeom>
            <a:avLst/>
            <a:gdLst>
              <a:gd name="connsiteX0" fmla="*/ 1476375 w 2579688"/>
              <a:gd name="connsiteY0" fmla="*/ 0 h 5648325"/>
              <a:gd name="connsiteX1" fmla="*/ 2571750 w 2579688"/>
              <a:gd name="connsiteY1" fmla="*/ 1114425 h 5648325"/>
              <a:gd name="connsiteX2" fmla="*/ 1524000 w 2579688"/>
              <a:gd name="connsiteY2" fmla="*/ 2962275 h 5648325"/>
              <a:gd name="connsiteX3" fmla="*/ 2047875 w 2579688"/>
              <a:gd name="connsiteY3" fmla="*/ 4486275 h 5648325"/>
              <a:gd name="connsiteX4" fmla="*/ 0 w 2579688"/>
              <a:gd name="connsiteY4" fmla="*/ 5648325 h 5648325"/>
              <a:gd name="connsiteX5" fmla="*/ 0 w 2579688"/>
              <a:gd name="connsiteY5" fmla="*/ 5648325 h 5648325"/>
              <a:gd name="connsiteX6" fmla="*/ 0 w 2579688"/>
              <a:gd name="connsiteY6" fmla="*/ 5648325 h 5648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79688" h="5648325">
                <a:moveTo>
                  <a:pt x="1476375" y="0"/>
                </a:moveTo>
                <a:cubicBezTo>
                  <a:pt x="2020094" y="310356"/>
                  <a:pt x="2563813" y="620713"/>
                  <a:pt x="2571750" y="1114425"/>
                </a:cubicBezTo>
                <a:cubicBezTo>
                  <a:pt x="2579688" y="1608138"/>
                  <a:pt x="1611312" y="2400300"/>
                  <a:pt x="1524000" y="2962275"/>
                </a:cubicBezTo>
                <a:cubicBezTo>
                  <a:pt x="1436688" y="3524250"/>
                  <a:pt x="2301875" y="4038600"/>
                  <a:pt x="2047875" y="4486275"/>
                </a:cubicBezTo>
                <a:cubicBezTo>
                  <a:pt x="1793875" y="4933950"/>
                  <a:pt x="0" y="5648325"/>
                  <a:pt x="0" y="5648325"/>
                </a:cubicBezTo>
                <a:lnTo>
                  <a:pt x="0" y="5648325"/>
                </a:lnTo>
                <a:lnTo>
                  <a:pt x="0" y="5648325"/>
                </a:lnTo>
              </a:path>
            </a:pathLst>
          </a:custGeom>
          <a:ln>
            <a:gradFill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5400000" scaled="0"/>
            </a:gradFill>
          </a:ln>
          <a:effectLst>
            <a:outerShdw blurRad="63500" dist="50800" dir="12180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1" name="Полилиния 180"/>
          <p:cNvSpPr/>
          <p:nvPr/>
        </p:nvSpPr>
        <p:spPr>
          <a:xfrm>
            <a:off x="-142908" y="-268224"/>
            <a:ext cx="2579688" cy="5859415"/>
          </a:xfrm>
          <a:custGeom>
            <a:avLst/>
            <a:gdLst>
              <a:gd name="connsiteX0" fmla="*/ 1476375 w 2579688"/>
              <a:gd name="connsiteY0" fmla="*/ 0 h 5648325"/>
              <a:gd name="connsiteX1" fmla="*/ 2571750 w 2579688"/>
              <a:gd name="connsiteY1" fmla="*/ 1114425 h 5648325"/>
              <a:gd name="connsiteX2" fmla="*/ 1524000 w 2579688"/>
              <a:gd name="connsiteY2" fmla="*/ 2962275 h 5648325"/>
              <a:gd name="connsiteX3" fmla="*/ 2047875 w 2579688"/>
              <a:gd name="connsiteY3" fmla="*/ 4486275 h 5648325"/>
              <a:gd name="connsiteX4" fmla="*/ 0 w 2579688"/>
              <a:gd name="connsiteY4" fmla="*/ 5648325 h 5648325"/>
              <a:gd name="connsiteX5" fmla="*/ 0 w 2579688"/>
              <a:gd name="connsiteY5" fmla="*/ 5648325 h 5648325"/>
              <a:gd name="connsiteX6" fmla="*/ 0 w 2579688"/>
              <a:gd name="connsiteY6" fmla="*/ 5648325 h 5648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79688" h="5648325">
                <a:moveTo>
                  <a:pt x="1476375" y="0"/>
                </a:moveTo>
                <a:cubicBezTo>
                  <a:pt x="2020094" y="310356"/>
                  <a:pt x="2563813" y="620713"/>
                  <a:pt x="2571750" y="1114425"/>
                </a:cubicBezTo>
                <a:cubicBezTo>
                  <a:pt x="2579688" y="1608138"/>
                  <a:pt x="1611312" y="2400300"/>
                  <a:pt x="1524000" y="2962275"/>
                </a:cubicBezTo>
                <a:cubicBezTo>
                  <a:pt x="1436688" y="3524250"/>
                  <a:pt x="2301875" y="4038600"/>
                  <a:pt x="2047875" y="4486275"/>
                </a:cubicBezTo>
                <a:cubicBezTo>
                  <a:pt x="1793875" y="4933950"/>
                  <a:pt x="0" y="5648325"/>
                  <a:pt x="0" y="5648325"/>
                </a:cubicBezTo>
                <a:lnTo>
                  <a:pt x="0" y="5648325"/>
                </a:lnTo>
                <a:lnTo>
                  <a:pt x="0" y="5648325"/>
                </a:lnTo>
              </a:path>
            </a:pathLst>
          </a:custGeom>
          <a:ln>
            <a:gradFill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5400000" scaled="0"/>
            </a:gradFill>
          </a:ln>
          <a:effectLst>
            <a:outerShdw blurRad="63500" dist="50800" dir="12180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8" name="Полилиния 177"/>
          <p:cNvSpPr/>
          <p:nvPr/>
        </p:nvSpPr>
        <p:spPr>
          <a:xfrm>
            <a:off x="-19050" y="-300727"/>
            <a:ext cx="2579688" cy="5939528"/>
          </a:xfrm>
          <a:custGeom>
            <a:avLst/>
            <a:gdLst>
              <a:gd name="connsiteX0" fmla="*/ 1476375 w 2579688"/>
              <a:gd name="connsiteY0" fmla="*/ 0 h 5648325"/>
              <a:gd name="connsiteX1" fmla="*/ 2571750 w 2579688"/>
              <a:gd name="connsiteY1" fmla="*/ 1114425 h 5648325"/>
              <a:gd name="connsiteX2" fmla="*/ 1524000 w 2579688"/>
              <a:gd name="connsiteY2" fmla="*/ 2962275 h 5648325"/>
              <a:gd name="connsiteX3" fmla="*/ 2047875 w 2579688"/>
              <a:gd name="connsiteY3" fmla="*/ 4486275 h 5648325"/>
              <a:gd name="connsiteX4" fmla="*/ 0 w 2579688"/>
              <a:gd name="connsiteY4" fmla="*/ 5648325 h 5648325"/>
              <a:gd name="connsiteX5" fmla="*/ 0 w 2579688"/>
              <a:gd name="connsiteY5" fmla="*/ 5648325 h 5648325"/>
              <a:gd name="connsiteX6" fmla="*/ 0 w 2579688"/>
              <a:gd name="connsiteY6" fmla="*/ 5648325 h 5648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79688" h="5648325">
                <a:moveTo>
                  <a:pt x="1476375" y="0"/>
                </a:moveTo>
                <a:cubicBezTo>
                  <a:pt x="2020094" y="310356"/>
                  <a:pt x="2563813" y="620713"/>
                  <a:pt x="2571750" y="1114425"/>
                </a:cubicBezTo>
                <a:cubicBezTo>
                  <a:pt x="2579688" y="1608138"/>
                  <a:pt x="1611312" y="2400300"/>
                  <a:pt x="1524000" y="2962275"/>
                </a:cubicBezTo>
                <a:cubicBezTo>
                  <a:pt x="1436688" y="3524250"/>
                  <a:pt x="2301875" y="4038600"/>
                  <a:pt x="2047875" y="4486275"/>
                </a:cubicBezTo>
                <a:cubicBezTo>
                  <a:pt x="1793875" y="4933950"/>
                  <a:pt x="0" y="5648325"/>
                  <a:pt x="0" y="5648325"/>
                </a:cubicBezTo>
                <a:lnTo>
                  <a:pt x="0" y="5648325"/>
                </a:lnTo>
                <a:lnTo>
                  <a:pt x="0" y="5648325"/>
                </a:lnTo>
              </a:path>
            </a:pathLst>
          </a:custGeom>
          <a:ln>
            <a:gradFill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5400000" scaled="0"/>
            </a:gradFill>
          </a:ln>
          <a:effectLst>
            <a:outerShdw blurRad="63500" dist="50800" dir="12180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" name="Полилиния 18"/>
          <p:cNvSpPr/>
          <p:nvPr/>
        </p:nvSpPr>
        <p:spPr>
          <a:xfrm>
            <a:off x="3714744" y="-24"/>
            <a:ext cx="5444836" cy="5684710"/>
          </a:xfrm>
          <a:custGeom>
            <a:avLst/>
            <a:gdLst>
              <a:gd name="connsiteX0" fmla="*/ 5444836 w 5444836"/>
              <a:gd name="connsiteY0" fmla="*/ 0 h 6816436"/>
              <a:gd name="connsiteX1" fmla="*/ 592282 w 5444836"/>
              <a:gd name="connsiteY1" fmla="*/ 1122218 h 6816436"/>
              <a:gd name="connsiteX2" fmla="*/ 1891145 w 5444836"/>
              <a:gd name="connsiteY2" fmla="*/ 4727863 h 6816436"/>
              <a:gd name="connsiteX3" fmla="*/ 5444836 w 5444836"/>
              <a:gd name="connsiteY3" fmla="*/ 6816436 h 6816436"/>
              <a:gd name="connsiteX4" fmla="*/ 5444836 w 5444836"/>
              <a:gd name="connsiteY4" fmla="*/ 6816436 h 6816436"/>
              <a:gd name="connsiteX0" fmla="*/ 5444836 w 5444836"/>
              <a:gd name="connsiteY0" fmla="*/ 0 h 6816436"/>
              <a:gd name="connsiteX1" fmla="*/ 592282 w 5444836"/>
              <a:gd name="connsiteY1" fmla="*/ 1122218 h 6816436"/>
              <a:gd name="connsiteX2" fmla="*/ 1891145 w 5444836"/>
              <a:gd name="connsiteY2" fmla="*/ 4727863 h 6816436"/>
              <a:gd name="connsiteX3" fmla="*/ 5444836 w 5444836"/>
              <a:gd name="connsiteY3" fmla="*/ 6816436 h 6816436"/>
              <a:gd name="connsiteX4" fmla="*/ 5444836 w 5444836"/>
              <a:gd name="connsiteY4" fmla="*/ 6816436 h 6816436"/>
              <a:gd name="connsiteX0" fmla="*/ 5444836 w 5444836"/>
              <a:gd name="connsiteY0" fmla="*/ 0 h 6816436"/>
              <a:gd name="connsiteX1" fmla="*/ 592282 w 5444836"/>
              <a:gd name="connsiteY1" fmla="*/ 1122218 h 6816436"/>
              <a:gd name="connsiteX2" fmla="*/ 1891145 w 5444836"/>
              <a:gd name="connsiteY2" fmla="*/ 4727863 h 6816436"/>
              <a:gd name="connsiteX3" fmla="*/ 5444836 w 5444836"/>
              <a:gd name="connsiteY3" fmla="*/ 6816436 h 6816436"/>
              <a:gd name="connsiteX4" fmla="*/ 5444836 w 5444836"/>
              <a:gd name="connsiteY4" fmla="*/ 6816436 h 6816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44836" h="6816436">
                <a:moveTo>
                  <a:pt x="5444836" y="0"/>
                </a:moveTo>
                <a:cubicBezTo>
                  <a:pt x="3314700" y="167120"/>
                  <a:pt x="1184564" y="334241"/>
                  <a:pt x="592282" y="1122218"/>
                </a:cubicBezTo>
                <a:cubicBezTo>
                  <a:pt x="0" y="1910195"/>
                  <a:pt x="1003305" y="3862888"/>
                  <a:pt x="1891145" y="4727863"/>
                </a:cubicBezTo>
                <a:cubicBezTo>
                  <a:pt x="2835457" y="5618404"/>
                  <a:pt x="5444836" y="6816436"/>
                  <a:pt x="5444836" y="6816436"/>
                </a:cubicBezTo>
                <a:lnTo>
                  <a:pt x="5444836" y="6816436"/>
                </a:lnTo>
              </a:path>
            </a:pathLst>
          </a:custGeom>
          <a:ln w="28575">
            <a:gradFill>
              <a:gsLst>
                <a:gs pos="0">
                  <a:schemeClr val="bg1">
                    <a:alpha val="34000"/>
                  </a:schemeClr>
                </a:gs>
                <a:gs pos="38000">
                  <a:srgbClr val="0070C0">
                    <a:alpha val="38000"/>
                  </a:srgbClr>
                </a:gs>
                <a:gs pos="82000">
                  <a:srgbClr val="00B050">
                    <a:alpha val="42000"/>
                  </a:srgbClr>
                </a:gs>
                <a:gs pos="82000">
                  <a:srgbClr val="FFC000">
                    <a:alpha val="62000"/>
                  </a:srgbClr>
                </a:gs>
              </a:gsLst>
              <a:lin ang="5400000" scaled="0"/>
            </a:gradFill>
          </a:ln>
          <a:effectLst>
            <a:outerShdw blurRad="317500" dist="203200" sx="103000" sy="103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9" name="Полилиния 28"/>
          <p:cNvSpPr/>
          <p:nvPr/>
        </p:nvSpPr>
        <p:spPr>
          <a:xfrm>
            <a:off x="3714744" y="-24"/>
            <a:ext cx="5444836" cy="6316370"/>
          </a:xfrm>
          <a:custGeom>
            <a:avLst/>
            <a:gdLst>
              <a:gd name="connsiteX0" fmla="*/ 5444836 w 5444836"/>
              <a:gd name="connsiteY0" fmla="*/ 0 h 6816436"/>
              <a:gd name="connsiteX1" fmla="*/ 592282 w 5444836"/>
              <a:gd name="connsiteY1" fmla="*/ 1122218 h 6816436"/>
              <a:gd name="connsiteX2" fmla="*/ 1891145 w 5444836"/>
              <a:gd name="connsiteY2" fmla="*/ 4727863 h 6816436"/>
              <a:gd name="connsiteX3" fmla="*/ 5444836 w 5444836"/>
              <a:gd name="connsiteY3" fmla="*/ 6816436 h 6816436"/>
              <a:gd name="connsiteX4" fmla="*/ 5444836 w 5444836"/>
              <a:gd name="connsiteY4" fmla="*/ 6816436 h 6816436"/>
              <a:gd name="connsiteX0" fmla="*/ 5444836 w 5444836"/>
              <a:gd name="connsiteY0" fmla="*/ 0 h 6816436"/>
              <a:gd name="connsiteX1" fmla="*/ 592282 w 5444836"/>
              <a:gd name="connsiteY1" fmla="*/ 1122218 h 6816436"/>
              <a:gd name="connsiteX2" fmla="*/ 1891145 w 5444836"/>
              <a:gd name="connsiteY2" fmla="*/ 4727863 h 6816436"/>
              <a:gd name="connsiteX3" fmla="*/ 5444836 w 5444836"/>
              <a:gd name="connsiteY3" fmla="*/ 6816436 h 6816436"/>
              <a:gd name="connsiteX4" fmla="*/ 5444836 w 5444836"/>
              <a:gd name="connsiteY4" fmla="*/ 6816436 h 6816436"/>
              <a:gd name="connsiteX0" fmla="*/ 5444836 w 5444836"/>
              <a:gd name="connsiteY0" fmla="*/ 0 h 6816436"/>
              <a:gd name="connsiteX1" fmla="*/ 592282 w 5444836"/>
              <a:gd name="connsiteY1" fmla="*/ 1122218 h 6816436"/>
              <a:gd name="connsiteX2" fmla="*/ 1891145 w 5444836"/>
              <a:gd name="connsiteY2" fmla="*/ 4727863 h 6816436"/>
              <a:gd name="connsiteX3" fmla="*/ 5444836 w 5444836"/>
              <a:gd name="connsiteY3" fmla="*/ 6816436 h 6816436"/>
              <a:gd name="connsiteX4" fmla="*/ 5444836 w 5444836"/>
              <a:gd name="connsiteY4" fmla="*/ 6816436 h 6816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44836" h="6816436">
                <a:moveTo>
                  <a:pt x="5444836" y="0"/>
                </a:moveTo>
                <a:cubicBezTo>
                  <a:pt x="3314700" y="167120"/>
                  <a:pt x="1184564" y="334241"/>
                  <a:pt x="592282" y="1122218"/>
                </a:cubicBezTo>
                <a:cubicBezTo>
                  <a:pt x="0" y="1910195"/>
                  <a:pt x="1003305" y="3862888"/>
                  <a:pt x="1891145" y="4727863"/>
                </a:cubicBezTo>
                <a:cubicBezTo>
                  <a:pt x="2835457" y="5618404"/>
                  <a:pt x="5444836" y="6816436"/>
                  <a:pt x="5444836" y="6816436"/>
                </a:cubicBezTo>
                <a:lnTo>
                  <a:pt x="5444836" y="6816436"/>
                </a:lnTo>
              </a:path>
            </a:pathLst>
          </a:custGeom>
          <a:ln w="28575">
            <a:gradFill>
              <a:gsLst>
                <a:gs pos="0">
                  <a:schemeClr val="bg1">
                    <a:alpha val="34000"/>
                  </a:schemeClr>
                </a:gs>
                <a:gs pos="38000">
                  <a:srgbClr val="0070C0">
                    <a:alpha val="38000"/>
                  </a:srgbClr>
                </a:gs>
                <a:gs pos="82000">
                  <a:srgbClr val="00B050">
                    <a:alpha val="42000"/>
                  </a:srgbClr>
                </a:gs>
                <a:gs pos="82000">
                  <a:srgbClr val="FFC000">
                    <a:alpha val="62000"/>
                  </a:srgbClr>
                </a:gs>
              </a:gsLst>
              <a:lin ang="5400000" scaled="0"/>
            </a:gradFill>
          </a:ln>
          <a:effectLst>
            <a:outerShdw blurRad="317500" dist="203200" sx="103000" sy="103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0" name="Прямоугольник 189"/>
          <p:cNvSpPr/>
          <p:nvPr/>
        </p:nvSpPr>
        <p:spPr>
          <a:xfrm>
            <a:off x="0" y="115888"/>
            <a:ext cx="9144000" cy="642937"/>
          </a:xfrm>
          <a:prstGeom prst="rect">
            <a:avLst/>
          </a:prstGeom>
          <a:gradFill>
            <a:gsLst>
              <a:gs pos="0">
                <a:srgbClr val="EBB075"/>
              </a:gs>
              <a:gs pos="8000">
                <a:srgbClr val="FEE9E2"/>
              </a:gs>
              <a:gs pos="19000">
                <a:srgbClr val="E79379"/>
              </a:gs>
              <a:gs pos="70000">
                <a:srgbClr val="E4643C"/>
              </a:gs>
              <a:gs pos="100000">
                <a:srgbClr val="6D1311"/>
              </a:gs>
            </a:gsLst>
            <a:lin ang="5400000" scaled="1"/>
          </a:gradFill>
          <a:ln>
            <a:noFill/>
          </a:ln>
          <a:effectLst>
            <a:outerShdw blurRad="101600" dir="5400000" algn="ctr" rotWithShape="0">
              <a:schemeClr val="tx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" name="Полилиния 17"/>
          <p:cNvSpPr/>
          <p:nvPr/>
        </p:nvSpPr>
        <p:spPr>
          <a:xfrm>
            <a:off x="3699196" y="9501"/>
            <a:ext cx="5444836" cy="4601858"/>
          </a:xfrm>
          <a:custGeom>
            <a:avLst/>
            <a:gdLst>
              <a:gd name="connsiteX0" fmla="*/ 5444836 w 5444836"/>
              <a:gd name="connsiteY0" fmla="*/ 0 h 6816436"/>
              <a:gd name="connsiteX1" fmla="*/ 592282 w 5444836"/>
              <a:gd name="connsiteY1" fmla="*/ 1122218 h 6816436"/>
              <a:gd name="connsiteX2" fmla="*/ 1891145 w 5444836"/>
              <a:gd name="connsiteY2" fmla="*/ 4727863 h 6816436"/>
              <a:gd name="connsiteX3" fmla="*/ 5444836 w 5444836"/>
              <a:gd name="connsiteY3" fmla="*/ 6816436 h 6816436"/>
              <a:gd name="connsiteX4" fmla="*/ 5444836 w 5444836"/>
              <a:gd name="connsiteY4" fmla="*/ 6816436 h 6816436"/>
              <a:gd name="connsiteX0" fmla="*/ 5444836 w 5444836"/>
              <a:gd name="connsiteY0" fmla="*/ 0 h 6816436"/>
              <a:gd name="connsiteX1" fmla="*/ 592282 w 5444836"/>
              <a:gd name="connsiteY1" fmla="*/ 1122218 h 6816436"/>
              <a:gd name="connsiteX2" fmla="*/ 1891145 w 5444836"/>
              <a:gd name="connsiteY2" fmla="*/ 4727863 h 6816436"/>
              <a:gd name="connsiteX3" fmla="*/ 5444836 w 5444836"/>
              <a:gd name="connsiteY3" fmla="*/ 6816436 h 6816436"/>
              <a:gd name="connsiteX4" fmla="*/ 5444836 w 5444836"/>
              <a:gd name="connsiteY4" fmla="*/ 6816436 h 6816436"/>
              <a:gd name="connsiteX0" fmla="*/ 5444836 w 5444836"/>
              <a:gd name="connsiteY0" fmla="*/ 0 h 6816436"/>
              <a:gd name="connsiteX1" fmla="*/ 592282 w 5444836"/>
              <a:gd name="connsiteY1" fmla="*/ 1122218 h 6816436"/>
              <a:gd name="connsiteX2" fmla="*/ 1891145 w 5444836"/>
              <a:gd name="connsiteY2" fmla="*/ 4727863 h 6816436"/>
              <a:gd name="connsiteX3" fmla="*/ 5444836 w 5444836"/>
              <a:gd name="connsiteY3" fmla="*/ 6816436 h 6816436"/>
              <a:gd name="connsiteX4" fmla="*/ 5444836 w 5444836"/>
              <a:gd name="connsiteY4" fmla="*/ 6816436 h 6816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44836" h="6816436">
                <a:moveTo>
                  <a:pt x="5444836" y="0"/>
                </a:moveTo>
                <a:cubicBezTo>
                  <a:pt x="3314700" y="167120"/>
                  <a:pt x="1184564" y="334241"/>
                  <a:pt x="592282" y="1122218"/>
                </a:cubicBezTo>
                <a:cubicBezTo>
                  <a:pt x="0" y="1910195"/>
                  <a:pt x="1003305" y="3862888"/>
                  <a:pt x="1891145" y="4727863"/>
                </a:cubicBezTo>
                <a:cubicBezTo>
                  <a:pt x="2835457" y="5618404"/>
                  <a:pt x="5444836" y="6816436"/>
                  <a:pt x="5444836" y="6816436"/>
                </a:cubicBezTo>
                <a:lnTo>
                  <a:pt x="5444836" y="6816436"/>
                </a:lnTo>
              </a:path>
            </a:pathLst>
          </a:custGeom>
          <a:ln w="28575">
            <a:gradFill>
              <a:gsLst>
                <a:gs pos="0">
                  <a:schemeClr val="bg1">
                    <a:alpha val="34000"/>
                  </a:schemeClr>
                </a:gs>
                <a:gs pos="38000">
                  <a:srgbClr val="0070C0">
                    <a:alpha val="38000"/>
                  </a:srgbClr>
                </a:gs>
                <a:gs pos="82000">
                  <a:srgbClr val="00B050">
                    <a:alpha val="42000"/>
                  </a:srgbClr>
                </a:gs>
                <a:gs pos="82000">
                  <a:srgbClr val="FFC000">
                    <a:alpha val="62000"/>
                  </a:srgbClr>
                </a:gs>
              </a:gsLst>
              <a:lin ang="5400000" scaled="0"/>
            </a:gradFill>
          </a:ln>
          <a:effectLst>
            <a:outerShdw blurRad="317500" dist="203200" sx="103000" sy="103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0" name="Полилиния 29"/>
          <p:cNvSpPr/>
          <p:nvPr/>
        </p:nvSpPr>
        <p:spPr>
          <a:xfrm>
            <a:off x="3714744" y="-24"/>
            <a:ext cx="5444836" cy="5143536"/>
          </a:xfrm>
          <a:custGeom>
            <a:avLst/>
            <a:gdLst>
              <a:gd name="connsiteX0" fmla="*/ 5444836 w 5444836"/>
              <a:gd name="connsiteY0" fmla="*/ 0 h 6816436"/>
              <a:gd name="connsiteX1" fmla="*/ 592282 w 5444836"/>
              <a:gd name="connsiteY1" fmla="*/ 1122218 h 6816436"/>
              <a:gd name="connsiteX2" fmla="*/ 1891145 w 5444836"/>
              <a:gd name="connsiteY2" fmla="*/ 4727863 h 6816436"/>
              <a:gd name="connsiteX3" fmla="*/ 5444836 w 5444836"/>
              <a:gd name="connsiteY3" fmla="*/ 6816436 h 6816436"/>
              <a:gd name="connsiteX4" fmla="*/ 5444836 w 5444836"/>
              <a:gd name="connsiteY4" fmla="*/ 6816436 h 6816436"/>
              <a:gd name="connsiteX0" fmla="*/ 5444836 w 5444836"/>
              <a:gd name="connsiteY0" fmla="*/ 0 h 6816436"/>
              <a:gd name="connsiteX1" fmla="*/ 592282 w 5444836"/>
              <a:gd name="connsiteY1" fmla="*/ 1122218 h 6816436"/>
              <a:gd name="connsiteX2" fmla="*/ 1891145 w 5444836"/>
              <a:gd name="connsiteY2" fmla="*/ 4727863 h 6816436"/>
              <a:gd name="connsiteX3" fmla="*/ 5444836 w 5444836"/>
              <a:gd name="connsiteY3" fmla="*/ 6816436 h 6816436"/>
              <a:gd name="connsiteX4" fmla="*/ 5444836 w 5444836"/>
              <a:gd name="connsiteY4" fmla="*/ 6816436 h 6816436"/>
              <a:gd name="connsiteX0" fmla="*/ 5444836 w 5444836"/>
              <a:gd name="connsiteY0" fmla="*/ 0 h 6816436"/>
              <a:gd name="connsiteX1" fmla="*/ 592282 w 5444836"/>
              <a:gd name="connsiteY1" fmla="*/ 1122218 h 6816436"/>
              <a:gd name="connsiteX2" fmla="*/ 1891145 w 5444836"/>
              <a:gd name="connsiteY2" fmla="*/ 4727863 h 6816436"/>
              <a:gd name="connsiteX3" fmla="*/ 5444836 w 5444836"/>
              <a:gd name="connsiteY3" fmla="*/ 6816436 h 6816436"/>
              <a:gd name="connsiteX4" fmla="*/ 5444836 w 5444836"/>
              <a:gd name="connsiteY4" fmla="*/ 6816436 h 6816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44836" h="6816436">
                <a:moveTo>
                  <a:pt x="5444836" y="0"/>
                </a:moveTo>
                <a:cubicBezTo>
                  <a:pt x="3314700" y="167120"/>
                  <a:pt x="1184564" y="334241"/>
                  <a:pt x="592282" y="1122218"/>
                </a:cubicBezTo>
                <a:cubicBezTo>
                  <a:pt x="0" y="1910195"/>
                  <a:pt x="1003305" y="3862888"/>
                  <a:pt x="1891145" y="4727863"/>
                </a:cubicBezTo>
                <a:cubicBezTo>
                  <a:pt x="2835457" y="5618404"/>
                  <a:pt x="5444836" y="6816436"/>
                  <a:pt x="5444836" y="6816436"/>
                </a:cubicBezTo>
                <a:lnTo>
                  <a:pt x="5444836" y="6816436"/>
                </a:lnTo>
              </a:path>
            </a:pathLst>
          </a:custGeom>
          <a:ln w="28575">
            <a:gradFill>
              <a:gsLst>
                <a:gs pos="0">
                  <a:schemeClr val="bg1">
                    <a:alpha val="34000"/>
                  </a:schemeClr>
                </a:gs>
                <a:gs pos="38000">
                  <a:srgbClr val="0070C0">
                    <a:alpha val="38000"/>
                  </a:srgbClr>
                </a:gs>
                <a:gs pos="82000">
                  <a:srgbClr val="00B050">
                    <a:alpha val="42000"/>
                  </a:srgbClr>
                </a:gs>
                <a:gs pos="82000">
                  <a:srgbClr val="FFC000">
                    <a:alpha val="62000"/>
                  </a:srgbClr>
                </a:gs>
              </a:gsLst>
              <a:lin ang="5400000" scaled="0"/>
            </a:gradFill>
          </a:ln>
          <a:effectLst>
            <a:outerShdw blurRad="317500" dist="203200" sx="103000" sy="103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pSp>
        <p:nvGrpSpPr>
          <p:cNvPr id="5168" name="Группа 35"/>
          <p:cNvGrpSpPr>
            <a:grpSpLocks/>
          </p:cNvGrpSpPr>
          <p:nvPr/>
        </p:nvGrpSpPr>
        <p:grpSpPr bwMode="auto">
          <a:xfrm>
            <a:off x="71438" y="5715000"/>
            <a:ext cx="179387" cy="322263"/>
            <a:chOff x="642910" y="5500702"/>
            <a:chExt cx="178876" cy="321752"/>
          </a:xfrm>
        </p:grpSpPr>
        <p:sp>
          <p:nvSpPr>
            <p:cNvPr id="31" name="Овал 30"/>
            <p:cNvSpPr/>
            <p:nvPr/>
          </p:nvSpPr>
          <p:spPr>
            <a:xfrm>
              <a:off x="642910" y="5500702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32" name="Овал 31"/>
            <p:cNvSpPr/>
            <p:nvPr/>
          </p:nvSpPr>
          <p:spPr>
            <a:xfrm>
              <a:off x="714144" y="5572027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33" name="Овал 32"/>
            <p:cNvSpPr/>
            <p:nvPr/>
          </p:nvSpPr>
          <p:spPr>
            <a:xfrm>
              <a:off x="785378" y="5643350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34" name="Овал 33"/>
            <p:cNvSpPr/>
            <p:nvPr/>
          </p:nvSpPr>
          <p:spPr>
            <a:xfrm>
              <a:off x="714144" y="5714675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35" name="Овал 34"/>
            <p:cNvSpPr/>
            <p:nvPr/>
          </p:nvSpPr>
          <p:spPr>
            <a:xfrm>
              <a:off x="642910" y="5785999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5169" name="Группа 48"/>
          <p:cNvGrpSpPr>
            <a:grpSpLocks/>
          </p:cNvGrpSpPr>
          <p:nvPr/>
        </p:nvGrpSpPr>
        <p:grpSpPr bwMode="auto">
          <a:xfrm>
            <a:off x="285750" y="5715000"/>
            <a:ext cx="179388" cy="322263"/>
            <a:chOff x="642910" y="5500702"/>
            <a:chExt cx="178876" cy="321752"/>
          </a:xfrm>
        </p:grpSpPr>
        <p:sp>
          <p:nvSpPr>
            <p:cNvPr id="50" name="Овал 49"/>
            <p:cNvSpPr/>
            <p:nvPr/>
          </p:nvSpPr>
          <p:spPr>
            <a:xfrm>
              <a:off x="642910" y="5500702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51" name="Овал 50"/>
            <p:cNvSpPr/>
            <p:nvPr/>
          </p:nvSpPr>
          <p:spPr>
            <a:xfrm>
              <a:off x="714144" y="5572027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52" name="Овал 51"/>
            <p:cNvSpPr/>
            <p:nvPr/>
          </p:nvSpPr>
          <p:spPr>
            <a:xfrm>
              <a:off x="785377" y="5643350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53" name="Овал 52"/>
            <p:cNvSpPr/>
            <p:nvPr/>
          </p:nvSpPr>
          <p:spPr>
            <a:xfrm>
              <a:off x="714144" y="5714675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54" name="Овал 53"/>
            <p:cNvSpPr/>
            <p:nvPr/>
          </p:nvSpPr>
          <p:spPr>
            <a:xfrm>
              <a:off x="642910" y="5785999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5170" name="Группа 54"/>
          <p:cNvGrpSpPr>
            <a:grpSpLocks/>
          </p:cNvGrpSpPr>
          <p:nvPr/>
        </p:nvGrpSpPr>
        <p:grpSpPr bwMode="auto">
          <a:xfrm>
            <a:off x="500063" y="5715000"/>
            <a:ext cx="179387" cy="322263"/>
            <a:chOff x="642910" y="5500702"/>
            <a:chExt cx="178876" cy="321752"/>
          </a:xfrm>
        </p:grpSpPr>
        <p:sp>
          <p:nvSpPr>
            <p:cNvPr id="56" name="Овал 55"/>
            <p:cNvSpPr/>
            <p:nvPr/>
          </p:nvSpPr>
          <p:spPr>
            <a:xfrm>
              <a:off x="642910" y="5500702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57" name="Овал 56"/>
            <p:cNvSpPr/>
            <p:nvPr/>
          </p:nvSpPr>
          <p:spPr>
            <a:xfrm>
              <a:off x="714144" y="5572027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58" name="Овал 57"/>
            <p:cNvSpPr/>
            <p:nvPr/>
          </p:nvSpPr>
          <p:spPr>
            <a:xfrm>
              <a:off x="785378" y="5643350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59" name="Овал 58"/>
            <p:cNvSpPr/>
            <p:nvPr/>
          </p:nvSpPr>
          <p:spPr>
            <a:xfrm>
              <a:off x="714144" y="5714675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60" name="Овал 59"/>
            <p:cNvSpPr/>
            <p:nvPr/>
          </p:nvSpPr>
          <p:spPr>
            <a:xfrm>
              <a:off x="642910" y="5785999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5171" name="Группа 60"/>
          <p:cNvGrpSpPr>
            <a:grpSpLocks/>
          </p:cNvGrpSpPr>
          <p:nvPr/>
        </p:nvGrpSpPr>
        <p:grpSpPr bwMode="auto">
          <a:xfrm>
            <a:off x="714375" y="5715000"/>
            <a:ext cx="179388" cy="322263"/>
            <a:chOff x="642910" y="5500702"/>
            <a:chExt cx="178876" cy="321752"/>
          </a:xfrm>
        </p:grpSpPr>
        <p:sp>
          <p:nvSpPr>
            <p:cNvPr id="62" name="Овал 61"/>
            <p:cNvSpPr/>
            <p:nvPr/>
          </p:nvSpPr>
          <p:spPr>
            <a:xfrm>
              <a:off x="642910" y="5500702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63" name="Овал 62"/>
            <p:cNvSpPr/>
            <p:nvPr/>
          </p:nvSpPr>
          <p:spPr>
            <a:xfrm>
              <a:off x="714144" y="5572027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64" name="Овал 63"/>
            <p:cNvSpPr/>
            <p:nvPr/>
          </p:nvSpPr>
          <p:spPr>
            <a:xfrm>
              <a:off x="785377" y="5643350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65" name="Овал 64"/>
            <p:cNvSpPr/>
            <p:nvPr/>
          </p:nvSpPr>
          <p:spPr>
            <a:xfrm>
              <a:off x="714144" y="5714675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66" name="Овал 65"/>
            <p:cNvSpPr/>
            <p:nvPr/>
          </p:nvSpPr>
          <p:spPr>
            <a:xfrm>
              <a:off x="642910" y="5785999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5172" name="Группа 66"/>
          <p:cNvGrpSpPr>
            <a:grpSpLocks/>
          </p:cNvGrpSpPr>
          <p:nvPr/>
        </p:nvGrpSpPr>
        <p:grpSpPr bwMode="auto">
          <a:xfrm>
            <a:off x="928688" y="5715000"/>
            <a:ext cx="179387" cy="322263"/>
            <a:chOff x="642910" y="5500702"/>
            <a:chExt cx="178876" cy="321752"/>
          </a:xfrm>
        </p:grpSpPr>
        <p:sp>
          <p:nvSpPr>
            <p:cNvPr id="68" name="Овал 67"/>
            <p:cNvSpPr/>
            <p:nvPr/>
          </p:nvSpPr>
          <p:spPr>
            <a:xfrm>
              <a:off x="642910" y="5500702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69" name="Овал 68"/>
            <p:cNvSpPr/>
            <p:nvPr/>
          </p:nvSpPr>
          <p:spPr>
            <a:xfrm>
              <a:off x="714144" y="5572027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70" name="Овал 69"/>
            <p:cNvSpPr/>
            <p:nvPr/>
          </p:nvSpPr>
          <p:spPr>
            <a:xfrm>
              <a:off x="785378" y="5643350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71" name="Овал 70"/>
            <p:cNvSpPr/>
            <p:nvPr/>
          </p:nvSpPr>
          <p:spPr>
            <a:xfrm>
              <a:off x="714144" y="5714675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72" name="Овал 71"/>
            <p:cNvSpPr/>
            <p:nvPr/>
          </p:nvSpPr>
          <p:spPr>
            <a:xfrm>
              <a:off x="642910" y="5785999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5173" name="Группа 72"/>
          <p:cNvGrpSpPr>
            <a:grpSpLocks/>
          </p:cNvGrpSpPr>
          <p:nvPr/>
        </p:nvGrpSpPr>
        <p:grpSpPr bwMode="auto">
          <a:xfrm>
            <a:off x="1143000" y="5715000"/>
            <a:ext cx="179388" cy="322263"/>
            <a:chOff x="642910" y="5500702"/>
            <a:chExt cx="178876" cy="321752"/>
          </a:xfrm>
        </p:grpSpPr>
        <p:sp>
          <p:nvSpPr>
            <p:cNvPr id="74" name="Овал 73"/>
            <p:cNvSpPr/>
            <p:nvPr/>
          </p:nvSpPr>
          <p:spPr>
            <a:xfrm>
              <a:off x="642910" y="5500702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75" name="Овал 74"/>
            <p:cNvSpPr/>
            <p:nvPr/>
          </p:nvSpPr>
          <p:spPr>
            <a:xfrm>
              <a:off x="714144" y="5572027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76" name="Овал 75"/>
            <p:cNvSpPr/>
            <p:nvPr/>
          </p:nvSpPr>
          <p:spPr>
            <a:xfrm>
              <a:off x="785377" y="5643350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77" name="Овал 76"/>
            <p:cNvSpPr/>
            <p:nvPr/>
          </p:nvSpPr>
          <p:spPr>
            <a:xfrm>
              <a:off x="714144" y="5714675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78" name="Овал 77"/>
            <p:cNvSpPr/>
            <p:nvPr/>
          </p:nvSpPr>
          <p:spPr>
            <a:xfrm>
              <a:off x="642910" y="5785999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5174" name="Группа 78"/>
          <p:cNvGrpSpPr>
            <a:grpSpLocks/>
          </p:cNvGrpSpPr>
          <p:nvPr/>
        </p:nvGrpSpPr>
        <p:grpSpPr bwMode="auto">
          <a:xfrm>
            <a:off x="1357313" y="5715000"/>
            <a:ext cx="179387" cy="322263"/>
            <a:chOff x="642910" y="5500702"/>
            <a:chExt cx="178876" cy="321752"/>
          </a:xfrm>
        </p:grpSpPr>
        <p:sp>
          <p:nvSpPr>
            <p:cNvPr id="80" name="Овал 79"/>
            <p:cNvSpPr/>
            <p:nvPr/>
          </p:nvSpPr>
          <p:spPr>
            <a:xfrm>
              <a:off x="642910" y="5500702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81" name="Овал 80"/>
            <p:cNvSpPr/>
            <p:nvPr/>
          </p:nvSpPr>
          <p:spPr>
            <a:xfrm>
              <a:off x="714144" y="5572027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82" name="Овал 81"/>
            <p:cNvSpPr/>
            <p:nvPr/>
          </p:nvSpPr>
          <p:spPr>
            <a:xfrm>
              <a:off x="785378" y="5643350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83" name="Овал 82"/>
            <p:cNvSpPr/>
            <p:nvPr/>
          </p:nvSpPr>
          <p:spPr>
            <a:xfrm>
              <a:off x="714144" y="5714675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84" name="Овал 83"/>
            <p:cNvSpPr/>
            <p:nvPr/>
          </p:nvSpPr>
          <p:spPr>
            <a:xfrm>
              <a:off x="642910" y="5785999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5175" name="Группа 84"/>
          <p:cNvGrpSpPr>
            <a:grpSpLocks/>
          </p:cNvGrpSpPr>
          <p:nvPr/>
        </p:nvGrpSpPr>
        <p:grpSpPr bwMode="auto">
          <a:xfrm>
            <a:off x="1571625" y="5715000"/>
            <a:ext cx="179388" cy="322263"/>
            <a:chOff x="642910" y="5500702"/>
            <a:chExt cx="178876" cy="321752"/>
          </a:xfrm>
        </p:grpSpPr>
        <p:sp>
          <p:nvSpPr>
            <p:cNvPr id="86" name="Овал 85"/>
            <p:cNvSpPr/>
            <p:nvPr/>
          </p:nvSpPr>
          <p:spPr>
            <a:xfrm>
              <a:off x="642910" y="5500702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87" name="Овал 86"/>
            <p:cNvSpPr/>
            <p:nvPr/>
          </p:nvSpPr>
          <p:spPr>
            <a:xfrm>
              <a:off x="714144" y="5572027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88" name="Овал 87"/>
            <p:cNvSpPr/>
            <p:nvPr/>
          </p:nvSpPr>
          <p:spPr>
            <a:xfrm>
              <a:off x="785377" y="5643350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89" name="Овал 88"/>
            <p:cNvSpPr/>
            <p:nvPr/>
          </p:nvSpPr>
          <p:spPr>
            <a:xfrm>
              <a:off x="714144" y="5714675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90" name="Овал 89"/>
            <p:cNvSpPr/>
            <p:nvPr/>
          </p:nvSpPr>
          <p:spPr>
            <a:xfrm>
              <a:off x="642910" y="5785999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5176" name="Группа 90"/>
          <p:cNvGrpSpPr>
            <a:grpSpLocks/>
          </p:cNvGrpSpPr>
          <p:nvPr/>
        </p:nvGrpSpPr>
        <p:grpSpPr bwMode="auto">
          <a:xfrm>
            <a:off x="1785938" y="5715000"/>
            <a:ext cx="179387" cy="322263"/>
            <a:chOff x="642910" y="5500702"/>
            <a:chExt cx="178876" cy="321752"/>
          </a:xfrm>
        </p:grpSpPr>
        <p:sp>
          <p:nvSpPr>
            <p:cNvPr id="92" name="Овал 91"/>
            <p:cNvSpPr/>
            <p:nvPr/>
          </p:nvSpPr>
          <p:spPr>
            <a:xfrm>
              <a:off x="642910" y="5500702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93" name="Овал 92"/>
            <p:cNvSpPr/>
            <p:nvPr/>
          </p:nvSpPr>
          <p:spPr>
            <a:xfrm>
              <a:off x="714144" y="5572027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94" name="Овал 93"/>
            <p:cNvSpPr/>
            <p:nvPr/>
          </p:nvSpPr>
          <p:spPr>
            <a:xfrm>
              <a:off x="785378" y="5643350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95" name="Овал 94"/>
            <p:cNvSpPr/>
            <p:nvPr/>
          </p:nvSpPr>
          <p:spPr>
            <a:xfrm>
              <a:off x="714144" y="5714675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96" name="Овал 95"/>
            <p:cNvSpPr/>
            <p:nvPr/>
          </p:nvSpPr>
          <p:spPr>
            <a:xfrm>
              <a:off x="642910" y="5785999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5177" name="Группа 96"/>
          <p:cNvGrpSpPr>
            <a:grpSpLocks/>
          </p:cNvGrpSpPr>
          <p:nvPr/>
        </p:nvGrpSpPr>
        <p:grpSpPr bwMode="auto">
          <a:xfrm>
            <a:off x="2000250" y="5715000"/>
            <a:ext cx="179388" cy="322263"/>
            <a:chOff x="642910" y="5500702"/>
            <a:chExt cx="178876" cy="321752"/>
          </a:xfrm>
        </p:grpSpPr>
        <p:sp>
          <p:nvSpPr>
            <p:cNvPr id="98" name="Овал 97"/>
            <p:cNvSpPr/>
            <p:nvPr/>
          </p:nvSpPr>
          <p:spPr>
            <a:xfrm>
              <a:off x="642910" y="5500702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99" name="Овал 98"/>
            <p:cNvSpPr/>
            <p:nvPr/>
          </p:nvSpPr>
          <p:spPr>
            <a:xfrm>
              <a:off x="714144" y="5572027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00" name="Овал 99"/>
            <p:cNvSpPr/>
            <p:nvPr/>
          </p:nvSpPr>
          <p:spPr>
            <a:xfrm>
              <a:off x="785377" y="5643350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01" name="Овал 100"/>
            <p:cNvSpPr/>
            <p:nvPr/>
          </p:nvSpPr>
          <p:spPr>
            <a:xfrm>
              <a:off x="714144" y="5714675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02" name="Овал 101"/>
            <p:cNvSpPr/>
            <p:nvPr/>
          </p:nvSpPr>
          <p:spPr>
            <a:xfrm>
              <a:off x="642910" y="5785999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5178" name="Группа 102"/>
          <p:cNvGrpSpPr>
            <a:grpSpLocks/>
          </p:cNvGrpSpPr>
          <p:nvPr/>
        </p:nvGrpSpPr>
        <p:grpSpPr bwMode="auto">
          <a:xfrm>
            <a:off x="2214563" y="5715000"/>
            <a:ext cx="179387" cy="322263"/>
            <a:chOff x="642910" y="5500702"/>
            <a:chExt cx="178876" cy="321752"/>
          </a:xfrm>
        </p:grpSpPr>
        <p:sp>
          <p:nvSpPr>
            <p:cNvPr id="104" name="Овал 103"/>
            <p:cNvSpPr/>
            <p:nvPr/>
          </p:nvSpPr>
          <p:spPr>
            <a:xfrm>
              <a:off x="642910" y="5500702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05" name="Овал 104"/>
            <p:cNvSpPr/>
            <p:nvPr/>
          </p:nvSpPr>
          <p:spPr>
            <a:xfrm>
              <a:off x="714144" y="5572027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06" name="Овал 105"/>
            <p:cNvSpPr/>
            <p:nvPr/>
          </p:nvSpPr>
          <p:spPr>
            <a:xfrm>
              <a:off x="785378" y="5643350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07" name="Овал 106"/>
            <p:cNvSpPr/>
            <p:nvPr/>
          </p:nvSpPr>
          <p:spPr>
            <a:xfrm>
              <a:off x="714144" y="5714675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08" name="Овал 107"/>
            <p:cNvSpPr/>
            <p:nvPr/>
          </p:nvSpPr>
          <p:spPr>
            <a:xfrm>
              <a:off x="642910" y="5785999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5179" name="Группа 108"/>
          <p:cNvGrpSpPr>
            <a:grpSpLocks/>
          </p:cNvGrpSpPr>
          <p:nvPr/>
        </p:nvGrpSpPr>
        <p:grpSpPr bwMode="auto">
          <a:xfrm>
            <a:off x="2428875" y="5715000"/>
            <a:ext cx="179388" cy="322263"/>
            <a:chOff x="642910" y="5500702"/>
            <a:chExt cx="178876" cy="321752"/>
          </a:xfrm>
        </p:grpSpPr>
        <p:sp>
          <p:nvSpPr>
            <p:cNvPr id="110" name="Овал 109"/>
            <p:cNvSpPr/>
            <p:nvPr/>
          </p:nvSpPr>
          <p:spPr>
            <a:xfrm>
              <a:off x="642910" y="5500702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11" name="Овал 110"/>
            <p:cNvSpPr/>
            <p:nvPr/>
          </p:nvSpPr>
          <p:spPr>
            <a:xfrm>
              <a:off x="714144" y="5572027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12" name="Овал 111"/>
            <p:cNvSpPr/>
            <p:nvPr/>
          </p:nvSpPr>
          <p:spPr>
            <a:xfrm>
              <a:off x="785377" y="5643350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13" name="Овал 112"/>
            <p:cNvSpPr/>
            <p:nvPr/>
          </p:nvSpPr>
          <p:spPr>
            <a:xfrm>
              <a:off x="714144" y="5714675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14" name="Овал 113"/>
            <p:cNvSpPr/>
            <p:nvPr/>
          </p:nvSpPr>
          <p:spPr>
            <a:xfrm>
              <a:off x="642910" y="5785999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5180" name="Группа 114"/>
          <p:cNvGrpSpPr>
            <a:grpSpLocks/>
          </p:cNvGrpSpPr>
          <p:nvPr/>
        </p:nvGrpSpPr>
        <p:grpSpPr bwMode="auto">
          <a:xfrm>
            <a:off x="2643188" y="5715000"/>
            <a:ext cx="179387" cy="322263"/>
            <a:chOff x="642910" y="5500702"/>
            <a:chExt cx="178876" cy="321752"/>
          </a:xfrm>
        </p:grpSpPr>
        <p:sp>
          <p:nvSpPr>
            <p:cNvPr id="116" name="Овал 115"/>
            <p:cNvSpPr/>
            <p:nvPr/>
          </p:nvSpPr>
          <p:spPr>
            <a:xfrm>
              <a:off x="642910" y="5500702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17" name="Овал 116"/>
            <p:cNvSpPr/>
            <p:nvPr/>
          </p:nvSpPr>
          <p:spPr>
            <a:xfrm>
              <a:off x="714144" y="5572027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18" name="Овал 117"/>
            <p:cNvSpPr/>
            <p:nvPr/>
          </p:nvSpPr>
          <p:spPr>
            <a:xfrm>
              <a:off x="785378" y="5643350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19" name="Овал 118"/>
            <p:cNvSpPr/>
            <p:nvPr/>
          </p:nvSpPr>
          <p:spPr>
            <a:xfrm>
              <a:off x="714144" y="5714675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20" name="Овал 119"/>
            <p:cNvSpPr/>
            <p:nvPr/>
          </p:nvSpPr>
          <p:spPr>
            <a:xfrm>
              <a:off x="642910" y="5785999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5181" name="Группа 120"/>
          <p:cNvGrpSpPr>
            <a:grpSpLocks/>
          </p:cNvGrpSpPr>
          <p:nvPr/>
        </p:nvGrpSpPr>
        <p:grpSpPr bwMode="auto">
          <a:xfrm>
            <a:off x="2857500" y="5715000"/>
            <a:ext cx="179388" cy="322263"/>
            <a:chOff x="642910" y="5500702"/>
            <a:chExt cx="178876" cy="321752"/>
          </a:xfrm>
        </p:grpSpPr>
        <p:sp>
          <p:nvSpPr>
            <p:cNvPr id="122" name="Овал 121"/>
            <p:cNvSpPr/>
            <p:nvPr/>
          </p:nvSpPr>
          <p:spPr>
            <a:xfrm>
              <a:off x="642910" y="5500702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23" name="Овал 122"/>
            <p:cNvSpPr/>
            <p:nvPr/>
          </p:nvSpPr>
          <p:spPr>
            <a:xfrm>
              <a:off x="714144" y="5572027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24" name="Овал 123"/>
            <p:cNvSpPr/>
            <p:nvPr/>
          </p:nvSpPr>
          <p:spPr>
            <a:xfrm>
              <a:off x="785377" y="5643350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25" name="Овал 124"/>
            <p:cNvSpPr/>
            <p:nvPr/>
          </p:nvSpPr>
          <p:spPr>
            <a:xfrm>
              <a:off x="714144" y="5714675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26" name="Овал 125"/>
            <p:cNvSpPr/>
            <p:nvPr/>
          </p:nvSpPr>
          <p:spPr>
            <a:xfrm>
              <a:off x="642910" y="5785999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5182" name="Группа 126"/>
          <p:cNvGrpSpPr>
            <a:grpSpLocks/>
          </p:cNvGrpSpPr>
          <p:nvPr/>
        </p:nvGrpSpPr>
        <p:grpSpPr bwMode="auto">
          <a:xfrm>
            <a:off x="3071813" y="5715000"/>
            <a:ext cx="179387" cy="322263"/>
            <a:chOff x="642910" y="5500702"/>
            <a:chExt cx="178876" cy="321752"/>
          </a:xfrm>
        </p:grpSpPr>
        <p:sp>
          <p:nvSpPr>
            <p:cNvPr id="128" name="Овал 127"/>
            <p:cNvSpPr/>
            <p:nvPr/>
          </p:nvSpPr>
          <p:spPr>
            <a:xfrm>
              <a:off x="642910" y="5500702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29" name="Овал 128"/>
            <p:cNvSpPr/>
            <p:nvPr/>
          </p:nvSpPr>
          <p:spPr>
            <a:xfrm>
              <a:off x="714144" y="5572027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0" name="Овал 129"/>
            <p:cNvSpPr/>
            <p:nvPr/>
          </p:nvSpPr>
          <p:spPr>
            <a:xfrm>
              <a:off x="785378" y="5643350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1" name="Овал 130"/>
            <p:cNvSpPr/>
            <p:nvPr/>
          </p:nvSpPr>
          <p:spPr>
            <a:xfrm>
              <a:off x="714144" y="5714675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2" name="Овал 131"/>
            <p:cNvSpPr/>
            <p:nvPr/>
          </p:nvSpPr>
          <p:spPr>
            <a:xfrm>
              <a:off x="642910" y="5785999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5183" name="Группа 132"/>
          <p:cNvGrpSpPr>
            <a:grpSpLocks/>
          </p:cNvGrpSpPr>
          <p:nvPr/>
        </p:nvGrpSpPr>
        <p:grpSpPr bwMode="auto">
          <a:xfrm>
            <a:off x="3286125" y="5715000"/>
            <a:ext cx="179388" cy="322263"/>
            <a:chOff x="642910" y="5500702"/>
            <a:chExt cx="178876" cy="321752"/>
          </a:xfrm>
        </p:grpSpPr>
        <p:sp>
          <p:nvSpPr>
            <p:cNvPr id="134" name="Овал 133"/>
            <p:cNvSpPr/>
            <p:nvPr/>
          </p:nvSpPr>
          <p:spPr>
            <a:xfrm>
              <a:off x="642910" y="5500702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5" name="Овал 134"/>
            <p:cNvSpPr/>
            <p:nvPr/>
          </p:nvSpPr>
          <p:spPr>
            <a:xfrm>
              <a:off x="714144" y="5572027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6" name="Овал 135"/>
            <p:cNvSpPr/>
            <p:nvPr/>
          </p:nvSpPr>
          <p:spPr>
            <a:xfrm>
              <a:off x="785377" y="5643350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7" name="Овал 136"/>
            <p:cNvSpPr/>
            <p:nvPr/>
          </p:nvSpPr>
          <p:spPr>
            <a:xfrm>
              <a:off x="714144" y="5714675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8" name="Овал 137"/>
            <p:cNvSpPr/>
            <p:nvPr/>
          </p:nvSpPr>
          <p:spPr>
            <a:xfrm>
              <a:off x="642910" y="5785999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5184" name="Группа 138"/>
          <p:cNvGrpSpPr>
            <a:grpSpLocks/>
          </p:cNvGrpSpPr>
          <p:nvPr/>
        </p:nvGrpSpPr>
        <p:grpSpPr bwMode="auto">
          <a:xfrm>
            <a:off x="3500438" y="5715000"/>
            <a:ext cx="179387" cy="322263"/>
            <a:chOff x="642910" y="5500702"/>
            <a:chExt cx="178876" cy="321752"/>
          </a:xfrm>
        </p:grpSpPr>
        <p:sp>
          <p:nvSpPr>
            <p:cNvPr id="140" name="Овал 139"/>
            <p:cNvSpPr/>
            <p:nvPr/>
          </p:nvSpPr>
          <p:spPr>
            <a:xfrm>
              <a:off x="642910" y="5500702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1" name="Овал 140"/>
            <p:cNvSpPr/>
            <p:nvPr/>
          </p:nvSpPr>
          <p:spPr>
            <a:xfrm>
              <a:off x="714144" y="5572027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2" name="Овал 141"/>
            <p:cNvSpPr/>
            <p:nvPr/>
          </p:nvSpPr>
          <p:spPr>
            <a:xfrm>
              <a:off x="785378" y="5643350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3" name="Овал 142"/>
            <p:cNvSpPr/>
            <p:nvPr/>
          </p:nvSpPr>
          <p:spPr>
            <a:xfrm>
              <a:off x="714144" y="5714675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4" name="Овал 143"/>
            <p:cNvSpPr/>
            <p:nvPr/>
          </p:nvSpPr>
          <p:spPr>
            <a:xfrm>
              <a:off x="642910" y="5785999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5185" name="Группа 144"/>
          <p:cNvGrpSpPr>
            <a:grpSpLocks/>
          </p:cNvGrpSpPr>
          <p:nvPr/>
        </p:nvGrpSpPr>
        <p:grpSpPr bwMode="auto">
          <a:xfrm>
            <a:off x="3714750" y="5715000"/>
            <a:ext cx="179388" cy="322263"/>
            <a:chOff x="642910" y="5500702"/>
            <a:chExt cx="178876" cy="321752"/>
          </a:xfrm>
        </p:grpSpPr>
        <p:sp>
          <p:nvSpPr>
            <p:cNvPr id="146" name="Овал 145"/>
            <p:cNvSpPr/>
            <p:nvPr/>
          </p:nvSpPr>
          <p:spPr>
            <a:xfrm>
              <a:off x="642910" y="5500702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7" name="Овал 146"/>
            <p:cNvSpPr/>
            <p:nvPr/>
          </p:nvSpPr>
          <p:spPr>
            <a:xfrm>
              <a:off x="714144" y="5572027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8" name="Овал 147"/>
            <p:cNvSpPr/>
            <p:nvPr/>
          </p:nvSpPr>
          <p:spPr>
            <a:xfrm>
              <a:off x="785377" y="5643350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9" name="Овал 148"/>
            <p:cNvSpPr/>
            <p:nvPr/>
          </p:nvSpPr>
          <p:spPr>
            <a:xfrm>
              <a:off x="714144" y="5714675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50" name="Овал 149"/>
            <p:cNvSpPr/>
            <p:nvPr/>
          </p:nvSpPr>
          <p:spPr>
            <a:xfrm>
              <a:off x="642910" y="5785999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5186" name="Группа 150"/>
          <p:cNvGrpSpPr>
            <a:grpSpLocks/>
          </p:cNvGrpSpPr>
          <p:nvPr/>
        </p:nvGrpSpPr>
        <p:grpSpPr bwMode="auto">
          <a:xfrm>
            <a:off x="3929063" y="5715000"/>
            <a:ext cx="179387" cy="322263"/>
            <a:chOff x="642910" y="5500702"/>
            <a:chExt cx="178876" cy="321752"/>
          </a:xfrm>
        </p:grpSpPr>
        <p:sp>
          <p:nvSpPr>
            <p:cNvPr id="152" name="Овал 151"/>
            <p:cNvSpPr/>
            <p:nvPr/>
          </p:nvSpPr>
          <p:spPr>
            <a:xfrm>
              <a:off x="642910" y="5500702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53" name="Овал 152"/>
            <p:cNvSpPr/>
            <p:nvPr/>
          </p:nvSpPr>
          <p:spPr>
            <a:xfrm>
              <a:off x="714144" y="5572027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54" name="Овал 153"/>
            <p:cNvSpPr/>
            <p:nvPr/>
          </p:nvSpPr>
          <p:spPr>
            <a:xfrm>
              <a:off x="785378" y="5643350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55" name="Овал 154"/>
            <p:cNvSpPr/>
            <p:nvPr/>
          </p:nvSpPr>
          <p:spPr>
            <a:xfrm>
              <a:off x="714144" y="5714675"/>
              <a:ext cx="36409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56" name="Овал 155"/>
            <p:cNvSpPr/>
            <p:nvPr/>
          </p:nvSpPr>
          <p:spPr>
            <a:xfrm>
              <a:off x="642910" y="5785999"/>
              <a:ext cx="36408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5187" name="Группа 156"/>
          <p:cNvGrpSpPr>
            <a:grpSpLocks/>
          </p:cNvGrpSpPr>
          <p:nvPr/>
        </p:nvGrpSpPr>
        <p:grpSpPr bwMode="auto">
          <a:xfrm>
            <a:off x="4143375" y="5715000"/>
            <a:ext cx="179388" cy="322263"/>
            <a:chOff x="642910" y="5500702"/>
            <a:chExt cx="178876" cy="321752"/>
          </a:xfrm>
        </p:grpSpPr>
        <p:sp>
          <p:nvSpPr>
            <p:cNvPr id="158" name="Овал 157"/>
            <p:cNvSpPr/>
            <p:nvPr/>
          </p:nvSpPr>
          <p:spPr>
            <a:xfrm>
              <a:off x="642910" y="5500702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59" name="Овал 158"/>
            <p:cNvSpPr/>
            <p:nvPr/>
          </p:nvSpPr>
          <p:spPr>
            <a:xfrm>
              <a:off x="714144" y="5572027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60" name="Овал 159"/>
            <p:cNvSpPr/>
            <p:nvPr/>
          </p:nvSpPr>
          <p:spPr>
            <a:xfrm>
              <a:off x="785377" y="5643350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61" name="Овал 160"/>
            <p:cNvSpPr/>
            <p:nvPr/>
          </p:nvSpPr>
          <p:spPr>
            <a:xfrm>
              <a:off x="714144" y="5714675"/>
              <a:ext cx="36408" cy="36454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62" name="Овал 161"/>
            <p:cNvSpPr/>
            <p:nvPr/>
          </p:nvSpPr>
          <p:spPr>
            <a:xfrm>
              <a:off x="642910" y="5785999"/>
              <a:ext cx="36409" cy="3645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5188" name="Группа 162"/>
          <p:cNvGrpSpPr>
            <a:grpSpLocks/>
          </p:cNvGrpSpPr>
          <p:nvPr/>
        </p:nvGrpSpPr>
        <p:grpSpPr bwMode="auto">
          <a:xfrm>
            <a:off x="4357688" y="5715000"/>
            <a:ext cx="179387" cy="322263"/>
            <a:chOff x="642910" y="5500702"/>
            <a:chExt cx="178876" cy="321752"/>
          </a:xfrm>
        </p:grpSpPr>
        <p:sp>
          <p:nvSpPr>
            <p:cNvPr id="164" name="Овал 163"/>
            <p:cNvSpPr/>
            <p:nvPr/>
          </p:nvSpPr>
          <p:spPr>
            <a:xfrm>
              <a:off x="642910" y="5500702"/>
              <a:ext cx="36408" cy="36455"/>
            </a:xfrm>
            <a:prstGeom prst="ellipse">
              <a:avLst/>
            </a:pr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65" name="Овал 164"/>
            <p:cNvSpPr/>
            <p:nvPr/>
          </p:nvSpPr>
          <p:spPr>
            <a:xfrm>
              <a:off x="714144" y="5572027"/>
              <a:ext cx="36409" cy="36454"/>
            </a:xfrm>
            <a:prstGeom prst="ellipse">
              <a:avLst/>
            </a:pr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66" name="Овал 165"/>
            <p:cNvSpPr/>
            <p:nvPr/>
          </p:nvSpPr>
          <p:spPr>
            <a:xfrm>
              <a:off x="785378" y="5643350"/>
              <a:ext cx="36408" cy="36455"/>
            </a:xfrm>
            <a:prstGeom prst="ellipse">
              <a:avLst/>
            </a:pr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67" name="Овал 166"/>
            <p:cNvSpPr/>
            <p:nvPr/>
          </p:nvSpPr>
          <p:spPr>
            <a:xfrm>
              <a:off x="714144" y="5714675"/>
              <a:ext cx="36409" cy="36454"/>
            </a:xfrm>
            <a:prstGeom prst="ellipse">
              <a:avLst/>
            </a:pr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68" name="Овал 167"/>
            <p:cNvSpPr/>
            <p:nvPr/>
          </p:nvSpPr>
          <p:spPr>
            <a:xfrm>
              <a:off x="642910" y="5785999"/>
              <a:ext cx="36408" cy="36455"/>
            </a:xfrm>
            <a:prstGeom prst="ellipse">
              <a:avLst/>
            </a:pr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5189" name="Группа 168"/>
          <p:cNvGrpSpPr>
            <a:grpSpLocks/>
          </p:cNvGrpSpPr>
          <p:nvPr/>
        </p:nvGrpSpPr>
        <p:grpSpPr bwMode="auto">
          <a:xfrm>
            <a:off x="4572000" y="5715000"/>
            <a:ext cx="179388" cy="322263"/>
            <a:chOff x="642910" y="5500702"/>
            <a:chExt cx="178876" cy="321752"/>
          </a:xfrm>
        </p:grpSpPr>
        <p:sp>
          <p:nvSpPr>
            <p:cNvPr id="170" name="Овал 169"/>
            <p:cNvSpPr/>
            <p:nvPr/>
          </p:nvSpPr>
          <p:spPr>
            <a:xfrm>
              <a:off x="642910" y="5500702"/>
              <a:ext cx="36409" cy="36455"/>
            </a:xfrm>
            <a:prstGeom prst="ellipse">
              <a:avLst/>
            </a:pr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71" name="Овал 170"/>
            <p:cNvSpPr/>
            <p:nvPr/>
          </p:nvSpPr>
          <p:spPr>
            <a:xfrm>
              <a:off x="714144" y="5572027"/>
              <a:ext cx="36408" cy="36454"/>
            </a:xfrm>
            <a:prstGeom prst="ellipse">
              <a:avLst/>
            </a:pr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72" name="Овал 171"/>
            <p:cNvSpPr/>
            <p:nvPr/>
          </p:nvSpPr>
          <p:spPr>
            <a:xfrm>
              <a:off x="785377" y="5643350"/>
              <a:ext cx="36409" cy="36455"/>
            </a:xfrm>
            <a:prstGeom prst="ellipse">
              <a:avLst/>
            </a:pr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73" name="Овал 172"/>
            <p:cNvSpPr/>
            <p:nvPr/>
          </p:nvSpPr>
          <p:spPr>
            <a:xfrm>
              <a:off x="714144" y="5714675"/>
              <a:ext cx="36408" cy="36454"/>
            </a:xfrm>
            <a:prstGeom prst="ellipse">
              <a:avLst/>
            </a:pr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74" name="Овал 173"/>
            <p:cNvSpPr/>
            <p:nvPr/>
          </p:nvSpPr>
          <p:spPr>
            <a:xfrm>
              <a:off x="642910" y="5785999"/>
              <a:ext cx="36409" cy="36455"/>
            </a:xfrm>
            <a:prstGeom prst="ellipse">
              <a:avLst/>
            </a:pr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sp>
        <p:nvSpPr>
          <p:cNvPr id="175" name="Полилиния 174"/>
          <p:cNvSpPr/>
          <p:nvPr/>
        </p:nvSpPr>
        <p:spPr>
          <a:xfrm>
            <a:off x="3857620" y="0"/>
            <a:ext cx="5444836" cy="4071966"/>
          </a:xfrm>
          <a:custGeom>
            <a:avLst/>
            <a:gdLst>
              <a:gd name="connsiteX0" fmla="*/ 5444836 w 5444836"/>
              <a:gd name="connsiteY0" fmla="*/ 0 h 6816436"/>
              <a:gd name="connsiteX1" fmla="*/ 592282 w 5444836"/>
              <a:gd name="connsiteY1" fmla="*/ 1122218 h 6816436"/>
              <a:gd name="connsiteX2" fmla="*/ 1891145 w 5444836"/>
              <a:gd name="connsiteY2" fmla="*/ 4727863 h 6816436"/>
              <a:gd name="connsiteX3" fmla="*/ 5444836 w 5444836"/>
              <a:gd name="connsiteY3" fmla="*/ 6816436 h 6816436"/>
              <a:gd name="connsiteX4" fmla="*/ 5444836 w 5444836"/>
              <a:gd name="connsiteY4" fmla="*/ 6816436 h 6816436"/>
              <a:gd name="connsiteX0" fmla="*/ 5444836 w 5444836"/>
              <a:gd name="connsiteY0" fmla="*/ 0 h 6816436"/>
              <a:gd name="connsiteX1" fmla="*/ 592282 w 5444836"/>
              <a:gd name="connsiteY1" fmla="*/ 1122218 h 6816436"/>
              <a:gd name="connsiteX2" fmla="*/ 1891145 w 5444836"/>
              <a:gd name="connsiteY2" fmla="*/ 4727863 h 6816436"/>
              <a:gd name="connsiteX3" fmla="*/ 5444836 w 5444836"/>
              <a:gd name="connsiteY3" fmla="*/ 6816436 h 6816436"/>
              <a:gd name="connsiteX4" fmla="*/ 5444836 w 5444836"/>
              <a:gd name="connsiteY4" fmla="*/ 6816436 h 6816436"/>
              <a:gd name="connsiteX0" fmla="*/ 5444836 w 5444836"/>
              <a:gd name="connsiteY0" fmla="*/ 0 h 6816436"/>
              <a:gd name="connsiteX1" fmla="*/ 592282 w 5444836"/>
              <a:gd name="connsiteY1" fmla="*/ 1122218 h 6816436"/>
              <a:gd name="connsiteX2" fmla="*/ 1891145 w 5444836"/>
              <a:gd name="connsiteY2" fmla="*/ 4727863 h 6816436"/>
              <a:gd name="connsiteX3" fmla="*/ 5444836 w 5444836"/>
              <a:gd name="connsiteY3" fmla="*/ 6816436 h 6816436"/>
              <a:gd name="connsiteX4" fmla="*/ 5444836 w 5444836"/>
              <a:gd name="connsiteY4" fmla="*/ 6816436 h 6816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44836" h="6816436">
                <a:moveTo>
                  <a:pt x="5444836" y="0"/>
                </a:moveTo>
                <a:cubicBezTo>
                  <a:pt x="3314700" y="167120"/>
                  <a:pt x="1184564" y="334241"/>
                  <a:pt x="592282" y="1122218"/>
                </a:cubicBezTo>
                <a:cubicBezTo>
                  <a:pt x="0" y="1910195"/>
                  <a:pt x="1003305" y="3862888"/>
                  <a:pt x="1891145" y="4727863"/>
                </a:cubicBezTo>
                <a:cubicBezTo>
                  <a:pt x="2835457" y="5618404"/>
                  <a:pt x="5444836" y="6816436"/>
                  <a:pt x="5444836" y="6816436"/>
                </a:cubicBezTo>
                <a:lnTo>
                  <a:pt x="5444836" y="6816436"/>
                </a:lnTo>
              </a:path>
            </a:pathLst>
          </a:custGeom>
          <a:ln w="28575">
            <a:gradFill>
              <a:gsLst>
                <a:gs pos="0">
                  <a:schemeClr val="bg1">
                    <a:alpha val="34000"/>
                  </a:schemeClr>
                </a:gs>
                <a:gs pos="38000">
                  <a:srgbClr val="0070C0">
                    <a:alpha val="38000"/>
                  </a:srgbClr>
                </a:gs>
                <a:gs pos="82000">
                  <a:srgbClr val="00B050">
                    <a:alpha val="42000"/>
                  </a:srgbClr>
                </a:gs>
                <a:gs pos="82000">
                  <a:srgbClr val="FFC000">
                    <a:alpha val="62000"/>
                  </a:srgbClr>
                </a:gs>
              </a:gsLst>
              <a:lin ang="5400000" scaled="0"/>
            </a:gradFill>
          </a:ln>
          <a:effectLst>
            <a:outerShdw blurRad="317500" dist="203200" sx="103000" sy="103000" algn="ctr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6" name="Заголовок 175"/>
          <p:cNvSpPr>
            <a:spLocks noGrp="1"/>
          </p:cNvSpPr>
          <p:nvPr>
            <p:ph type="title"/>
          </p:nvPr>
        </p:nvSpPr>
        <p:spPr>
          <a:xfrm>
            <a:off x="-19050" y="188640"/>
            <a:ext cx="9144000" cy="1240096"/>
          </a:xfrm>
          <a:ln w="19050">
            <a:miter lim="800000"/>
            <a:headEnd/>
            <a:tailEnd/>
          </a:ln>
          <a:extLst/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dirty="0" smtClean="0"/>
              <a:t>Цель модели  ППК: </a:t>
            </a: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200" dirty="0" smtClean="0">
                <a:solidFill>
                  <a:srgbClr val="002060"/>
                </a:solidFill>
              </a:rPr>
              <a:t>создание </a:t>
            </a:r>
            <a:r>
              <a:rPr lang="ru-RU" sz="2200" dirty="0">
                <a:solidFill>
                  <a:srgbClr val="002060"/>
                </a:solidFill>
              </a:rPr>
              <a:t>условий для </a:t>
            </a:r>
            <a:r>
              <a:rPr lang="ru-RU" sz="2200" dirty="0" smtClean="0">
                <a:solidFill>
                  <a:srgbClr val="002060"/>
                </a:solidFill>
              </a:rPr>
              <a:t>персонифицированного подхода к повышению квалификации  педагогов.</a:t>
            </a:r>
            <a:r>
              <a:rPr lang="ru-RU" sz="2200" dirty="0"/>
              <a:t/>
            </a:r>
            <a:br>
              <a:rPr lang="ru-RU" sz="2200" dirty="0"/>
            </a:br>
            <a:r>
              <a:rPr lang="ru-RU" dirty="0"/>
              <a:t/>
            </a:r>
            <a:br>
              <a:rPr lang="ru-RU" dirty="0"/>
            </a:br>
            <a:endParaRPr lang="ru-RU" cap="none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57" name="Фигура, имеющая форму буквы L 156">
            <a:hlinkClick r:id="" action="ppaction://hlinkshowjump?jump=nextslide"/>
          </p:cNvPr>
          <p:cNvSpPr/>
          <p:nvPr/>
        </p:nvSpPr>
        <p:spPr>
          <a:xfrm rot="13688188">
            <a:off x="8403432" y="6341269"/>
            <a:ext cx="290512" cy="323850"/>
          </a:xfrm>
          <a:prstGeom prst="corner">
            <a:avLst>
              <a:gd name="adj1" fmla="val 51886"/>
              <a:gd name="adj2" fmla="val 36977"/>
            </a:avLst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3" name="Фигура, имеющая форму буквы L 162">
            <a:hlinkClick r:id="" action="ppaction://hlinkshowjump?jump=previousslide"/>
          </p:cNvPr>
          <p:cNvSpPr/>
          <p:nvPr/>
        </p:nvSpPr>
        <p:spPr>
          <a:xfrm rot="7911812" flipH="1">
            <a:off x="8138319" y="6341269"/>
            <a:ext cx="290512" cy="323850"/>
          </a:xfrm>
          <a:prstGeom prst="corner">
            <a:avLst>
              <a:gd name="adj1" fmla="val 51886"/>
              <a:gd name="adj2" fmla="val 36977"/>
            </a:avLst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pSp>
        <p:nvGrpSpPr>
          <p:cNvPr id="5196" name="Группа 168"/>
          <p:cNvGrpSpPr>
            <a:grpSpLocks/>
          </p:cNvGrpSpPr>
          <p:nvPr/>
        </p:nvGrpSpPr>
        <p:grpSpPr bwMode="auto">
          <a:xfrm>
            <a:off x="409575" y="6280150"/>
            <a:ext cx="142875" cy="428625"/>
            <a:chOff x="409704" y="6279754"/>
            <a:chExt cx="143349" cy="428998"/>
          </a:xfrm>
        </p:grpSpPr>
        <p:sp>
          <p:nvSpPr>
            <p:cNvPr id="179" name="Прямоугольник 178">
              <a:hlinkClick r:id="" action="ppaction://hlinkshowjump?jump=endshow"/>
            </p:cNvPr>
            <p:cNvSpPr/>
            <p:nvPr/>
          </p:nvSpPr>
          <p:spPr>
            <a:xfrm rot="7887245">
              <a:off x="266880" y="6422578"/>
              <a:ext cx="428998" cy="143349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80" name="Прямоугольник 179">
              <a:hlinkClick r:id="" action="ppaction://hlinkshowjump?jump=endshow"/>
            </p:cNvPr>
            <p:cNvSpPr/>
            <p:nvPr/>
          </p:nvSpPr>
          <p:spPr>
            <a:xfrm rot="2898367">
              <a:off x="266880" y="6422578"/>
              <a:ext cx="428998" cy="143349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sp>
        <p:nvSpPr>
          <p:cNvPr id="5197" name="Прямоугольник 1"/>
          <p:cNvSpPr>
            <a:spLocks noChangeArrowheads="1"/>
          </p:cNvSpPr>
          <p:nvPr/>
        </p:nvSpPr>
        <p:spPr bwMode="auto">
          <a:xfrm>
            <a:off x="771525" y="2058988"/>
            <a:ext cx="76231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 b="1">
                <a:latin typeface="Arial" charset="0"/>
              </a:rPr>
              <a:t>Задачи:</a:t>
            </a:r>
          </a:p>
        </p:txBody>
      </p:sp>
      <p:sp>
        <p:nvSpPr>
          <p:cNvPr id="185" name="Пятиугольник 184"/>
          <p:cNvSpPr/>
          <p:nvPr/>
        </p:nvSpPr>
        <p:spPr>
          <a:xfrm>
            <a:off x="1500188" y="4227513"/>
            <a:ext cx="7643812" cy="857250"/>
          </a:xfrm>
          <a:prstGeom prst="homePlat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dirty="0"/>
              <a:t>-организовать персонифицированное повышение квалификации </a:t>
            </a:r>
            <a:r>
              <a:rPr lang="ru-RU" dirty="0" smtClean="0"/>
              <a:t>педагогов  </a:t>
            </a:r>
            <a:r>
              <a:rPr lang="ru-RU" dirty="0"/>
              <a:t>посредством реализации индивидуальных образовательных маршрутов.</a:t>
            </a:r>
          </a:p>
        </p:txBody>
      </p:sp>
      <p:sp>
        <p:nvSpPr>
          <p:cNvPr id="177" name="Пятиугольник 176"/>
          <p:cNvSpPr/>
          <p:nvPr/>
        </p:nvSpPr>
        <p:spPr>
          <a:xfrm>
            <a:off x="1481138" y="2714625"/>
            <a:ext cx="7643812" cy="857250"/>
          </a:xfrm>
          <a:prstGeom prst="homePlat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dirty="0"/>
              <a:t>-выявить проблемное поле </a:t>
            </a:r>
            <a:r>
              <a:rPr lang="ru-RU" dirty="0" smtClean="0"/>
              <a:t>педагога </a:t>
            </a:r>
            <a:r>
              <a:rPr lang="ru-RU" dirty="0"/>
              <a:t>на основе анализа диагностики, как запрос на содержание образовательных услуг;</a:t>
            </a:r>
          </a:p>
        </p:txBody>
      </p:sp>
    </p:spTree>
    <p:extLst>
      <p:ext uri="{BB962C8B-B14F-4D97-AF65-F5344CB8AC3E}">
        <p14:creationId xmlns:p14="http://schemas.microsoft.com/office/powerpoint/2010/main" val="140993079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000" b="1" dirty="0" smtClean="0">
                <a:solidFill>
                  <a:schemeClr val="accent2"/>
                </a:solidFill>
              </a:rPr>
              <a:t>Персонифицированная модель повышения квалификации</a:t>
            </a:r>
          </a:p>
        </p:txBody>
      </p:sp>
      <p:sp>
        <p:nvSpPr>
          <p:cNvPr id="21507" name="Дата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AB2B90B6-B13B-47AF-A0D6-31E745C93534}" type="datetime1">
              <a:rPr lang="ru-RU" altLang="ru-RU" smtClean="0">
                <a:solidFill>
                  <a:srgbClr val="FFFFFF"/>
                </a:solidFill>
              </a:rPr>
              <a:pPr eaLnBrk="1" hangingPunct="1"/>
              <a:t>19.08.2021</a:t>
            </a:fld>
            <a:endParaRPr lang="ru-RU" altLang="ru-RU" smtClean="0">
              <a:solidFill>
                <a:srgbClr val="FFFFFF"/>
              </a:solidFill>
            </a:endParaRPr>
          </a:p>
        </p:txBody>
      </p:sp>
      <p:sp>
        <p:nvSpPr>
          <p:cNvPr id="1126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8FE8F5-14A2-48E2-A8B0-1B4C7ACA16F9}" type="slidenum">
              <a:rPr lang="ru-RU"/>
              <a:pPr>
                <a:defRPr/>
              </a:pPr>
              <a:t>8</a:t>
            </a:fld>
            <a:endParaRPr lang="ru-RU"/>
          </a:p>
        </p:txBody>
      </p:sp>
      <p:sp>
        <p:nvSpPr>
          <p:cNvPr id="2150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500" b="1" dirty="0" smtClean="0"/>
              <a:t>Персонифицированная модель</a:t>
            </a:r>
            <a:r>
              <a:rPr lang="ru-RU" altLang="ru-RU" sz="2500" dirty="0" smtClean="0"/>
              <a:t> повышения квалификации учителей  основывается на  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altLang="ru-RU" sz="2500" dirty="0" smtClean="0"/>
              <a:t>- </a:t>
            </a:r>
            <a:r>
              <a:rPr lang="ru-RU" altLang="ru-RU" sz="2500" dirty="0" smtClean="0">
                <a:solidFill>
                  <a:srgbClr val="800000"/>
                </a:solidFill>
              </a:rPr>
              <a:t>выявление</a:t>
            </a:r>
            <a:r>
              <a:rPr lang="ru-RU" altLang="ru-RU" sz="2500" dirty="0" smtClean="0"/>
              <a:t> индивидуальных профессиональных </a:t>
            </a:r>
            <a:r>
              <a:rPr lang="ru-RU" altLang="ru-RU" sz="2500" dirty="0" smtClean="0">
                <a:solidFill>
                  <a:srgbClr val="800000"/>
                </a:solidFill>
              </a:rPr>
              <a:t>затруднений</a:t>
            </a:r>
            <a:r>
              <a:rPr lang="ru-RU" altLang="ru-RU" sz="2500" dirty="0" smtClean="0"/>
              <a:t>,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altLang="ru-RU" sz="2500" dirty="0" smtClean="0"/>
              <a:t>- </a:t>
            </a:r>
            <a:r>
              <a:rPr lang="ru-RU" altLang="ru-RU" sz="2500" dirty="0" smtClean="0">
                <a:solidFill>
                  <a:srgbClr val="800000"/>
                </a:solidFill>
              </a:rPr>
              <a:t>формирование</a:t>
            </a:r>
            <a:r>
              <a:rPr lang="ru-RU" altLang="ru-RU" sz="2500" dirty="0" smtClean="0"/>
              <a:t> системы учебно-профессиональных </a:t>
            </a:r>
            <a:r>
              <a:rPr lang="ru-RU" altLang="ru-RU" sz="2500" dirty="0" smtClean="0">
                <a:solidFill>
                  <a:srgbClr val="800000"/>
                </a:solidFill>
              </a:rPr>
              <a:t>задач</a:t>
            </a:r>
            <a:r>
              <a:rPr lang="ru-RU" altLang="ru-RU" sz="2500" dirty="0" smtClean="0"/>
              <a:t> в рамках курсов повышения квалификации,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altLang="ru-RU" sz="2500" dirty="0" smtClean="0"/>
              <a:t>- </a:t>
            </a:r>
            <a:r>
              <a:rPr lang="ru-RU" altLang="ru-RU" sz="2500" dirty="0" smtClean="0">
                <a:solidFill>
                  <a:srgbClr val="800000"/>
                </a:solidFill>
              </a:rPr>
              <a:t>выстраивание</a:t>
            </a:r>
            <a:r>
              <a:rPr lang="ru-RU" altLang="ru-RU" sz="2500" dirty="0" smtClean="0"/>
              <a:t> </a:t>
            </a:r>
            <a:r>
              <a:rPr lang="ru-RU" altLang="ru-RU" sz="2500" dirty="0" smtClean="0">
                <a:solidFill>
                  <a:srgbClr val="800000"/>
                </a:solidFill>
              </a:rPr>
              <a:t>индивидуального</a:t>
            </a:r>
            <a:r>
              <a:rPr lang="ru-RU" altLang="ru-RU" sz="2500" dirty="0" smtClean="0"/>
              <a:t> образовательного </a:t>
            </a:r>
            <a:r>
              <a:rPr lang="ru-RU" altLang="ru-RU" sz="2500" dirty="0" smtClean="0">
                <a:solidFill>
                  <a:srgbClr val="800000"/>
                </a:solidFill>
              </a:rPr>
              <a:t>маршрута</a:t>
            </a:r>
            <a:r>
              <a:rPr lang="ru-RU" altLang="ru-RU" sz="2500" dirty="0" smtClean="0"/>
              <a:t>, завершающегося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altLang="ru-RU" sz="2500" dirty="0" smtClean="0"/>
              <a:t>- </a:t>
            </a:r>
            <a:r>
              <a:rPr lang="ru-RU" altLang="ru-RU" sz="2500" dirty="0" smtClean="0">
                <a:solidFill>
                  <a:srgbClr val="800000"/>
                </a:solidFill>
              </a:rPr>
              <a:t>подготовкой итогового проекта</a:t>
            </a:r>
            <a:r>
              <a:rPr lang="ru-RU" altLang="ru-RU" sz="2500" dirty="0" smtClean="0"/>
              <a:t>, имеющего практическую значимость для повышения качества образования.</a:t>
            </a:r>
          </a:p>
        </p:txBody>
      </p:sp>
    </p:spTree>
    <p:extLst>
      <p:ext uri="{BB962C8B-B14F-4D97-AF65-F5344CB8AC3E}">
        <p14:creationId xmlns:p14="http://schemas.microsoft.com/office/powerpoint/2010/main" val="14842922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3000" b="1" smtClean="0">
                <a:solidFill>
                  <a:schemeClr val="accent2"/>
                </a:solidFill>
              </a:rPr>
              <a:t>Персонифицированная модель повышения квалификации</a:t>
            </a:r>
          </a:p>
        </p:txBody>
      </p:sp>
      <p:sp>
        <p:nvSpPr>
          <p:cNvPr id="23555" name="Дата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0A47623F-7340-4C33-A7F8-2F2BD8C4BDFB}" type="datetime1">
              <a:rPr lang="ru-RU" altLang="ru-RU" smtClean="0">
                <a:solidFill>
                  <a:srgbClr val="FFFFFF"/>
                </a:solidFill>
              </a:rPr>
              <a:pPr eaLnBrk="1" hangingPunct="1"/>
              <a:t>19.08.2021</a:t>
            </a:fld>
            <a:endParaRPr lang="ru-RU" altLang="ru-RU" smtClean="0">
              <a:solidFill>
                <a:srgbClr val="FFFFFF"/>
              </a:solidFill>
            </a:endParaRPr>
          </a:p>
        </p:txBody>
      </p:sp>
      <p:sp>
        <p:nvSpPr>
          <p:cNvPr id="1331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FDF441-3790-4403-A66C-BC7377AB172B}" type="slidenum">
              <a:rPr lang="ru-RU"/>
              <a:pPr>
                <a:defRPr/>
              </a:pPr>
              <a:t>9</a:t>
            </a:fld>
            <a:endParaRPr lang="ru-RU"/>
          </a:p>
        </p:txBody>
      </p:sp>
      <p:sp>
        <p:nvSpPr>
          <p:cNvPr id="2355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50825" y="1285875"/>
            <a:ext cx="8713788" cy="5456238"/>
          </a:xfrm>
        </p:spPr>
        <p:txBody>
          <a:bodyPr/>
          <a:lstStyle/>
          <a:p>
            <a:pPr eaLnBrk="1" hangingPunct="1"/>
            <a:r>
              <a:rPr lang="ru-RU" altLang="ru-RU" sz="2500" dirty="0" smtClean="0"/>
              <a:t>Персонифицированный процесс повышения квалификации </a:t>
            </a:r>
            <a:r>
              <a:rPr lang="ru-RU" altLang="ru-RU" sz="2500" dirty="0" smtClean="0">
                <a:solidFill>
                  <a:srgbClr val="3333CC"/>
                </a:solidFill>
              </a:rPr>
              <a:t>создает условия</a:t>
            </a:r>
            <a:r>
              <a:rPr lang="ru-RU" altLang="ru-RU" sz="2500" dirty="0" smtClean="0"/>
              <a:t> </a:t>
            </a:r>
            <a:r>
              <a:rPr lang="ru-RU" altLang="ru-RU" sz="2500" dirty="0" smtClean="0">
                <a:solidFill>
                  <a:srgbClr val="3333CC"/>
                </a:solidFill>
              </a:rPr>
              <a:t>для проявления субъектной позиции</a:t>
            </a:r>
            <a:r>
              <a:rPr lang="ru-RU" altLang="ru-RU" sz="2500" dirty="0" smtClean="0"/>
              <a:t> обучающегося </a:t>
            </a:r>
            <a:r>
              <a:rPr lang="ru-RU" altLang="ru-RU" sz="2500" dirty="0" smtClean="0">
                <a:solidFill>
                  <a:srgbClr val="3333CC"/>
                </a:solidFill>
              </a:rPr>
              <a:t>педагога</a:t>
            </a:r>
            <a:r>
              <a:rPr lang="ru-RU" altLang="ru-RU" sz="2500" dirty="0" smtClean="0"/>
              <a:t> в соответствии со своими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sz="2500" dirty="0" smtClean="0"/>
              <a:t>собственными потребностями,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sz="2500" dirty="0" smtClean="0"/>
              <a:t>целями,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sz="2500" dirty="0" smtClean="0"/>
              <a:t>интересами,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sz="2500" dirty="0" smtClean="0"/>
              <a:t>возможностями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sz="2500" dirty="0" smtClean="0"/>
              <a:t>    посредством выбора модулей,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sz="2500" dirty="0" smtClean="0"/>
              <a:t>способов самостоятельного решения учебных задач. </a:t>
            </a:r>
          </a:p>
        </p:txBody>
      </p:sp>
    </p:spTree>
    <p:extLst>
      <p:ext uri="{BB962C8B-B14F-4D97-AF65-F5344CB8AC3E}">
        <p14:creationId xmlns:p14="http://schemas.microsoft.com/office/powerpoint/2010/main" val="334038716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</TotalTime>
  <Words>1716</Words>
  <Application>Microsoft Office PowerPoint</Application>
  <PresentationFormat>Экран (4:3)</PresentationFormat>
  <Paragraphs>304</Paragraphs>
  <Slides>39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39</vt:i4>
      </vt:variant>
    </vt:vector>
  </HeadingPairs>
  <TitlesOfParts>
    <vt:vector size="40" baseType="lpstr">
      <vt:lpstr>Тема Office</vt:lpstr>
      <vt:lpstr>Презентация PowerPoint</vt:lpstr>
      <vt:lpstr>Система повышения квалификации  педагогических кадров – стратегический ресурс модернизации  российского образования</vt:lpstr>
      <vt:lpstr>Новые задачи системы повышения  квалификации</vt:lpstr>
      <vt:lpstr>Презентация PowerPoint</vt:lpstr>
      <vt:lpstr>Презентация PowerPoint</vt:lpstr>
      <vt:lpstr>Актуальность </vt:lpstr>
      <vt:lpstr>Цель модели  ППК:   создание условий для персонифицированного подхода к повышению квалификации  педагогов.  </vt:lpstr>
      <vt:lpstr>Персонифицированная модель повышения квалификации</vt:lpstr>
      <vt:lpstr>Персонифицированная модель повышения квалификации</vt:lpstr>
      <vt:lpstr>Модель  персонифицированного повышения квалификации</vt:lpstr>
      <vt:lpstr>При каких условиях повышение квалификации становится персонифицированным = развивающим?</vt:lpstr>
      <vt:lpstr>При каких условиях повышение квалификации становится персонифицированным = развивающим?</vt:lpstr>
      <vt:lpstr>Усиление ответственности УЧИТЕЛЯ за результат повышения квалификации</vt:lpstr>
      <vt:lpstr>В чем состоит ответственность выбора УЧИТЕЛЯ?</vt:lpstr>
      <vt:lpstr>Усиление ответственности РУКОВОДИТЕЛЕЙ ШКОЛЫ за результат повышения квалификации</vt:lpstr>
      <vt:lpstr>Элементы персонифицированного повышения квалификации</vt:lpstr>
      <vt:lpstr>Презентация PowerPoint</vt:lpstr>
      <vt:lpstr>Презентация PowerPoint</vt:lpstr>
      <vt:lpstr>Персонифицированное обучение возможно только при исходной установке преподавателей на сформированность или, по крайней мере, на формирование в образовательном процессе рефлексивных качеств личности, что проявляется в ориентации обучающегося на постепенную интериоризацию действий, связанных с освоением содержания, в переводе обучающих функций преподавателя во внутренний план действий обучающегося. Таким образом, осуществляется его переход на новый качественный уровень обучения – самоуправление своей образовательной деятельностью   </vt:lpstr>
      <vt:lpstr> Индивидуализация   дополнительного  профессионального образования     </vt:lpstr>
      <vt:lpstr>Презентация PowerPoint</vt:lpstr>
      <vt:lpstr>Если в конкретной педагогической ситуации педагог затрудняется в решении профессионально значимой задачи, то соответствующей педагогической компетенцией он не обладает.   Подобные профессиональные проблемы при разрешении конкретной педагогической ситуации принято называть профессиональными затруднениями педагога   Профессиональные затруднения встречаются у многих педагогов вне зависимости от их стажа, уровня квалификации, в любой из периодов их профессиональной деятельности.  </vt:lpstr>
      <vt:lpstr>Профессиональные затруднения педагогов относятся к следующим группам: общепедагогические, психолого-педагогические, научно-теоретические, методические и коммуникативные. Выделение профессиональных затруднений по принадлежности к одной из пяти составляющих профессиональной компетентности педагога позволяет с достаточной степенью точности определить трудности в содержании профессиональных знаний, необходимых педагогу для формирования той или иной профессиональной компетенций. </vt:lpstr>
      <vt:lpstr>ЕСТЬ, ПО КРАЙНЕЙ МЕРЕ, ДВА РАБОТАЮЩИХ ПОДХОДА К ИНДИВИДУАЛИЗАЦИИ   ПРОЦЕССА ОБУЧЕНИЯ. </vt:lpstr>
      <vt:lpstr>Принцип – нормативное оформление -реализация нормы– качество образования</vt:lpstr>
      <vt:lpstr>Презентация PowerPoint</vt:lpstr>
      <vt:lpstr>Индивидуализация в образовании :  методологический аспект </vt:lpstr>
      <vt:lpstr>Принцип –  институциональная форма- - тип педагогического сопровождения </vt:lpstr>
      <vt:lpstr>Под индивидуализацией понимается переориентация образования на неповторимую индивидуальность учащегося, свободу выбора содержания, методов, форм и темпа обучения.   Также индивидуализация рассматривается как способ обеспечения каждому учащемуся права и возможности формирования собственных образовательных целей, задач и образовательного маршрута, придание осмысленности учебному действию за счет собственного выбора и видения своих образовательных перспектив. </vt:lpstr>
      <vt:lpstr>   Индивидуа́льность (от лат. individuum — неделимое, особь) — совокупность характерных особенностей и свойств, отличающих одного индивида от другого; своеобразие психики и личности индивида, её неповторимость, уникальность. Индивидуальность проявляется в чертах темперамента, характера, в специфике интересов, качеств перцептивных процессов.</vt:lpstr>
      <vt:lpstr>Индивидом рождаются, личностью становятся,  а индивидуальность отстаивают (А.Г. Асмолов) </vt:lpstr>
      <vt:lpstr> Об индивиде говорят, когда рассматривают человека как представителя вида homo sapiens. Человек рождается индивидом. Он имеет обусловленные природой особенности – генотип.   Генотипические свойства в процессе жизни развиваются и преобразуются, становятся фенотипическими, т.е. образуют фенотип.   Фенотип – это продукт взаимодействия генотипа и среды. Как индивиды, люди отличаются друг от друга морфофизиологическими особенностями, такими как рост, телесная конституция, цвет глаз, тип нервной системы и др.</vt:lpstr>
      <vt:lpstr> Личность – это качественно новое образование. Оно формируется благодаря жизни человека в обществе. В процессе своей жизни и деятельности человек вступает в отношения с другими людьми (общественные отношения), и эти отношения становятся «образующими» его личность.   Согласно отечественной традиции, личность – это человек в совокупности его социальных качеств, формирующихся в различных видах общественной деятельности и отношений (Л.И.Буева).  Личность проявляется во взаимодействии с окружающим миром: в поведении, в поступках, в своеобразном воплощении социальных ролей. Однако во взаимодействии с окружающим миром личность не только проявляется, но и, как следует из определения, формируется. </vt:lpstr>
      <vt:lpstr>Индивидуальный образовательный маршрут – это планируемый путь индивидуального развития, который строится на основе тестирования и анализа предыдущего пути и ведет к индивидуальному образу будущего, проходя сквозь курсовую подготовку и продолжающийся в практической образовательной деятельности в своей образовательной организации</vt:lpstr>
      <vt:lpstr>Принимая во внимание задачу индивидуализации образовательного процесса, наиболее оптимальным в данной ситуации является применение дистанционных образовательных технологий, которые позволяют включить в процесс обучения любое количество слушателей, сокращая при этом материальные и трудовые затраты.  Для достижения целей ПК мы используем комбинированную систему, включающую как контактные занятия с преподавателем, так и использование дистанционных образовательных технологий.  </vt:lpstr>
      <vt:lpstr>Дистанционная модель повышения квалификации  обеспечивает максимальную степень самостоятельности обучающегося на основе предоставления возможности выбора содержания,  сроков и  темпов повышения квалификации Реализация дополнительных профессиональных программ в ЦНППМПР позволяет учитывать психологические особенности современного взрослого человека, для которого, наиболее ценными в процессе обучения становятся приоритетность самостоятельного обучения, принцип элективности и возможность выбора индивидуального маршрута </vt:lpstr>
      <vt:lpstr>Перечень общих особенностей дистанционного обучения: − возможность чрезвычайно оперативной передачи на любые расстояния информации любого объема, любого вида (визуальной и звуковой, статичной и динамичной, текстовой и графической); − хранение ее в памяти компьютеров участников процесса обучения нужное количество времени, возможность ее редактирования, обработки, распечатки − возможность обеспечения интерактивности с помощью, специально создаваемой для этих целей мультимедийной информации, и оперативной обратной связи в ходе диалога с преподавателем или с другими участниками курса; − возможность доступа к различным источникам информации, в том числе удаленным, многочисленным конференциям по всему миру, работы с этой информацией; − возможность организации совместных телекоммуникационных проектов, электронных конференций, в том числе в режиме реального времени, компьютерных аудио конференций и видеоконференций, возможность обмена мнениями с любым участником данного курса, преподавателем, консультантами, возможность запроса информации по любому интересующему вопросу через электронные конференции; − возможность организации сетевых профессиональных сообществ, сообществ по интересам. </vt:lpstr>
      <vt:lpstr>Презентация PowerPoint</vt:lpstr>
      <vt:lpstr>Self skills позволяют человеку придерживаться своего индивидуального пути — это необходимое умение учителя Выход в self-компетенции – это смещение фокуса с оболочки внешней на внутреннюю, ядерную, на которую потом все надстраивается: хоть «софт», хоть «хард», хоть «диджитал».  Это умение работать со своим собственным ядром, то есть заниматься самостроительством в себе человека и профессионала. И этим нужно заниматься специально, поскольку от природы мы получаемся неосознанными пользователями самих себя.  Селф-скиллз – это компетенции своего потенциала и развития, творческого строительства собственной жизни.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Илья Клейман</dc:creator>
  <cp:lastModifiedBy>Илья Клейман</cp:lastModifiedBy>
  <cp:revision>51</cp:revision>
  <dcterms:created xsi:type="dcterms:W3CDTF">2021-08-15T04:46:18Z</dcterms:created>
  <dcterms:modified xsi:type="dcterms:W3CDTF">2021-08-19T04:02:02Z</dcterms:modified>
</cp:coreProperties>
</file>