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3" r:id="rId2"/>
    <p:sldId id="302" r:id="rId3"/>
    <p:sldId id="322" r:id="rId4"/>
    <p:sldId id="287" r:id="rId5"/>
    <p:sldId id="329" r:id="rId6"/>
    <p:sldId id="326" r:id="rId7"/>
    <p:sldId id="310" r:id="rId8"/>
    <p:sldId id="311" r:id="rId9"/>
    <p:sldId id="312" r:id="rId10"/>
    <p:sldId id="313" r:id="rId11"/>
    <p:sldId id="314" r:id="rId12"/>
    <p:sldId id="323" r:id="rId13"/>
    <p:sldId id="316" r:id="rId14"/>
    <p:sldId id="317" r:id="rId15"/>
    <p:sldId id="318" r:id="rId16"/>
    <p:sldId id="330" r:id="rId17"/>
    <p:sldId id="331" r:id="rId18"/>
    <p:sldId id="320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59"/>
    <a:srgbClr val="F15B4E"/>
    <a:srgbClr val="FFCC66"/>
    <a:srgbClr val="FFCC99"/>
    <a:srgbClr val="FFFF66"/>
    <a:srgbClr val="FF9966"/>
    <a:srgbClr val="FF7C80"/>
    <a:srgbClr val="000046"/>
    <a:srgbClr val="FBFBFB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713" autoAdjust="0"/>
  </p:normalViewPr>
  <p:slideViewPr>
    <p:cSldViewPr>
      <p:cViewPr varScale="1">
        <p:scale>
          <a:sx n="216" d="100"/>
          <a:sy n="216" d="100"/>
        </p:scale>
        <p:origin x="174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0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1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8D27E-C25B-4502-9335-2FA9D6D87B93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1228A-4E7E-4A2F-9487-C9A9D29B4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4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563638"/>
            <a:ext cx="3814192" cy="648072"/>
          </a:xfrm>
          <a:solidFill>
            <a:srgbClr val="E55E54"/>
          </a:solidFill>
        </p:spPr>
        <p:txBody>
          <a:bodyPr>
            <a:normAutofit/>
          </a:bodyPr>
          <a:lstStyle>
            <a:lvl1pPr algn="l">
              <a:defRPr sz="3200" b="0">
                <a:latin typeface="Circe Light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Chernicyna-NA\Desktop\презентация центр\лого1.jpg"/>
          <p:cNvPicPr>
            <a:picLocks noChangeAspect="1" noChangeArrowheads="1"/>
          </p:cNvPicPr>
          <p:nvPr userDrawn="1"/>
        </p:nvPicPr>
        <p:blipFill>
          <a:blip r:embed="rId3" cstate="print"/>
          <a:srcRect l="2206" r="2927" b="14563"/>
          <a:stretch>
            <a:fillRect/>
          </a:stretch>
        </p:blipFill>
        <p:spPr bwMode="auto">
          <a:xfrm>
            <a:off x="4572000" y="3003798"/>
            <a:ext cx="3096344" cy="792088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283719"/>
            <a:ext cx="3024336" cy="648072"/>
          </a:xfrm>
          <a:solidFill>
            <a:srgbClr val="F15B4E"/>
          </a:solidFill>
        </p:spPr>
        <p:txBody>
          <a:bodyPr/>
          <a:lstStyle/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9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43558"/>
            <a:ext cx="2057400" cy="34563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55525"/>
            <a:ext cx="6019800" cy="40390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9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"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  <p:pic>
        <p:nvPicPr>
          <p:cNvPr id="4098" name="Picture 2" descr="C:\Users\Chernicyna-NA\Desktop\дистанционные курсы\дизайн заготовки\лого и пр (1)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6" y="2643757"/>
            <a:ext cx="1584177" cy="158417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7211144" cy="57971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438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9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10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9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7211144" cy="57971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9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10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7211144" cy="5797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11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12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7139136" cy="57971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7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6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7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83517"/>
            <a:ext cx="6059015" cy="592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7615"/>
            <a:ext cx="2952328" cy="30243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1923678"/>
            <a:ext cx="5112568" cy="24482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9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10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  <p:sp>
        <p:nvSpPr>
          <p:cNvPr id="11" name="Текст 3"/>
          <p:cNvSpPr>
            <a:spLocks noGrp="1"/>
          </p:cNvSpPr>
          <p:nvPr>
            <p:ph type="body" sz="half" idx="13"/>
          </p:nvPr>
        </p:nvSpPr>
        <p:spPr>
          <a:xfrm>
            <a:off x="3563888" y="1347615"/>
            <a:ext cx="5112568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33471"/>
            <a:ext cx="805382" cy="421610"/>
          </a:xfrm>
          <a:prstGeom prst="rect">
            <a:avLst/>
          </a:prstGeom>
          <a:noFill/>
        </p:spPr>
      </p:pic>
      <p:pic>
        <p:nvPicPr>
          <p:cNvPr id="9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3" cstate="print"/>
          <a:srcRect l="68472" b="85599"/>
          <a:stretch>
            <a:fillRect/>
          </a:stretch>
        </p:blipFill>
        <p:spPr bwMode="auto">
          <a:xfrm>
            <a:off x="8100392" y="4515966"/>
            <a:ext cx="602284" cy="144016"/>
          </a:xfrm>
          <a:prstGeom prst="rect">
            <a:avLst/>
          </a:prstGeom>
          <a:noFill/>
        </p:spPr>
      </p:pic>
      <p:pic>
        <p:nvPicPr>
          <p:cNvPr id="10" name="Picture 2" descr="C:\Users\Chernicyna-NA\Desktop\дистанционные курсы\дизайн заготовки\лого2.png"/>
          <p:cNvPicPr>
            <a:picLocks noChangeAspect="1" noChangeArrowheads="1"/>
          </p:cNvPicPr>
          <p:nvPr userDrawn="1"/>
        </p:nvPicPr>
        <p:blipFill>
          <a:blip r:embed="rId4" cstate="print"/>
          <a:srcRect l="68472" b="85599"/>
          <a:stretch>
            <a:fillRect/>
          </a:stretch>
        </p:blipFill>
        <p:spPr bwMode="auto">
          <a:xfrm>
            <a:off x="395536" y="195487"/>
            <a:ext cx="1116000" cy="1440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8BA3-614C-454B-AA13-22F75A00B13E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EBA0-6D3A-42E7-9CD1-1063EAD45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2427734"/>
            <a:ext cx="1944216" cy="1944216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07904" y="1563638"/>
            <a:ext cx="4246240" cy="1224136"/>
          </a:xfrm>
          <a:prstGeom prst="rect">
            <a:avLst/>
          </a:prstGeom>
          <a:solidFill>
            <a:srgbClr val="F15B4E"/>
          </a:solidFill>
        </p:spPr>
        <p:txBody>
          <a:bodyPr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 ExtraLight" pitchFamily="34" charset="-52"/>
                <a:ea typeface="+mj-ea"/>
                <a:cs typeface="+mj-cs"/>
              </a:rPr>
              <a:t>Центр непрерывного повышения профессионального мастерства педагогических работников ГАУ ДПО «ИРО ПК» – внутренние и внешние ресурсы эффективной деятельности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07904" y="2931790"/>
            <a:ext cx="4464496" cy="648072"/>
          </a:xfrm>
          <a:prstGeom prst="rect">
            <a:avLst/>
          </a:prstGeom>
          <a:solidFill>
            <a:srgbClr val="F15B4E"/>
          </a:solidFill>
        </p:spPr>
        <p:txBody>
          <a:bodyPr anchor="ctr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rgbClr val="FFFFFF"/>
                </a:solidFill>
                <a:latin typeface="Circe ExtraLight" pitchFamily="34" charset="-52"/>
              </a:rPr>
              <a:t>Н.Д. Чистякова, </a:t>
            </a:r>
          </a:p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rgbClr val="FFFFFF"/>
                </a:solidFill>
                <a:latin typeface="Circe ExtraLight" pitchFamily="34" charset="-52"/>
              </a:rPr>
              <a:t>начальник ЦНППМПР ГАУ ДПО «ИРО ПК»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16851"/>
            <a:ext cx="1445146" cy="367067"/>
          </a:xfrm>
          <a:prstGeom prst="rect">
            <a:avLst/>
          </a:prstGeom>
        </p:spPr>
      </p:pic>
      <p:pic>
        <p:nvPicPr>
          <p:cNvPr id="6" name="Picture 5" descr="C:\Users\Chernicyna-NA\Desktop\презентация центр\Образование\Logo\Образование_лого_чб_контур_на_бел_лев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24328" y="-20538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69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1151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55E54"/>
                </a:solidFill>
              </a:rPr>
              <a:t>Оснащение образовательного процесса</a:t>
            </a:r>
            <a:r>
              <a:rPr lang="ru-RU" dirty="0">
                <a:solidFill>
                  <a:srgbClr val="E55E54"/>
                </a:solidFill>
              </a:rPr>
              <a:t> </a:t>
            </a:r>
            <a:r>
              <a:rPr lang="ru-RU" b="1" dirty="0">
                <a:solidFill>
                  <a:srgbClr val="E55E54"/>
                </a:solidFill>
              </a:rPr>
              <a:t>Центра</a:t>
            </a:r>
            <a:endParaRPr lang="ru-RU" dirty="0">
              <a:solidFill>
                <a:srgbClr val="E55E54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3463" t="36350" r="43503" b="48950"/>
          <a:stretch>
            <a:fillRect/>
          </a:stretch>
        </p:blipFill>
        <p:spPr bwMode="auto">
          <a:xfrm>
            <a:off x="458138" y="2600531"/>
            <a:ext cx="1955789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728" t="36350" r="35922" b="26900"/>
          <a:stretch>
            <a:fillRect/>
          </a:stretch>
        </p:blipFill>
        <p:spPr bwMode="auto">
          <a:xfrm>
            <a:off x="251520" y="3289847"/>
            <a:ext cx="1851635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3590" y="2758915"/>
            <a:ext cx="2623185" cy="14801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72346" t="18500" r="11116" b="60500"/>
          <a:stretch>
            <a:fillRect/>
          </a:stretch>
        </p:blipFill>
        <p:spPr bwMode="auto">
          <a:xfrm>
            <a:off x="4725164" y="2141012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72346" t="59449" r="11116" b="23751"/>
          <a:stretch>
            <a:fillRect/>
          </a:stretch>
        </p:blipFill>
        <p:spPr bwMode="auto">
          <a:xfrm>
            <a:off x="4725164" y="3572374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5066" y="3364437"/>
            <a:ext cx="2062811" cy="116377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22144" t="17450" r="54552" b="37354"/>
          <a:stretch>
            <a:fillRect/>
          </a:stretch>
        </p:blipFill>
        <p:spPr bwMode="auto">
          <a:xfrm>
            <a:off x="6295764" y="1690717"/>
            <a:ext cx="1122178" cy="12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6823" y="1251702"/>
            <a:ext cx="17281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cap="all" dirty="0">
                <a:solidFill>
                  <a:prstClr val="black"/>
                </a:solidFill>
              </a:rPr>
              <a:t>CLASSVR КОМПЛЕКТ ОБОРУДОВАНИЯ ДЛЯ ОБУЧЕНИЯ В ВИРТУАЛЬНОЙ РЕАЛЬНОСТИ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1280706"/>
            <a:ext cx="17099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cap="all" dirty="0">
                <a:solidFill>
                  <a:prstClr val="black"/>
                </a:solidFill>
              </a:rPr>
              <a:t>ИНТЕРАКТИВНЫЙ КОМПЛЕКС TEACHTOUCH 4.0 SE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7" y="1321354"/>
            <a:ext cx="2520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cap="all" dirty="0">
                <a:solidFill>
                  <a:prstClr val="black"/>
                </a:solidFill>
              </a:rPr>
              <a:t>ЦИФРОВОЙ ПОДИУМ </a:t>
            </a:r>
            <a:r>
              <a:rPr lang="en-US" sz="1100" cap="all" dirty="0">
                <a:solidFill>
                  <a:prstClr val="black"/>
                </a:solidFill>
              </a:rPr>
              <a:t>AHA ELF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1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7211144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>Организационные ресурсы эффективной деятельности ЦНППМПР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7614"/>
            <a:ext cx="8229600" cy="3243807"/>
          </a:xfrm>
        </p:spPr>
        <p:txBody>
          <a:bodyPr>
            <a:normAutofit/>
          </a:bodyPr>
          <a:lstStyle/>
          <a:p>
            <a:pPr marL="0" lvl="0" indent="0">
              <a:buClr>
                <a:srgbClr val="F15B4E"/>
              </a:buClr>
              <a:buNone/>
            </a:pPr>
            <a:r>
              <a:rPr lang="ru-RU" sz="1600" dirty="0">
                <a:solidFill>
                  <a:srgbClr val="373C59"/>
                </a:solidFill>
                <a:cs typeface="Times New Roman" panose="02020603050405020304" pitchFamily="18" charset="0"/>
              </a:rPr>
              <a:t>Содержательное и организационное взаимодействие подразделений Центра как внутри него, так и с другими подразделениями «ИРО ПК</a:t>
            </a:r>
            <a:r>
              <a:rPr lang="ru-RU" sz="1600" dirty="0" smtClean="0">
                <a:solidFill>
                  <a:srgbClr val="373C59"/>
                </a:solidFill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373C59"/>
              </a:solidFill>
              <a:cs typeface="Times New Roman" panose="02020603050405020304" pitchFamily="18" charset="0"/>
            </a:endParaRPr>
          </a:p>
          <a:p>
            <a:pPr marL="0" lvl="0" indent="0">
              <a:buClr>
                <a:srgbClr val="F15B4E"/>
              </a:buClr>
              <a:buNone/>
            </a:pPr>
            <a:endParaRPr lang="ru-RU" sz="1600" dirty="0">
              <a:solidFill>
                <a:srgbClr val="373C59"/>
              </a:solidFill>
              <a:cs typeface="Times New Roman" panose="02020603050405020304" pitchFamily="18" charset="0"/>
            </a:endParaRPr>
          </a:p>
          <a:p>
            <a:pPr marL="0" lvl="0" indent="0">
              <a:buClr>
                <a:srgbClr val="F15B4E"/>
              </a:buClr>
              <a:buNone/>
            </a:pPr>
            <a:r>
              <a:rPr lang="ru-RU" sz="1600" dirty="0">
                <a:solidFill>
                  <a:srgbClr val="373C59"/>
                </a:solidFill>
                <a:cs typeface="Times New Roman" panose="02020603050405020304" pitchFamily="18" charset="0"/>
              </a:rPr>
              <a:t>Эффективность использования электронных средств и дистанционных технологий в организационном, педагогическом процессе и  в исследовательской работе сотрудников </a:t>
            </a:r>
            <a:r>
              <a:rPr lang="ru-RU" sz="1600" dirty="0" smtClean="0">
                <a:solidFill>
                  <a:srgbClr val="373C59"/>
                </a:solidFill>
                <a:cs typeface="Times New Roman" panose="02020603050405020304" pitchFamily="18" charset="0"/>
              </a:rPr>
              <a:t>Центра</a:t>
            </a:r>
            <a:endParaRPr lang="ru-RU" sz="1600" dirty="0">
              <a:solidFill>
                <a:srgbClr val="373C59"/>
              </a:solidFill>
              <a:cs typeface="Times New Roman" panose="02020603050405020304" pitchFamily="18" charset="0"/>
            </a:endParaRPr>
          </a:p>
          <a:p>
            <a:pPr marL="0" lvl="0" indent="0">
              <a:buClr>
                <a:srgbClr val="F15B4E"/>
              </a:buClr>
              <a:buNone/>
            </a:pPr>
            <a:endParaRPr lang="ru-RU" sz="1600" dirty="0">
              <a:solidFill>
                <a:srgbClr val="373C59"/>
              </a:solidFill>
              <a:cs typeface="Times New Roman" panose="02020603050405020304" pitchFamily="18" charset="0"/>
            </a:endParaRPr>
          </a:p>
          <a:p>
            <a:pPr marL="0" lvl="0" indent="0">
              <a:buClr>
                <a:srgbClr val="F15B4E"/>
              </a:buClr>
              <a:buNone/>
            </a:pPr>
            <a:r>
              <a:rPr lang="ru-RU" sz="1600" dirty="0">
                <a:solidFill>
                  <a:srgbClr val="373C59"/>
                </a:solidFill>
                <a:cs typeface="Times New Roman" panose="02020603050405020304" pitchFamily="18" charset="0"/>
              </a:rPr>
              <a:t>Наполнение образовательного пространства ДПО края востребованным информационным </a:t>
            </a:r>
            <a:r>
              <a:rPr lang="ru-RU" sz="1600" dirty="0" smtClean="0">
                <a:solidFill>
                  <a:srgbClr val="373C59"/>
                </a:solidFill>
                <a:cs typeface="Times New Roman" panose="02020603050405020304" pitchFamily="18" charset="0"/>
              </a:rPr>
              <a:t>контентом</a:t>
            </a:r>
            <a:endParaRPr lang="ru-RU" sz="1600" dirty="0">
              <a:solidFill>
                <a:srgbClr val="373C59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373C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F6CF345-E617-43BC-80C2-6FE40F4B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942926" cy="9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22CCCB5-12CA-4D2F-B3D6-FACBDB61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05631"/>
            <a:ext cx="942926" cy="9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818BA24-03B8-47AE-9CC8-0872163B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3035300"/>
            <a:ext cx="942926" cy="9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9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17365D"/>
                </a:solidFill>
              </a:rPr>
              <a:t>Внешние ресурсы эффективной деятельности </a:t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>ЦНППМПР ГАУ ДПО «ИРО ПК»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600399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Clr>
                <a:srgbClr val="E55E54"/>
              </a:buClr>
              <a:buNone/>
            </a:pPr>
            <a:r>
              <a:rPr lang="ru-RU" sz="1400" dirty="0">
                <a:solidFill>
                  <a:schemeClr val="tx2"/>
                </a:solidFill>
              </a:rPr>
              <a:t>	</a:t>
            </a:r>
            <a:endParaRPr lang="ru-RU" sz="1400" b="1" dirty="0">
              <a:solidFill>
                <a:srgbClr val="FF0000"/>
              </a:solidFill>
            </a:endParaRPr>
          </a:p>
          <a:p>
            <a:pPr marL="0" lvl="0" indent="-180000">
              <a:spcBef>
                <a:spcPct val="0"/>
              </a:spcBef>
              <a:buClr>
                <a:srgbClr val="E55E54"/>
              </a:buClr>
              <a:buNone/>
            </a:pPr>
            <a:r>
              <a:rPr lang="ru-RU" sz="1400" dirty="0">
                <a:solidFill>
                  <a:schemeClr val="tx2"/>
                </a:solidFill>
              </a:rPr>
              <a:t>         Академия </a:t>
            </a:r>
            <a:r>
              <a:rPr lang="ru-RU" sz="1400" dirty="0" err="1">
                <a:solidFill>
                  <a:schemeClr val="tx2"/>
                </a:solidFill>
              </a:rPr>
              <a:t>МинПросвещения</a:t>
            </a:r>
            <a:r>
              <a:rPr lang="ru-RU" sz="1400" dirty="0">
                <a:solidFill>
                  <a:schemeClr val="tx2"/>
                </a:solidFill>
              </a:rPr>
              <a:t> РФ         </a:t>
            </a:r>
            <a:r>
              <a:rPr lang="ru-RU" sz="1200" b="1" dirty="0">
                <a:solidFill>
                  <a:srgbClr val="17365D"/>
                </a:solidFill>
                <a:cs typeface="Times New Roman" panose="02020603050405020304" pitchFamily="18" charset="0"/>
              </a:rPr>
              <a:t>Комплексное взаимодействие с Федеральным оператором!!! Обучение педагогов </a:t>
            </a:r>
            <a:r>
              <a:rPr lang="ru-RU" sz="1200" dirty="0">
                <a:solidFill>
                  <a:srgbClr val="17365D"/>
                </a:solidFill>
                <a:cs typeface="Times New Roman" panose="02020603050405020304" pitchFamily="18" charset="0"/>
              </a:rPr>
              <a:t>в цифрой Экосистеме ДПО!!!</a:t>
            </a:r>
          </a:p>
          <a:p>
            <a:pPr marL="0" indent="0">
              <a:buNone/>
            </a:pPr>
            <a:endParaRPr lang="ru-RU" sz="14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ru-RU" sz="14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1400" dirty="0">
                <a:solidFill>
                  <a:schemeClr val="tx2"/>
                </a:solidFill>
              </a:rPr>
              <a:t>          Министерство образования и науки ПК         </a:t>
            </a:r>
            <a:r>
              <a:rPr lang="ru-RU" sz="1200" b="1" spc="-4" dirty="0">
                <a:solidFill>
                  <a:srgbClr val="001F5F"/>
                </a:solidFill>
                <a:cs typeface="Times New Roman" panose="02020603050405020304" pitchFamily="18" charset="0"/>
              </a:rPr>
              <a:t>Создание региональной</a:t>
            </a:r>
            <a:r>
              <a:rPr lang="ru-RU" sz="1200" b="1" spc="-19" dirty="0">
                <a:solidFill>
                  <a:srgbClr val="001F5F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spc="-4" dirty="0">
                <a:solidFill>
                  <a:srgbClr val="001F5F"/>
                </a:solidFill>
                <a:cs typeface="Times New Roman" panose="02020603050405020304" pitchFamily="18" charset="0"/>
              </a:rPr>
              <a:t>части</a:t>
            </a:r>
            <a:r>
              <a:rPr lang="ru-RU" sz="1200" b="1" spc="11" dirty="0">
                <a:solidFill>
                  <a:srgbClr val="001F5F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spc="-4" dirty="0">
                <a:solidFill>
                  <a:srgbClr val="001F5F"/>
                </a:solidFill>
                <a:cs typeface="Times New Roman" panose="02020603050405020304" pitchFamily="18" charset="0"/>
              </a:rPr>
              <a:t>единой</a:t>
            </a:r>
            <a:r>
              <a:rPr lang="ru-RU" sz="1300" b="1" spc="-8" dirty="0">
                <a:solidFill>
                  <a:srgbClr val="17365D"/>
                </a:solidFill>
                <a:ea typeface="+mj-ea"/>
                <a:cs typeface="Calibri"/>
              </a:rPr>
              <a:t> федеральной</a:t>
            </a:r>
            <a:r>
              <a:rPr lang="ru-RU" sz="1300" b="1" dirty="0">
                <a:solidFill>
                  <a:srgbClr val="17365D"/>
                </a:solidFill>
                <a:ea typeface="+mj-ea"/>
                <a:cs typeface="Calibri"/>
              </a:rPr>
              <a:t> </a:t>
            </a:r>
            <a:r>
              <a:rPr lang="ru-RU" sz="1300" b="1" spc="-4" dirty="0">
                <a:solidFill>
                  <a:srgbClr val="17365D"/>
                </a:solidFill>
                <a:ea typeface="+mj-ea"/>
                <a:cs typeface="Calibri"/>
              </a:rPr>
              <a:t>системы </a:t>
            </a:r>
            <a:r>
              <a:rPr lang="ru-RU" sz="1300" b="1" spc="-8" dirty="0">
                <a:solidFill>
                  <a:srgbClr val="17365D"/>
                </a:solidFill>
                <a:ea typeface="+mj-ea"/>
                <a:cs typeface="Calibri"/>
              </a:rPr>
              <a:t>научно-методического</a:t>
            </a:r>
            <a:r>
              <a:rPr lang="ru-RU" sz="1300" b="1" spc="-26" dirty="0">
                <a:solidFill>
                  <a:srgbClr val="17365D"/>
                </a:solidFill>
                <a:ea typeface="+mj-ea"/>
                <a:cs typeface="Calibri"/>
              </a:rPr>
              <a:t> </a:t>
            </a:r>
            <a:r>
              <a:rPr lang="ru-RU" sz="1300" b="1" spc="-4" dirty="0">
                <a:solidFill>
                  <a:srgbClr val="17365D"/>
                </a:solidFill>
                <a:ea typeface="+mj-ea"/>
                <a:cs typeface="Calibri"/>
              </a:rPr>
              <a:t>сопровождения!!!</a:t>
            </a:r>
            <a:r>
              <a:rPr lang="ru-RU" sz="1300" b="1" spc="-15" dirty="0">
                <a:solidFill>
                  <a:srgbClr val="17365D"/>
                </a:solidFill>
                <a:ea typeface="+mj-ea"/>
                <a:cs typeface="Calibri"/>
              </a:rPr>
              <a:t> </a:t>
            </a:r>
            <a:endParaRPr lang="ru-RU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2"/>
              </a:solidFill>
            </a:endParaRPr>
          </a:p>
          <a:p>
            <a:pPr marL="0" lvl="0" indent="-180000">
              <a:spcBef>
                <a:spcPct val="0"/>
              </a:spcBef>
              <a:buClr>
                <a:srgbClr val="E55E5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2"/>
                </a:solidFill>
              </a:rPr>
              <a:t>ММС службы ПК         </a:t>
            </a:r>
            <a:r>
              <a:rPr lang="ru-RU" sz="1400" b="1" dirty="0" err="1">
                <a:solidFill>
                  <a:srgbClr val="373C59"/>
                </a:solidFill>
                <a:cs typeface="Times New Roman" panose="02020603050405020304" pitchFamily="18" charset="0"/>
              </a:rPr>
              <a:t>тьюторское</a:t>
            </a:r>
            <a:r>
              <a:rPr lang="ru-RU" sz="1400" b="1" dirty="0">
                <a:solidFill>
                  <a:srgbClr val="373C59"/>
                </a:solidFill>
                <a:cs typeface="Times New Roman" panose="02020603050405020304" pitchFamily="18" charset="0"/>
              </a:rPr>
              <a:t> сопровождение методической поддержки профессионального роста педагогических работников Пермского края при их движении по ИОМ!!! </a:t>
            </a:r>
          </a:p>
          <a:p>
            <a:pPr marL="0" lvl="0" indent="-180000">
              <a:spcBef>
                <a:spcPct val="0"/>
              </a:spcBef>
              <a:buClr>
                <a:srgbClr val="E55E5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2"/>
                </a:solidFill>
              </a:rPr>
              <a:t>Образовательные организации ПК</a:t>
            </a:r>
          </a:p>
          <a:p>
            <a:pPr marL="0" lvl="0" indent="-180000">
              <a:spcBef>
                <a:spcPct val="0"/>
              </a:spcBef>
              <a:buClr>
                <a:srgbClr val="E55E54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2"/>
                </a:solidFill>
              </a:rPr>
              <a:t>Педагоги и административно-управленческие команды ОО ПК           </a:t>
            </a:r>
            <a:r>
              <a:rPr lang="ru-RU" sz="1200" dirty="0">
                <a:solidFill>
                  <a:srgbClr val="001F5F"/>
                </a:solidFill>
                <a:cs typeface="Times New Roman" panose="02020603050405020304" pitchFamily="18" charset="0"/>
              </a:rPr>
              <a:t>индивидуальные </a:t>
            </a:r>
            <a:r>
              <a:rPr lang="ru-RU" sz="1200" spc="-4" dirty="0">
                <a:solidFill>
                  <a:srgbClr val="001F5F"/>
                </a:solidFill>
                <a:cs typeface="Times New Roman" panose="02020603050405020304" pitchFamily="18" charset="0"/>
              </a:rPr>
              <a:t>образовательные</a:t>
            </a:r>
            <a:r>
              <a:rPr lang="ru-RU" sz="1200" dirty="0">
                <a:solidFill>
                  <a:srgbClr val="001F5F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spc="-8" dirty="0">
                <a:solidFill>
                  <a:srgbClr val="001F5F"/>
                </a:solidFill>
                <a:cs typeface="Times New Roman" panose="02020603050405020304" pitchFamily="18" charset="0"/>
              </a:rPr>
              <a:t>маршруты,</a:t>
            </a:r>
            <a:r>
              <a:rPr lang="ru-RU" sz="1200" b="1" spc="-4" dirty="0">
                <a:solidFill>
                  <a:srgbClr val="001F5F"/>
                </a:solidFill>
                <a:cs typeface="Times New Roman" panose="02020603050405020304" pitchFamily="18" charset="0"/>
              </a:rPr>
              <a:t> </a:t>
            </a:r>
            <a:r>
              <a:rPr lang="ru-RU" sz="1200" spc="-4" dirty="0">
                <a:solidFill>
                  <a:srgbClr val="001F5F"/>
                </a:solidFill>
                <a:cs typeface="Times New Roman" panose="02020603050405020304" pitchFamily="18" charset="0"/>
              </a:rPr>
              <a:t>сформированные </a:t>
            </a:r>
            <a:r>
              <a:rPr lang="ru-RU" sz="1200" dirty="0">
                <a:solidFill>
                  <a:srgbClr val="001F5F"/>
                </a:solidFill>
                <a:cs typeface="Times New Roman" panose="02020603050405020304" pitchFamily="18" charset="0"/>
              </a:rPr>
              <a:t>на</a:t>
            </a:r>
            <a:r>
              <a:rPr lang="ru-RU" sz="1200" spc="4" dirty="0">
                <a:solidFill>
                  <a:srgbClr val="001F5F"/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1F5F"/>
                </a:solidFill>
                <a:cs typeface="Times New Roman" panose="02020603050405020304" pitchFamily="18" charset="0"/>
              </a:rPr>
              <a:t>основе</a:t>
            </a:r>
            <a:r>
              <a:rPr lang="ru-RU" sz="1200" spc="4" dirty="0">
                <a:solidFill>
                  <a:srgbClr val="001F5F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spc="-4" dirty="0">
                <a:solidFill>
                  <a:srgbClr val="001F5F"/>
                </a:solidFill>
                <a:cs typeface="Times New Roman" panose="02020603050405020304" pitchFamily="18" charset="0"/>
              </a:rPr>
              <a:t>выявленных </a:t>
            </a:r>
            <a:r>
              <a:rPr lang="ru-RU" sz="1200" b="1" dirty="0">
                <a:solidFill>
                  <a:srgbClr val="001F5F"/>
                </a:solidFill>
                <a:cs typeface="Times New Roman" panose="02020603050405020304" pitchFamily="18" charset="0"/>
              </a:rPr>
              <a:t> затруднений </a:t>
            </a:r>
            <a:r>
              <a:rPr lang="ru-RU" sz="1200" spc="-4" dirty="0">
                <a:solidFill>
                  <a:srgbClr val="001F5F"/>
                </a:solidFill>
                <a:cs typeface="Times New Roman" panose="02020603050405020304" pitchFamily="18" charset="0"/>
              </a:rPr>
              <a:t>профессиональных компетенций</a:t>
            </a:r>
            <a:endParaRPr lang="ru-RU" sz="1400" dirty="0">
              <a:solidFill>
                <a:srgbClr val="17365D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31590"/>
            <a:ext cx="504056" cy="504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5E9E10-E33D-4D4F-B9C0-46F8A8310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23678"/>
            <a:ext cx="504056" cy="720080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>
            <a:off x="3707904" y="1491630"/>
            <a:ext cx="360040" cy="720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283968" y="2427734"/>
            <a:ext cx="360040" cy="720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  <p:sp>
        <p:nvSpPr>
          <p:cNvPr id="11" name="Штриховая стрелка вправо 10"/>
          <p:cNvSpPr/>
          <p:nvPr/>
        </p:nvSpPr>
        <p:spPr>
          <a:xfrm flipV="1">
            <a:off x="2195736" y="3075806"/>
            <a:ext cx="288032" cy="720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6012160" y="3939902"/>
            <a:ext cx="360040" cy="720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82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9532"/>
            <a:ext cx="72008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871662" y="205979"/>
            <a:ext cx="5786438" cy="7584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/>
              <a:t>Индикаторы и показатели </a:t>
            </a:r>
            <a:br>
              <a:rPr lang="ru-RU" altLang="ru-RU" sz="2400" dirty="0"/>
            </a:br>
            <a:r>
              <a:rPr lang="ru-RU" altLang="ru-RU" sz="2400" dirty="0"/>
              <a:t>реализации направления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26CD59D5-6405-460F-AA5C-CE32565C94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843559"/>
          <a:ext cx="7344817" cy="3978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280">
                  <a:extLst>
                    <a:ext uri="{9D8B030D-6E8A-4147-A177-3AD203B41FA5}">
                      <a16:colId xmlns:a16="http://schemas.microsoft.com/office/drawing/2014/main" xmlns="" val="768273062"/>
                    </a:ext>
                  </a:extLst>
                </a:gridCol>
                <a:gridCol w="5804763">
                  <a:extLst>
                    <a:ext uri="{9D8B030D-6E8A-4147-A177-3AD203B41FA5}">
                      <a16:colId xmlns:a16="http://schemas.microsoft.com/office/drawing/2014/main" xmlns="" val="1146251763"/>
                    </a:ext>
                  </a:extLst>
                </a:gridCol>
                <a:gridCol w="1174774">
                  <a:extLst>
                    <a:ext uri="{9D8B030D-6E8A-4147-A177-3AD203B41FA5}">
                      <a16:colId xmlns:a16="http://schemas.microsoft.com/office/drawing/2014/main" xmlns="" val="1063542103"/>
                    </a:ext>
                  </a:extLst>
                </a:gridCol>
              </a:tblGrid>
              <a:tr h="447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индикатора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ru-RU" sz="1000" dirty="0">
                          <a:effectLst/>
                        </a:rPr>
                        <a:t>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Плановое значение </a:t>
                      </a:r>
                    </a:p>
                    <a:p>
                      <a:pPr indent="-19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31.12.2021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0850816"/>
                  </a:ext>
                </a:extLst>
              </a:tr>
              <a:tr h="46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Доля педагогических работников Пермского</a:t>
                      </a:r>
                      <a:r>
                        <a:rPr lang="ru-RU" sz="1000" baseline="0" dirty="0">
                          <a:solidFill>
                            <a:schemeClr val="tx2"/>
                          </a:solidFill>
                          <a:effectLst/>
                        </a:rPr>
                        <a:t> края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, для которых в ЦНППМПР были разработаны индивидуальные образовательные маршруты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10% (3949) ИОМ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8405663"/>
                  </a:ext>
                </a:extLst>
              </a:tr>
              <a:tr h="460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15B4E"/>
                          </a:solidFill>
                          <a:effectLst/>
                        </a:rPr>
                        <a:t>!</a:t>
                      </a:r>
                      <a:r>
                        <a:rPr lang="ru-RU" sz="1000" dirty="0">
                          <a:solidFill>
                            <a:srgbClr val="F15B4E"/>
                          </a:solidFill>
                          <a:effectLst/>
                        </a:rPr>
                        <a:t>!</a:t>
                      </a:r>
                      <a:r>
                        <a:rPr lang="ru-RU" sz="1000" dirty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Доля педагогических работников общеобразовательных организаций Пермского края, прошедших повышение квалификации в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ЦНППМПР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10% (2867)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130843"/>
                  </a:ext>
                </a:extLst>
              </a:tr>
              <a:tr h="555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B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B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1000" dirty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Доля сотрудников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ЦНППМПР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, прошедших обучение на базе ФГАОУ ДПО</a:t>
                      </a:r>
                      <a:r>
                        <a:rPr lang="ru-RU" sz="1000" baseline="0" dirty="0">
                          <a:solidFill>
                            <a:schemeClr val="tx2"/>
                          </a:solidFill>
                          <a:effectLst/>
                        </a:rPr>
                        <a:t> «Академия реализации государственной политики и профессионального развития работников образования Министерства просвещения Российской Федерации» (далее – федеральный оператор)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100% 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949466"/>
                  </a:ext>
                </a:extLst>
              </a:tr>
              <a:tr h="647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15B4E"/>
                          </a:solidFill>
                          <a:effectLst/>
                        </a:rPr>
                        <a:t>!!</a:t>
                      </a:r>
                      <a:r>
                        <a:rPr lang="ru-RU" sz="1000" dirty="0">
                          <a:effectLst/>
                        </a:rPr>
                        <a:t>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Количество проведенных мероприятий регионального уровня в рамках функционирования единой федеральной системы научно-методического сопровождения педагогических работников и управленческих кадров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ед.</a:t>
                      </a:r>
                    </a:p>
                  </a:txBody>
                  <a:tcPr marL="39233" marR="39233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403767"/>
                  </a:ext>
                </a:extLst>
              </a:tr>
              <a:tr h="55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Количество образовательных организаций Пермского</a:t>
                      </a:r>
                      <a:r>
                        <a:rPr lang="ru-RU" sz="1000" baseline="0" dirty="0">
                          <a:solidFill>
                            <a:schemeClr val="tx2"/>
                          </a:solidFill>
                          <a:effectLst/>
                        </a:rPr>
                        <a:t> края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, принявших участие в программах повышения квалификации управленческих команд (руководителей и заместителей руководителей)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(51)</a:t>
                      </a: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4350076"/>
                  </a:ext>
                </a:extLst>
              </a:tr>
              <a:tr h="36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B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!N </a:t>
                      </a:r>
                      <a:r>
                        <a:rPr lang="ru-RU" sz="1000" dirty="0">
                          <a:effectLst/>
                        </a:rPr>
                        <a:t>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Доля школ, реализующих целевую модель наставничества педагогических работников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(102)</a:t>
                      </a:r>
                    </a:p>
                  </a:txBody>
                  <a:tcPr marL="39233" marR="39233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75291"/>
                  </a:ext>
                </a:extLst>
              </a:tr>
              <a:tr h="323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15B4E"/>
                          </a:solidFill>
                          <a:effectLst/>
                        </a:rPr>
                        <a:t>!N</a:t>
                      </a:r>
                      <a:r>
                        <a:rPr lang="en-US" sz="1000" baseline="0" dirty="0">
                          <a:solidFill>
                            <a:srgbClr val="F15B4E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BFBFB"/>
                          </a:solidFill>
                          <a:effectLst/>
                        </a:rPr>
                        <a:t>7.</a:t>
                      </a:r>
                      <a:endParaRPr lang="ru-RU" sz="1000" dirty="0">
                        <a:solidFill>
                          <a:srgbClr val="FBFBF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929EBC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Доля школ, управленческие команды которых вовлечены в систему </a:t>
                      </a:r>
                      <a:r>
                        <a:rPr lang="ru-RU" sz="1000" dirty="0" err="1">
                          <a:solidFill>
                            <a:schemeClr val="tx2"/>
                          </a:solidFill>
                          <a:effectLst/>
                        </a:rPr>
                        <a:t>менторства</a:t>
                      </a: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(102)</a:t>
                      </a:r>
                    </a:p>
                  </a:txBody>
                  <a:tcPr marL="39233" marR="39233" marT="0" marB="0" anchor="ctr"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84832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7494"/>
            <a:ext cx="7488832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solidFill>
                  <a:srgbClr val="17365D"/>
                </a:solidFill>
              </a:rPr>
              <a:t>Показатели эффективности функционирования ЦНППМПР</a:t>
            </a:r>
          </a:p>
          <a:p>
            <a:r>
              <a:rPr lang="ru-RU" sz="1100" b="1" dirty="0">
                <a:solidFill>
                  <a:srgbClr val="17365D"/>
                </a:solidFill>
              </a:rPr>
              <a:t>в рамках реализации регионального проекта «Современная школа», национального проекта «Образование» </a:t>
            </a:r>
          </a:p>
          <a:p>
            <a:r>
              <a:rPr lang="ru-RU" sz="1100" b="1" dirty="0">
                <a:solidFill>
                  <a:srgbClr val="17365D"/>
                </a:solidFill>
              </a:rPr>
              <a:t>на территории Пермского края и их исполнение в 2021 г. </a:t>
            </a:r>
            <a:endParaRPr lang="ru-RU" sz="11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5074"/>
            <a:ext cx="4450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4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7211144" cy="57971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17365D"/>
                </a:solidFill>
              </a:rPr>
              <a:t>Деятельность ЦНППМПР 2020-2021 уч. год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98042"/>
            <a:ext cx="2592288" cy="401191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4000"/>
              </a:lnSpc>
              <a:spcBef>
                <a:spcPts val="264"/>
              </a:spcBef>
              <a:buNone/>
            </a:pPr>
            <a:r>
              <a:rPr lang="en-US" sz="5000" dirty="0">
                <a:solidFill>
                  <a:srgbClr val="E55E54"/>
                </a:solidFill>
              </a:rPr>
              <a:t>       </a:t>
            </a:r>
            <a:r>
              <a:rPr lang="ru-RU" sz="7200" b="1" u="sng" dirty="0">
                <a:solidFill>
                  <a:srgbClr val="E55E54"/>
                </a:solidFill>
                <a:latin typeface="Circe Light" panose="020B0402020203020203" pitchFamily="34" charset="-52"/>
              </a:rPr>
              <a:t>Обучаем</a:t>
            </a:r>
          </a:p>
          <a:p>
            <a:pPr marL="0" indent="0">
              <a:lnSpc>
                <a:spcPct val="104000"/>
              </a:lnSpc>
              <a:buNone/>
            </a:pPr>
            <a:endParaRPr lang="ru-RU" sz="4400" b="1" u="sng" dirty="0">
              <a:solidFill>
                <a:srgbClr val="373C59"/>
              </a:solidFill>
              <a:ea typeface="Calibri"/>
              <a:cs typeface="+mj-cs"/>
            </a:endParaRPr>
          </a:p>
          <a:p>
            <a:pPr marL="0" lvl="0" indent="0" algn="just">
              <a:lnSpc>
                <a:spcPct val="104000"/>
              </a:lnSpc>
              <a:spcBef>
                <a:spcPts val="50"/>
              </a:spcBef>
              <a:buNone/>
            </a:pPr>
            <a:r>
              <a:rPr lang="ru-RU" sz="4400" dirty="0">
                <a:solidFill>
                  <a:srgbClr val="373C59"/>
                </a:solidFill>
                <a:ea typeface="Calibri"/>
                <a:cs typeface="+mj-cs"/>
              </a:rPr>
              <a:t>      </a:t>
            </a:r>
            <a:r>
              <a:rPr lang="ru-RU" sz="4400" u="sng" dirty="0">
                <a:solidFill>
                  <a:srgbClr val="F15B4E"/>
                </a:solidFill>
                <a:ea typeface="Calibri"/>
              </a:rPr>
              <a:t>28.09.2020 год:  СТАРТ!!!</a:t>
            </a:r>
          </a:p>
          <a:p>
            <a:pPr marL="0" indent="0" algn="just">
              <a:lnSpc>
                <a:spcPct val="104000"/>
              </a:lnSpc>
              <a:spcBef>
                <a:spcPts val="50"/>
              </a:spcBef>
              <a:buNone/>
            </a:pPr>
            <a:r>
              <a:rPr lang="ru-RU" sz="4400" dirty="0">
                <a:solidFill>
                  <a:srgbClr val="373C59"/>
                </a:solidFill>
                <a:ea typeface="Calibri"/>
                <a:cs typeface="+mj-cs"/>
              </a:rPr>
              <a:t>Курсовая подготовка управленческих команд по программе «Управление профессиональным ростом педагога в образовательной организации» (24 часа) в очно – заочной форме с применением дистанционных технологий. </a:t>
            </a:r>
            <a:r>
              <a:rPr lang="ru-RU" sz="4400" b="1" dirty="0">
                <a:solidFill>
                  <a:srgbClr val="373C59"/>
                </a:solidFill>
                <a:ea typeface="Calibri"/>
                <a:cs typeface="+mj-cs"/>
              </a:rPr>
              <a:t>!!!Программу </a:t>
            </a:r>
            <a:r>
              <a:rPr lang="ru-RU" sz="4400" dirty="0">
                <a:solidFill>
                  <a:srgbClr val="373C59"/>
                </a:solidFill>
                <a:ea typeface="Calibri"/>
                <a:cs typeface="+mj-cs"/>
              </a:rPr>
              <a:t>успешно освоили 157 управленцев (56 директоров и 101 заместитель) из 60</a:t>
            </a:r>
            <a:r>
              <a:rPr lang="ru-RU" sz="4400" b="1" dirty="0">
                <a:solidFill>
                  <a:srgbClr val="373C59"/>
                </a:solidFill>
                <a:ea typeface="Calibri"/>
                <a:cs typeface="+mj-cs"/>
              </a:rPr>
              <a:t> </a:t>
            </a:r>
            <a:r>
              <a:rPr lang="ru-RU" sz="4400" dirty="0">
                <a:solidFill>
                  <a:srgbClr val="373C59"/>
                </a:solidFill>
                <a:ea typeface="Calibri"/>
                <a:cs typeface="+mj-cs"/>
              </a:rPr>
              <a:t>ОО;</a:t>
            </a:r>
          </a:p>
          <a:p>
            <a:pPr marL="0" lvl="0" indent="0" algn="just">
              <a:lnSpc>
                <a:spcPct val="104000"/>
              </a:lnSpc>
              <a:spcBef>
                <a:spcPts val="50"/>
              </a:spcBef>
              <a:buNone/>
            </a:pPr>
            <a:r>
              <a:rPr lang="ru-RU" sz="4400" dirty="0">
                <a:solidFill>
                  <a:srgbClr val="373C59"/>
                </a:solidFill>
                <a:ea typeface="Calibri"/>
                <a:cs typeface="+mj-cs"/>
              </a:rPr>
              <a:t>       Курсовая подготовка по программе  «Проектирование индивидуального образовательного маршрута педагога в информационно-образовательном пространстве»</a:t>
            </a:r>
            <a:r>
              <a:rPr lang="ru-RU" sz="4400" b="1" dirty="0">
                <a:solidFill>
                  <a:srgbClr val="373C59"/>
                </a:solidFill>
                <a:ea typeface="Calibri"/>
                <a:cs typeface="+mj-cs"/>
              </a:rPr>
              <a:t> </a:t>
            </a:r>
            <a:r>
              <a:rPr lang="ru-RU" sz="4400" dirty="0">
                <a:solidFill>
                  <a:srgbClr val="373C59"/>
                </a:solidFill>
                <a:ea typeface="Calibri"/>
                <a:cs typeface="+mj-cs"/>
              </a:rPr>
              <a:t>(24 часа) в очно – заочной форме с применением дистанционных технологий прошли учителя. Итоговой работой участников явился разработанный ИОМ. </a:t>
            </a:r>
          </a:p>
          <a:p>
            <a:pPr marL="0" lvl="0" indent="0" algn="just">
              <a:lnSpc>
                <a:spcPct val="104000"/>
              </a:lnSpc>
              <a:spcBef>
                <a:spcPts val="50"/>
              </a:spcBef>
              <a:buNone/>
            </a:pPr>
            <a:r>
              <a:rPr lang="ru-RU" sz="4400" b="1" dirty="0">
                <a:solidFill>
                  <a:srgbClr val="373C59"/>
                </a:solidFill>
                <a:ea typeface="Calibri"/>
              </a:rPr>
              <a:t>!!! на 30.06.21 =  2700 (1375 +1325) ИОМ</a:t>
            </a:r>
            <a:endParaRPr lang="ru-RU" sz="4400" dirty="0">
              <a:solidFill>
                <a:srgbClr val="373C59"/>
              </a:solidFill>
              <a:ea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698042"/>
            <a:ext cx="2520280" cy="417121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4000"/>
              </a:lnSpc>
              <a:spcBef>
                <a:spcPts val="264"/>
              </a:spcBef>
              <a:buNone/>
            </a:pPr>
            <a:r>
              <a:rPr lang="en-US" sz="5200" dirty="0">
                <a:solidFill>
                  <a:srgbClr val="E55E54"/>
                </a:solidFill>
              </a:rPr>
              <a:t>       </a:t>
            </a:r>
            <a:r>
              <a:rPr lang="ru-RU" sz="7200" b="1" u="sng" dirty="0">
                <a:solidFill>
                  <a:srgbClr val="E55E54"/>
                </a:solidFill>
                <a:latin typeface="Circe Light" panose="020B0402020203020203" pitchFamily="34" charset="-52"/>
              </a:rPr>
              <a:t>Организуем </a:t>
            </a:r>
          </a:p>
          <a:p>
            <a:pPr marL="0" indent="0" algn="ctr">
              <a:lnSpc>
                <a:spcPct val="104000"/>
              </a:lnSpc>
              <a:buNone/>
            </a:pPr>
            <a:endParaRPr lang="ru-RU" sz="4900" u="sng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4000"/>
              </a:lnSpc>
              <a:buNone/>
            </a:pPr>
            <a:r>
              <a:rPr lang="ru-RU" sz="4400" b="1" dirty="0">
                <a:solidFill>
                  <a:schemeClr val="tx2"/>
                </a:solidFill>
                <a:cs typeface="Times New Roman" panose="02020603050405020304" pitchFamily="18" charset="0"/>
              </a:rPr>
              <a:t>*КПК*Конкурсы*Проекты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ru-RU" sz="4400" dirty="0">
                <a:solidFill>
                  <a:srgbClr val="E55E54"/>
                </a:solidFill>
                <a:cs typeface="Times New Roman" panose="02020603050405020304" pitchFamily="18" charset="0"/>
              </a:rPr>
              <a:t>     РФ: 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Обучение педагогов, </a:t>
            </a:r>
            <a:r>
              <a:rPr lang="ru-RU" sz="4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тьюторов</a:t>
            </a: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, сотрудников на платформе «Цифровая Экосистема ДПО» = 1295 (1001 + 294)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«Земский учитель» = 151 участник - 26РФ - 102 ПК – 32 победителя, из них 9 выпускники/8 ПК - 15 МО;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ПНПО; 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Конкурс «Учитель будущего» (</a:t>
            </a:r>
            <a:r>
              <a:rPr lang="ru-RU" sz="4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Спб</a:t>
            </a: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);  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Оценка учителей-кандидатов в методический региональный актив (80) ФИОКО; 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Исследование по вопросам реализации содержания общего образования  в муниципальных и государственных ОО (ИСРО РАО);</a:t>
            </a:r>
          </a:p>
          <a:p>
            <a:pPr marL="0" indent="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None/>
            </a:pPr>
            <a:r>
              <a:rPr lang="ru-RU" sz="4400" dirty="0">
                <a:solidFill>
                  <a:srgbClr val="F15B4E"/>
                </a:solidFill>
                <a:cs typeface="Times New Roman" panose="02020603050405020304" pitchFamily="18" charset="0"/>
              </a:rPr>
              <a:t>     Пермский край: 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Обучение педагогов, управленческих команд ОО (кафедра/ИРО ПК, поставщики)</a:t>
            </a:r>
          </a:p>
          <a:p>
            <a:pPr marL="0" indent="-180000" algn="just">
              <a:lnSpc>
                <a:spcPct val="10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solidFill>
                  <a:schemeClr val="tx2"/>
                </a:solidFill>
                <a:cs typeface="Times New Roman" panose="02020603050405020304" pitchFamily="18" charset="0"/>
              </a:rPr>
              <a:t>Конкурсы «Учитель года»; «Территория здоровья» и др. 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987824" y="698042"/>
            <a:ext cx="256145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4000"/>
              </a:lnSpc>
              <a:spcBef>
                <a:spcPts val="264"/>
              </a:spcBef>
              <a:buNone/>
            </a:pPr>
            <a:r>
              <a:rPr lang="en-US" sz="1300" dirty="0">
                <a:solidFill>
                  <a:srgbClr val="E55E54"/>
                </a:solidFill>
              </a:rPr>
              <a:t>       </a:t>
            </a:r>
            <a:r>
              <a:rPr lang="ru-RU" sz="1800" b="1" u="sng" dirty="0">
                <a:solidFill>
                  <a:srgbClr val="E55E54"/>
                </a:solidFill>
                <a:latin typeface="Circe Light" panose="020B0402020203020203" pitchFamily="34" charset="-52"/>
              </a:rPr>
              <a:t>Сопровождаем</a:t>
            </a:r>
          </a:p>
          <a:p>
            <a:pPr>
              <a:lnSpc>
                <a:spcPct val="84000"/>
              </a:lnSpc>
              <a:buFontTx/>
              <a:buChar char="-"/>
            </a:pPr>
            <a:endParaRPr lang="ru-RU" sz="11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-180000" algn="just">
              <a:lnSpc>
                <a:spcPct val="8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Молодые педагоги/модель наставничества </a:t>
            </a:r>
            <a:r>
              <a:rPr lang="ru-RU" sz="11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пед</a:t>
            </a: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. работников (</a:t>
            </a:r>
            <a:r>
              <a:rPr lang="en-US" sz="1100" dirty="0">
                <a:solidFill>
                  <a:schemeClr val="tx2"/>
                </a:solidFill>
                <a:cs typeface="Times New Roman" panose="02020603050405020304" pitchFamily="18" charset="0"/>
              </a:rPr>
              <a:t>25</a:t>
            </a: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 школ);</a:t>
            </a:r>
          </a:p>
          <a:p>
            <a:pPr marL="0" indent="-180000" algn="just">
              <a:lnSpc>
                <a:spcPct val="8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ШНОР: 500+ (</a:t>
            </a:r>
            <a:r>
              <a:rPr lang="en-US" sz="1100" dirty="0">
                <a:solidFill>
                  <a:schemeClr val="tx2"/>
                </a:solidFill>
                <a:cs typeface="Times New Roman" panose="02020603050405020304" pitchFamily="18" charset="0"/>
              </a:rPr>
              <a:t>61 </a:t>
            </a: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школа);         Образовательный лифт (319 педагогов); модуль муниципальной поддержки (750 педагогов);</a:t>
            </a:r>
          </a:p>
          <a:p>
            <a:pPr marL="0" indent="-180000" algn="just">
              <a:lnSpc>
                <a:spcPct val="8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ЭПОС = 6174 дидактических материалов (9 предметных областей), размещенных на Яндекс-диске;</a:t>
            </a:r>
          </a:p>
          <a:p>
            <a:pPr marL="0" indent="-180000" algn="just">
              <a:lnSpc>
                <a:spcPct val="8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«Горизонтальное обучение» педагогов (97 педагогов/3324 </a:t>
            </a:r>
            <a:r>
              <a:rPr lang="ru-RU" sz="11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п.у</a:t>
            </a: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. – кол-во скачиваний);</a:t>
            </a:r>
          </a:p>
          <a:p>
            <a:pPr marL="0" indent="-180000" algn="just">
              <a:lnSpc>
                <a:spcPct val="8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«Сообщество педагогов Пермского края» (11 сетевых групп _17 491 посетители портала _102748 просмотров;</a:t>
            </a:r>
          </a:p>
          <a:p>
            <a:pPr marL="0" indent="-180000" algn="just">
              <a:lnSpc>
                <a:spcPct val="84000"/>
              </a:lnSpc>
              <a:spcBef>
                <a:spcPts val="50"/>
              </a:spcBef>
              <a:buClr>
                <a:srgbClr val="F15B4E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2"/>
                </a:solidFill>
                <a:cs typeface="Times New Roman" panose="02020603050405020304" pitchFamily="18" charset="0"/>
              </a:rPr>
              <a:t>      Процедуру аттестации педагогов – 3068 педагогов</a:t>
            </a:r>
          </a:p>
          <a:p>
            <a:pPr marL="0" indent="0" algn="just">
              <a:buNone/>
            </a:pPr>
            <a:endParaRPr lang="ru-RU" sz="1900" dirty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2" y="698042"/>
            <a:ext cx="266674" cy="28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64" y="703388"/>
            <a:ext cx="272347" cy="272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03390"/>
            <a:ext cx="204260" cy="2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9912"/>
            <a:ext cx="7211144" cy="57971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17365D"/>
                </a:solidFill>
              </a:rPr>
              <a:t>Сущностные показатели деятельности </a:t>
            </a:r>
            <a:br>
              <a:rPr lang="ru-RU" sz="2000" b="1" dirty="0" smtClean="0">
                <a:solidFill>
                  <a:srgbClr val="17365D"/>
                </a:solidFill>
              </a:rPr>
            </a:br>
            <a:r>
              <a:rPr lang="ru-RU" sz="2000" b="1" dirty="0" smtClean="0">
                <a:solidFill>
                  <a:srgbClr val="17365D"/>
                </a:solidFill>
              </a:rPr>
              <a:t>ЦНППМПР</a:t>
            </a:r>
            <a:br>
              <a:rPr lang="ru-RU" sz="2000" b="1" dirty="0" smtClean="0">
                <a:solidFill>
                  <a:srgbClr val="17365D"/>
                </a:solidFill>
              </a:rPr>
            </a:br>
            <a:r>
              <a:rPr lang="ru-RU" sz="2000" b="1" dirty="0" smtClean="0">
                <a:solidFill>
                  <a:srgbClr val="17365D"/>
                </a:solidFill>
              </a:rPr>
              <a:t/>
            </a:r>
            <a:br>
              <a:rPr lang="ru-RU" sz="2000" b="1" dirty="0" smtClean="0">
                <a:solidFill>
                  <a:srgbClr val="17365D"/>
                </a:solidFill>
              </a:rPr>
            </a:br>
            <a:r>
              <a:rPr lang="ru-RU" sz="1800" b="1" dirty="0" smtClean="0">
                <a:solidFill>
                  <a:srgbClr val="E55E54"/>
                </a:solidFill>
                <a:ea typeface="Calibri"/>
                <a:cs typeface="Times New Roman" panose="02020603050405020304" pitchFamily="18" charset="0"/>
              </a:rPr>
              <a:t>!!! Мотивированное ДВИЖЕНИЕ  педагога в профессиональном развитии</a:t>
            </a:r>
            <a:r>
              <a:rPr lang="ru-RU" sz="4000" dirty="0" smtClean="0">
                <a:solidFill>
                  <a:srgbClr val="000046"/>
                </a:solidFill>
                <a:ea typeface="Calibri"/>
              </a:rPr>
              <a:t/>
            </a:r>
            <a:br>
              <a:rPr lang="ru-RU" sz="4000" dirty="0" smtClean="0">
                <a:solidFill>
                  <a:srgbClr val="000046"/>
                </a:solidFill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19622"/>
            <a:ext cx="4104456" cy="3240360"/>
          </a:xfrm>
        </p:spPr>
        <p:txBody>
          <a:bodyPr>
            <a:noAutofit/>
          </a:bodyPr>
          <a:lstStyle/>
          <a:p>
            <a:pPr marL="0" indent="284163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Font typeface="Wingdings" pitchFamily="2" charset="2"/>
              <a:buChar char="Ø"/>
            </a:pPr>
            <a:endParaRPr lang="ru-RU" sz="1100" dirty="0" smtClean="0">
              <a:solidFill>
                <a:srgbClr val="000046"/>
              </a:solidFill>
              <a:ea typeface="Calibri"/>
              <a:cs typeface="+mj-cs"/>
            </a:endParaRPr>
          </a:p>
          <a:p>
            <a:pPr marL="0" indent="284163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0046"/>
                </a:solidFill>
                <a:ea typeface="Calibri"/>
                <a:cs typeface="+mj-cs"/>
              </a:rPr>
              <a:t>Обеспечение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доступных </a:t>
            </a:r>
            <a:r>
              <a:rPr lang="ru-RU" sz="1100" dirty="0" smtClean="0">
                <a:solidFill>
                  <a:srgbClr val="000046"/>
                </a:solidFill>
                <a:ea typeface="Calibri"/>
                <a:cs typeface="+mj-cs"/>
              </a:rPr>
              <a:t>условий/ресурсов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для </a:t>
            </a:r>
            <a:r>
              <a:rPr lang="ru-RU" sz="1100" b="1" dirty="0">
                <a:solidFill>
                  <a:srgbClr val="000046"/>
                </a:solidFill>
                <a:ea typeface="Calibri"/>
                <a:cs typeface="+mj-cs"/>
              </a:rPr>
              <a:t>профессионального развития и самореализации педагогических работников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на территории Пермского </a:t>
            </a:r>
            <a:r>
              <a:rPr lang="ru-RU" sz="1100" dirty="0" smtClean="0">
                <a:solidFill>
                  <a:srgbClr val="000046"/>
                </a:solidFill>
                <a:ea typeface="Calibri"/>
                <a:cs typeface="+mj-cs"/>
              </a:rPr>
              <a:t>края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None/>
            </a:pPr>
            <a:endParaRPr lang="ru-RU" sz="1100" dirty="0" smtClean="0">
              <a:solidFill>
                <a:srgbClr val="000046"/>
              </a:solidFill>
              <a:ea typeface="Calibri"/>
              <a:cs typeface="+mj-cs"/>
            </a:endParaRPr>
          </a:p>
          <a:p>
            <a:pPr marL="0" indent="284163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0046"/>
                </a:solidFill>
                <a:ea typeface="Calibri"/>
                <a:cs typeface="+mj-cs"/>
              </a:rPr>
              <a:t> Поиск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, обобщение и </a:t>
            </a:r>
            <a:r>
              <a:rPr lang="ru-RU" sz="1100" b="1" dirty="0">
                <a:solidFill>
                  <a:srgbClr val="000046"/>
                </a:solidFill>
                <a:ea typeface="Calibri"/>
                <a:cs typeface="+mj-cs"/>
              </a:rPr>
              <a:t>внедрение лучших практик повышения квалификации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педагогических работников;</a:t>
            </a:r>
            <a:r>
              <a:rPr lang="ru-RU" sz="1100" dirty="0">
                <a:solidFill>
                  <a:srgbClr val="000046"/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000046"/>
                </a:solidFill>
                <a:ea typeface="+mj-ea"/>
                <a:cs typeface="+mj-cs"/>
              </a:rPr>
            </a:br>
            <a:r>
              <a:rPr lang="ru-RU" sz="1100" b="1" dirty="0">
                <a:solidFill>
                  <a:srgbClr val="000046"/>
                </a:solidFill>
                <a:ea typeface="Calibri"/>
                <a:cs typeface="+mj-cs"/>
              </a:rPr>
              <a:t>разработка и создание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организационных и методических условий </a:t>
            </a:r>
            <a:r>
              <a:rPr lang="ru-RU" sz="1100" b="1" dirty="0">
                <a:solidFill>
                  <a:srgbClr val="000046"/>
                </a:solidFill>
                <a:ea typeface="Calibri"/>
                <a:cs typeface="+mj-cs"/>
              </a:rPr>
              <a:t>для реализации индивидуального образовательного маршрута педагогических </a:t>
            </a:r>
            <a:r>
              <a:rPr lang="ru-RU" sz="1100" b="1" dirty="0" smtClean="0">
                <a:solidFill>
                  <a:srgbClr val="000046"/>
                </a:solidFill>
                <a:ea typeface="Calibri"/>
                <a:cs typeface="+mj-cs"/>
              </a:rPr>
              <a:t>работников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None/>
            </a:pPr>
            <a:endParaRPr lang="ru-RU" sz="1100" b="1" dirty="0" smtClean="0">
              <a:solidFill>
                <a:srgbClr val="000046"/>
              </a:solidFill>
              <a:ea typeface="Calibri"/>
              <a:cs typeface="+mj-cs"/>
            </a:endParaRPr>
          </a:p>
          <a:p>
            <a:pPr marL="0" indent="284163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0046"/>
                </a:solidFill>
                <a:ea typeface="Calibri"/>
                <a:cs typeface="+mj-cs"/>
              </a:rPr>
              <a:t>Разработка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и реализация программ </a:t>
            </a:r>
            <a:r>
              <a:rPr lang="ru-RU" sz="1100" dirty="0" smtClean="0">
                <a:solidFill>
                  <a:srgbClr val="000046"/>
                </a:solidFill>
                <a:ea typeface="Calibri"/>
                <a:cs typeface="+mj-cs"/>
              </a:rPr>
              <a:t>ДПО и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краткосрочных мероприятий;</a:t>
            </a:r>
            <a:r>
              <a:rPr lang="ru-RU" sz="1100" dirty="0">
                <a:solidFill>
                  <a:srgbClr val="000046"/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rgbClr val="000046"/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обеспечение </a:t>
            </a:r>
            <a:r>
              <a:rPr lang="ru-RU" sz="1100" b="1" dirty="0">
                <a:solidFill>
                  <a:srgbClr val="000046"/>
                </a:solidFill>
                <a:ea typeface="Calibri"/>
                <a:cs typeface="+mj-cs"/>
              </a:rPr>
              <a:t>методического сопровождения педагогических работников, </a:t>
            </a:r>
            <a:r>
              <a:rPr lang="ru-RU" sz="1100" dirty="0">
                <a:solidFill>
                  <a:srgbClr val="000046"/>
                </a:solidFill>
                <a:ea typeface="Calibri"/>
                <a:cs typeface="+mj-cs"/>
              </a:rPr>
              <a:t>в том числе в процессе освоения ими индивидуального образовательного </a:t>
            </a:r>
            <a:r>
              <a:rPr lang="ru-RU" sz="1100" dirty="0" smtClean="0">
                <a:solidFill>
                  <a:srgbClr val="000046"/>
                </a:solidFill>
                <a:ea typeface="Calibri"/>
                <a:cs typeface="+mj-cs"/>
              </a:rPr>
              <a:t>маршрута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None/>
            </a:pPr>
            <a:endParaRPr lang="ru-RU" sz="1100" dirty="0">
              <a:solidFill>
                <a:srgbClr val="000046"/>
              </a:solidFill>
              <a:ea typeface="Calibri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15B4E"/>
              </a:buClr>
              <a:buNone/>
            </a:pPr>
            <a:endParaRPr lang="ru-RU" sz="1100" dirty="0" smtClean="0">
              <a:solidFill>
                <a:srgbClr val="000046"/>
              </a:solidFill>
              <a:ea typeface="Calibri"/>
              <a:cs typeface="+mj-cs"/>
            </a:endParaRPr>
          </a:p>
        </p:txBody>
      </p:sp>
      <p:pic>
        <p:nvPicPr>
          <p:cNvPr id="1027" name="Picture 3" descr="C:\Users\Chernicyna-NA\Desktop\август зам.нач доки\мотиваторы\AdobeStock_304678230.jpeg"/>
          <p:cNvPicPr>
            <a:picLocks noChangeAspect="1" noChangeArrowheads="1"/>
          </p:cNvPicPr>
          <p:nvPr/>
        </p:nvPicPr>
        <p:blipFill>
          <a:blip r:embed="rId2" cstate="print"/>
          <a:srcRect l="10455" r="8894"/>
          <a:stretch>
            <a:fillRect/>
          </a:stretch>
        </p:blipFill>
        <p:spPr bwMode="auto">
          <a:xfrm>
            <a:off x="467544" y="1707654"/>
            <a:ext cx="342993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22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ernicyna-NA\Desktop\август зам.нач доки\мотиваторы\img20.jpg"/>
          <p:cNvPicPr>
            <a:picLocks noChangeAspect="1" noChangeArrowheads="1"/>
          </p:cNvPicPr>
          <p:nvPr/>
        </p:nvPicPr>
        <p:blipFill>
          <a:blip r:embed="rId2" cstate="print"/>
          <a:srcRect t="20473"/>
          <a:stretch>
            <a:fillRect/>
          </a:stretch>
        </p:blipFill>
        <p:spPr bwMode="auto">
          <a:xfrm>
            <a:off x="0" y="-72008"/>
            <a:ext cx="9144000" cy="530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59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0581" y="4445699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rgbClr val="EA5848"/>
                </a:solidFill>
              </a:rPr>
              <a:t>Удачи нам и нашим педагогам сегодня и всегда</a:t>
            </a:r>
          </a:p>
          <a:p>
            <a:pPr algn="r"/>
            <a:r>
              <a:rPr lang="en-US" sz="1200" dirty="0">
                <a:solidFill>
                  <a:srgbClr val="EA5848"/>
                </a:solidFill>
              </a:rPr>
              <a:t>www.cub@iro.perm.ru</a:t>
            </a:r>
            <a:endParaRPr lang="ru-RU" sz="1200" dirty="0">
              <a:solidFill>
                <a:srgbClr val="EA58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5" y="1563638"/>
            <a:ext cx="5542311" cy="8640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latin typeface="Circe ExtraLight" pitchFamily="34" charset="-52"/>
                <a:ea typeface="+mj-ea"/>
                <a:cs typeface="+mj-cs"/>
              </a:rPr>
              <a:t>До Встречи в ЦНППМПР !!!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 ExtraLight" pitchFamily="34" charset="-52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0275" y="1347614"/>
            <a:ext cx="31683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F4B6AD-56E3-4A51-9239-6030DE70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11" y="-88786"/>
            <a:ext cx="3757469" cy="3865858"/>
          </a:xfrm>
          <a:prstGeom prst="rect">
            <a:avLst/>
          </a:prstGeom>
        </p:spPr>
      </p:pic>
      <p:sp>
        <p:nvSpPr>
          <p:cNvPr id="11" name="Поле 8">
            <a:extLst>
              <a:ext uri="{FF2B5EF4-FFF2-40B4-BE49-F238E27FC236}">
                <a16:creationId xmlns:a16="http://schemas.microsoft.com/office/drawing/2014/main" xmlns="" id="{8539628E-2843-4E29-BCD3-BF837C7195C1}"/>
              </a:ext>
            </a:extLst>
          </p:cNvPr>
          <p:cNvSpPr txBox="1"/>
          <p:nvPr/>
        </p:nvSpPr>
        <p:spPr>
          <a:xfrm>
            <a:off x="4129345" y="-513233"/>
            <a:ext cx="5328592" cy="522500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Будущее в наших руках!</a:t>
            </a:r>
            <a:endParaRPr lang="ru-RU" sz="11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8" descr="https://svgsilh.com/png-512/296850-ffc107.png">
            <a:extLst>
              <a:ext uri="{FF2B5EF4-FFF2-40B4-BE49-F238E27FC236}">
                <a16:creationId xmlns:a16="http://schemas.microsoft.com/office/drawing/2014/main" xmlns="" id="{2726B4FB-5323-417D-AAAA-69BE96D5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64" y="2715766"/>
            <a:ext cx="30745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296" y="-48943"/>
            <a:ext cx="7211144" cy="63812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373C59"/>
                </a:solidFill>
              </a:rPr>
              <a:t>        Модель </a:t>
            </a:r>
            <a:r>
              <a:rPr lang="ru-RU" sz="1800" b="1" dirty="0">
                <a:solidFill>
                  <a:srgbClr val="373C59"/>
                </a:solidFill>
              </a:rPr>
              <a:t>ресурсов эффективной деятельности ЦНППМПР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754" y="3066282"/>
            <a:ext cx="3082943" cy="8386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>
              <a:solidFill>
                <a:srgbClr val="F15B4E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15B4E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F15B4E"/>
                </a:solidFill>
              </a:rPr>
              <a:t>Педагог - базовый ресурс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A90580-6619-4216-83E9-C1172FB5CD9A}"/>
              </a:ext>
            </a:extLst>
          </p:cNvPr>
          <p:cNvSpPr/>
          <p:nvPr/>
        </p:nvSpPr>
        <p:spPr>
          <a:xfrm>
            <a:off x="6272598" y="522465"/>
            <a:ext cx="10238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ресурсы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C253F0-3262-4A4E-8078-85D0B02935A3}"/>
              </a:ext>
            </a:extLst>
          </p:cNvPr>
          <p:cNvSpPr/>
          <p:nvPr/>
        </p:nvSpPr>
        <p:spPr>
          <a:xfrm>
            <a:off x="6603476" y="1728805"/>
            <a:ext cx="7770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</a:t>
            </a:r>
            <a:endParaRPr lang="ru-RU" sz="13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A2F60A6-09B1-4650-B840-C7FBA3C4AC1E}"/>
              </a:ext>
            </a:extLst>
          </p:cNvPr>
          <p:cNvSpPr/>
          <p:nvPr/>
        </p:nvSpPr>
        <p:spPr>
          <a:xfrm>
            <a:off x="6300722" y="2116655"/>
            <a:ext cx="13825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ресурсы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3AF01C-5E1E-480E-898D-BE9749D13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663" y="522465"/>
            <a:ext cx="1439527" cy="105524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BDA2A2D-9B85-4B04-9D98-351F7343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7" y="869161"/>
            <a:ext cx="4265910" cy="38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81387C3-E1E5-4DF3-91C3-AD2AF351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64" y="1995686"/>
            <a:ext cx="1901124" cy="1901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22BC57E-4DAE-4051-84EE-F870D7229DD4}"/>
              </a:ext>
            </a:extLst>
          </p:cNvPr>
          <p:cNvSpPr/>
          <p:nvPr/>
        </p:nvSpPr>
        <p:spPr>
          <a:xfrm>
            <a:off x="1970703" y="115745"/>
            <a:ext cx="5202578" cy="491201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6AAD963-199B-4289-A4A7-2611AE8994D1}"/>
              </a:ext>
            </a:extLst>
          </p:cNvPr>
          <p:cNvSpPr/>
          <p:nvPr/>
        </p:nvSpPr>
        <p:spPr>
          <a:xfrm>
            <a:off x="2762790" y="756514"/>
            <a:ext cx="3618402" cy="3584648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52594BA-2A00-4618-B2B1-50DC0F6492CC}"/>
              </a:ext>
            </a:extLst>
          </p:cNvPr>
          <p:cNvSpPr/>
          <p:nvPr/>
        </p:nvSpPr>
        <p:spPr>
          <a:xfrm>
            <a:off x="3635896" y="1707654"/>
            <a:ext cx="1918046" cy="188120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735EA9C-9D64-4D72-AEBE-B840E6C2E1E4}"/>
              </a:ext>
            </a:extLst>
          </p:cNvPr>
          <p:cNvSpPr/>
          <p:nvPr/>
        </p:nvSpPr>
        <p:spPr>
          <a:xfrm>
            <a:off x="4038576" y="2267138"/>
            <a:ext cx="1066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</a:t>
            </a:r>
            <a:endParaRPr lang="ru-RU" sz="1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FF15ADB-091C-43D5-ABC7-97655602FCB7}"/>
              </a:ext>
            </a:extLst>
          </p:cNvPr>
          <p:cNvSpPr/>
          <p:nvPr/>
        </p:nvSpPr>
        <p:spPr>
          <a:xfrm>
            <a:off x="4907865" y="2920175"/>
            <a:ext cx="5020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373C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</a:t>
            </a:r>
            <a:endParaRPr lang="ru-RU" sz="1350" dirty="0">
              <a:solidFill>
                <a:srgbClr val="373C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BCF76E8-0127-4C87-A8BB-E926A9E2972D}"/>
              </a:ext>
            </a:extLst>
          </p:cNvPr>
          <p:cNvSpPr/>
          <p:nvPr/>
        </p:nvSpPr>
        <p:spPr>
          <a:xfrm>
            <a:off x="3760082" y="2906251"/>
            <a:ext cx="4187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373C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endParaRPr lang="ru-RU" sz="1350" dirty="0">
              <a:solidFill>
                <a:srgbClr val="373C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DC4B0FD-35D8-4305-AFEB-C86981DF89AD}"/>
              </a:ext>
            </a:extLst>
          </p:cNvPr>
          <p:cNvSpPr/>
          <p:nvPr/>
        </p:nvSpPr>
        <p:spPr>
          <a:xfrm>
            <a:off x="3851920" y="1851670"/>
            <a:ext cx="6042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373C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</a:t>
            </a:r>
            <a:endParaRPr lang="ru-RU" sz="1350" dirty="0">
              <a:solidFill>
                <a:srgbClr val="373C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35C3FB6D-2CE0-428D-9486-AACBD965486B}"/>
              </a:ext>
            </a:extLst>
          </p:cNvPr>
          <p:cNvCxnSpPr>
            <a:cxnSpLocks/>
          </p:cNvCxnSpPr>
          <p:nvPr/>
        </p:nvCxnSpPr>
        <p:spPr>
          <a:xfrm flipH="1" flipV="1">
            <a:off x="4355977" y="2139702"/>
            <a:ext cx="72007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3CB18E5F-4AA7-4B45-80C8-E00FD9FEB035}"/>
              </a:ext>
            </a:extLst>
          </p:cNvPr>
          <p:cNvCxnSpPr>
            <a:cxnSpLocks/>
          </p:cNvCxnSpPr>
          <p:nvPr/>
        </p:nvCxnSpPr>
        <p:spPr>
          <a:xfrm flipH="1">
            <a:off x="4105672" y="2750709"/>
            <a:ext cx="155832" cy="14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5CE6D998-F82A-4D43-A4DA-34ED11691E31}"/>
              </a:ext>
            </a:extLst>
          </p:cNvPr>
          <p:cNvCxnSpPr>
            <a:cxnSpLocks/>
          </p:cNvCxnSpPr>
          <p:nvPr/>
        </p:nvCxnSpPr>
        <p:spPr>
          <a:xfrm>
            <a:off x="4838096" y="2759230"/>
            <a:ext cx="120951" cy="123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6552E85-2BEB-4CDB-90E4-0DE6A875A7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7760" y="2199693"/>
            <a:ext cx="590108" cy="66286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7A49D77-62D6-487E-B097-6CC9BC9B8D9F}"/>
              </a:ext>
            </a:extLst>
          </p:cNvPr>
          <p:cNvSpPr/>
          <p:nvPr/>
        </p:nvSpPr>
        <p:spPr>
          <a:xfrm>
            <a:off x="2988471" y="897250"/>
            <a:ext cx="3243608" cy="33253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Центр непрерывного профессионального мастерства педагогических работников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95E9E10-E33D-4D4F-B9C0-46F8A8310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84" y="1995242"/>
            <a:ext cx="533087" cy="100252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043738F-CC27-4C3B-B46E-7FC714FADE29}"/>
              </a:ext>
            </a:extLst>
          </p:cNvPr>
          <p:cNvSpPr/>
          <p:nvPr/>
        </p:nvSpPr>
        <p:spPr>
          <a:xfrm>
            <a:off x="2897287" y="439331"/>
            <a:ext cx="1138558" cy="54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ММС службы ПК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55FA4B5-C1E3-4696-97AA-3C2E978D3F4E}"/>
              </a:ext>
            </a:extLst>
          </p:cNvPr>
          <p:cNvSpPr/>
          <p:nvPr/>
        </p:nvSpPr>
        <p:spPr>
          <a:xfrm>
            <a:off x="3571224" y="4392425"/>
            <a:ext cx="2078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Образовательные организации ПК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538E273-98FC-4118-ACAD-B8E88C4F5AEA}"/>
              </a:ext>
            </a:extLst>
          </p:cNvPr>
          <p:cNvSpPr/>
          <p:nvPr/>
        </p:nvSpPr>
        <p:spPr>
          <a:xfrm>
            <a:off x="5164732" y="439331"/>
            <a:ext cx="1138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Педагоги и команды ОО ПК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F790BFF-0BDE-4F84-90B4-369D7C18F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9" y="856851"/>
            <a:ext cx="883211" cy="88321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D3936FF-9B58-4FEB-B26B-3D846D8C9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54" y="2199693"/>
            <a:ext cx="718506" cy="7185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60B0D2D-46FF-45D3-B7D8-6C795604F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15" y="2234836"/>
            <a:ext cx="659098" cy="65909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66D27B0-ECE6-4626-A502-FF60913703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01" y="3485393"/>
            <a:ext cx="675979" cy="675979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4788024" y="2139702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DC4B0FD-35D8-4305-AFEB-C86981DF89AD}"/>
              </a:ext>
            </a:extLst>
          </p:cNvPr>
          <p:cNvSpPr/>
          <p:nvPr/>
        </p:nvSpPr>
        <p:spPr>
          <a:xfrm>
            <a:off x="4716016" y="1851670"/>
            <a:ext cx="4427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373C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endParaRPr lang="ru-RU" sz="1350" dirty="0">
              <a:solidFill>
                <a:srgbClr val="373C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66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596806" y="2228607"/>
            <a:ext cx="1485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Организационно-методический отдел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5" y="1003422"/>
            <a:ext cx="1723472" cy="828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384" y="1163610"/>
            <a:ext cx="1533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tx2"/>
                </a:solidFill>
              </a:rPr>
              <a:t>Кафедра профессионального мастерства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55776" y="1011292"/>
            <a:ext cx="1728192" cy="828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7008" y="1240729"/>
            <a:ext cx="148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tx2"/>
                </a:solidFill>
              </a:rPr>
              <a:t>Организационно-методический отдел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76256" y="1003422"/>
            <a:ext cx="1728192" cy="828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2"/>
                </a:solidFill>
              </a:rPr>
              <a:t>Отдел сопровождения аттестационных процедур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53235" y="993899"/>
            <a:ext cx="1815891" cy="828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2"/>
                </a:solidFill>
              </a:rPr>
              <a:t>Отдел научно-методического  сопровождения общего образования (реорганизация с 01.01.2022 в Кафедру общего образования)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38DCFC4D-BC01-4910-8751-D3A285D1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63" y="195486"/>
            <a:ext cx="7211144" cy="57971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373C59"/>
                </a:solidFill>
              </a:rPr>
              <a:t>Кадры Решают ВСЁ - команда ЦНППМПР</a:t>
            </a:r>
            <a:endParaRPr lang="ru-RU" sz="1800" dirty="0">
              <a:solidFill>
                <a:srgbClr val="373C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645" y="2054334"/>
            <a:ext cx="19130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Повышение квалификации работников образования (персонифицированная модель)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900" dirty="0">
              <a:solidFill>
                <a:srgbClr val="00004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Организация </a:t>
            </a:r>
            <a:r>
              <a:rPr lang="ru-RU" sz="900" dirty="0" err="1">
                <a:solidFill>
                  <a:srgbClr val="000046"/>
                </a:solidFill>
              </a:rPr>
              <a:t>тьюторского</a:t>
            </a:r>
            <a:r>
              <a:rPr lang="ru-RU" sz="900" dirty="0">
                <a:solidFill>
                  <a:srgbClr val="000046"/>
                </a:solidFill>
              </a:rPr>
              <a:t> сопровождения методической работы в ОО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Научно-методическая и научно-исследовательская деятельность</a:t>
            </a:r>
          </a:p>
          <a:p>
            <a:endParaRPr lang="ru-RU" sz="1200" dirty="0">
              <a:solidFill>
                <a:prstClr val="black"/>
              </a:solidFill>
            </a:endParaRPr>
          </a:p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054334"/>
            <a:ext cx="21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Организация ПК и ПП работников образования, в том числе в ЦОС Экосистема ДПО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Сопровождение ИОМ педагогов, оценка отсроченного результата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Организация и поддержка методических служб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Методическое сопровождение молодых педагогов (наставничество)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Информационно-технологическое сопровождение образовательного процесса в курсовом и после курсовом периодах</a:t>
            </a:r>
          </a:p>
          <a:p>
            <a:pPr marL="285750" indent="-285750" algn="ctr">
              <a:buFontTx/>
              <a:buChar char="-"/>
            </a:pPr>
            <a:endParaRPr lang="ru-RU" sz="1200" b="1" dirty="0">
              <a:solidFill>
                <a:prstClr val="black"/>
              </a:solidFill>
            </a:endParaRPr>
          </a:p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2054334"/>
            <a:ext cx="18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Сопровождение аттестации педагогов и руководителей 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Организация работы сетевых групп на портале «Сообщество педагогов  Пермского края»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4519" y="2054334"/>
            <a:ext cx="21577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Диагностика затруднений и проблем педагогических работников в предметной и предметно-методологической направлениях деятельности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Сопровождение  ШНОР (500+  образовательный лифт, ММ)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Разработка дидактических, научно-методических продуктов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0046"/>
                </a:solidFill>
              </a:rPr>
              <a:t>Научно-методическое сопровождение групп/ профессиональных сообществ педагогов, в </a:t>
            </a:r>
            <a:r>
              <a:rPr lang="ru-RU" sz="900" dirty="0" err="1">
                <a:solidFill>
                  <a:srgbClr val="000046"/>
                </a:solidFill>
              </a:rPr>
              <a:t>т.ч</a:t>
            </a:r>
            <a:r>
              <a:rPr lang="ru-RU" sz="900" dirty="0">
                <a:solidFill>
                  <a:srgbClr val="000046"/>
                </a:solidFill>
              </a:rPr>
              <a:t>. «горизонтальное обучение»</a:t>
            </a:r>
          </a:p>
        </p:txBody>
      </p:sp>
    </p:spTree>
    <p:extLst>
      <p:ext uri="{BB962C8B-B14F-4D97-AF65-F5344CB8AC3E}">
        <p14:creationId xmlns:p14="http://schemas.microsoft.com/office/powerpoint/2010/main" val="114245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76F95DB-4B79-41E4-9B8D-B4407792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1060"/>
            <a:ext cx="7884368" cy="42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600D63-DAE2-47D2-BC84-0E1B1945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47614"/>
            <a:ext cx="6876256" cy="329204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50798FA-A785-4391-AC66-7B6E7A96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7211144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>Программно-технологические ресурсы эффективной деятельности </a:t>
            </a:r>
            <a:r>
              <a:rPr lang="ru-RU" sz="2000" b="1" dirty="0" smtClean="0">
                <a:solidFill>
                  <a:srgbClr val="17365D"/>
                </a:solidFill>
              </a:rPr>
              <a:t>ЦНППМПР: кафедра </a:t>
            </a:r>
            <a:r>
              <a:rPr lang="ru-RU" sz="2000" b="1" dirty="0" err="1" smtClean="0">
                <a:solidFill>
                  <a:srgbClr val="17365D"/>
                </a:solidFill>
              </a:rPr>
              <a:t>профмастерства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05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AF50487-CDD5-4A54-8C2A-FD24FD0EE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" y="781205"/>
            <a:ext cx="7884368" cy="43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211144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>Программно-технологические ресурсы эффективной деятельности ЦНППМПР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184E76B-AEC2-4AD6-9B55-894AEA1F5C3A}"/>
              </a:ext>
            </a:extLst>
          </p:cNvPr>
          <p:cNvSpPr txBox="1">
            <a:spLocks/>
          </p:cNvSpPr>
          <p:nvPr/>
        </p:nvSpPr>
        <p:spPr>
          <a:xfrm>
            <a:off x="683568" y="1120435"/>
            <a:ext cx="72111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6400" b="1" dirty="0">
                <a:solidFill>
                  <a:srgbClr val="17365D"/>
                </a:solidFill>
              </a:rPr>
              <a:t>План кафедры общего образования </a:t>
            </a:r>
          </a:p>
          <a:p>
            <a:r>
              <a:rPr lang="ru-RU" sz="6400" b="1" dirty="0">
                <a:solidFill>
                  <a:srgbClr val="17365D"/>
                </a:solidFill>
              </a:rPr>
              <a:t>для учителей учебных предметов на 2022 год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6400" b="1" dirty="0">
                <a:solidFill>
                  <a:srgbClr val="17365D"/>
                </a:solidFill>
              </a:rPr>
              <a:t/>
            </a:r>
            <a:br>
              <a:rPr lang="ru-RU" sz="6400" b="1" dirty="0">
                <a:solidFill>
                  <a:srgbClr val="17365D"/>
                </a:solidFill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825084-056C-4E5E-9C5C-D5CC9D70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4D9C2EA-03FA-4F01-A5C3-56598A00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4" y="2248194"/>
            <a:ext cx="942926" cy="9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015572-2DFE-4E3F-889F-37239138FE6C}"/>
              </a:ext>
            </a:extLst>
          </p:cNvPr>
          <p:cNvSpPr txBox="1"/>
          <p:nvPr/>
        </p:nvSpPr>
        <p:spPr>
          <a:xfrm>
            <a:off x="1583110" y="2571535"/>
            <a:ext cx="4572000" cy="375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 – учителя учебных предметов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F52A91-5A80-4978-B71D-6A634FFEEB1F}"/>
              </a:ext>
            </a:extLst>
          </p:cNvPr>
          <p:cNvSpPr txBox="1"/>
          <p:nvPr/>
        </p:nvSpPr>
        <p:spPr>
          <a:xfrm>
            <a:off x="1547664" y="3230978"/>
            <a:ext cx="4572000" cy="375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обучения – 3000 человек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F944C397-A4C4-4E82-9AD2-FEDFDD10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0" y="2891428"/>
            <a:ext cx="942926" cy="9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D7AAB6C-EDE9-491A-93E1-FA5E2A74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2" y="1588751"/>
            <a:ext cx="942926" cy="9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CC5F18-EF43-4079-8077-CD92E49B2724}"/>
              </a:ext>
            </a:extLst>
          </p:cNvPr>
          <p:cNvSpPr txBox="1"/>
          <p:nvPr/>
        </p:nvSpPr>
        <p:spPr>
          <a:xfrm>
            <a:off x="1555502" y="1940302"/>
            <a:ext cx="4572000" cy="375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общеобразовательная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400196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7211144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r>
              <a:rPr lang="ru-RU" sz="2000" b="1" dirty="0">
                <a:solidFill>
                  <a:srgbClr val="17365D"/>
                </a:solidFill>
              </a:rPr>
              <a:t>Материально-технические ресурсы эффективной деятельности ЦНППМПР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17365D"/>
                </a:solidFill>
              </a:rPr>
              <a:t/>
            </a:r>
            <a:br>
              <a:rPr lang="ru-RU" sz="2000" b="1" dirty="0">
                <a:solidFill>
                  <a:srgbClr val="17365D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E55E5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Учебные аудитории. Лекторий Центра</a:t>
            </a:r>
            <a:endParaRPr lang="ru-RU" sz="2000" dirty="0">
              <a:solidFill>
                <a:srgbClr val="E55E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1779662"/>
            <a:ext cx="3348990" cy="2584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0784" y="1117960"/>
            <a:ext cx="3053890" cy="1883599"/>
          </a:xfrm>
          <a:prstGeom prst="rect">
            <a:avLst/>
          </a:prstGeom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3968" y="2919368"/>
            <a:ext cx="2837866" cy="18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2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563638"/>
            <a:ext cx="3534927" cy="2430882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5551" y="2414724"/>
            <a:ext cx="2883770" cy="1626939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1501" y="2353209"/>
            <a:ext cx="2962424" cy="16713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0878" y="483518"/>
            <a:ext cx="4066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E55E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2000" b="1" dirty="0">
                <a:solidFill>
                  <a:srgbClr val="E55E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пространство</a:t>
            </a:r>
            <a:r>
              <a:rPr lang="en-US" sz="2000" b="1" dirty="0">
                <a:solidFill>
                  <a:srgbClr val="E55E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E55E5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0839" y="514296"/>
            <a:ext cx="96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55E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dirty="0">
              <a:solidFill>
                <a:srgbClr val="E55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4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1563638"/>
            <a:ext cx="6216179" cy="35069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483518"/>
            <a:ext cx="2951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55E5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Проектная зона Центра</a:t>
            </a:r>
            <a:endParaRPr lang="ru-RU" sz="2000" dirty="0">
              <a:solidFill>
                <a:srgbClr val="E55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5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Центр">
      <a:dk1>
        <a:srgbClr val="FFFFFF"/>
      </a:dk1>
      <a:lt1>
        <a:srgbClr val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E55E54"/>
        </a:solidFill>
      </a:spPr>
      <a:bodyPr vert="horz" lIns="91440" tIns="45720" rIns="91440" bIns="45720" rtlCol="0" anchor="ctr">
        <a:normAutofit fontScale="70000" lnSpcReduction="20000"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30.06.21_Ученый Совет_ЦНППМПР</Template>
  <TotalTime>1615</TotalTime>
  <Words>895</Words>
  <Application>Microsoft Office PowerPoint</Application>
  <PresentationFormat>Экран (16:9)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Circe</vt:lpstr>
      <vt:lpstr>Circe Bold</vt:lpstr>
      <vt:lpstr>Circe ExtraLight</vt:lpstr>
      <vt:lpstr>Circe Light</vt:lpstr>
      <vt:lpstr>Times New Roman</vt:lpstr>
      <vt:lpstr>Wingdings</vt:lpstr>
      <vt:lpstr>Тема Office</vt:lpstr>
      <vt:lpstr>Презентация PowerPoint</vt:lpstr>
      <vt:lpstr>        Модель ресурсов эффективной деятельности ЦНППМПР</vt:lpstr>
      <vt:lpstr>Презентация PowerPoint</vt:lpstr>
      <vt:lpstr>Кадры Решают ВСЁ - команда ЦНППМПР</vt:lpstr>
      <vt:lpstr>   Программно-технологические ресурсы эффективной деятельности ЦНППМПР: кафедра профмастерства  </vt:lpstr>
      <vt:lpstr>   Программно-технологические ресурсы эффективной деятельности ЦНППМПР  </vt:lpstr>
      <vt:lpstr>   Материально-технические ресурсы эффективной деятельности ЦНППМПР  </vt:lpstr>
      <vt:lpstr>Презентация PowerPoint</vt:lpstr>
      <vt:lpstr>Презентация PowerPoint</vt:lpstr>
      <vt:lpstr>Презентация PowerPoint</vt:lpstr>
      <vt:lpstr>   Организационные ресурсы эффективной деятельности ЦНППМПР  </vt:lpstr>
      <vt:lpstr>Внешние ресурсы эффективной деятельности  ЦНППМПР ГАУ ДПО «ИРО ПК» </vt:lpstr>
      <vt:lpstr>Презентация PowerPoint</vt:lpstr>
      <vt:lpstr>Индикаторы и показатели  реализации направления</vt:lpstr>
      <vt:lpstr>Деятельность ЦНППМПР 2020-2021 уч. год</vt:lpstr>
      <vt:lpstr>Сущностные показатели деятельности  ЦНППМПР  !!! Мотивированное ДВИЖЕНИЕ  педагога в профессиональном развитии </vt:lpstr>
      <vt:lpstr>Презентация PowerPoint</vt:lpstr>
      <vt:lpstr>Презентация PowerPoint</vt:lpstr>
    </vt:vector>
  </TitlesOfParts>
  <Company>ГАУ ДПО "ИРО ПК"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ЦНППМПР - …..</dc:title>
  <dc:creator>Чистякова Наталья Дмитриевна</dc:creator>
  <cp:lastModifiedBy>Чистякова Наталья Дмитриевна</cp:lastModifiedBy>
  <cp:revision>143</cp:revision>
  <cp:lastPrinted>2021-08-19T03:47:20Z</cp:lastPrinted>
  <dcterms:created xsi:type="dcterms:W3CDTF">2021-06-24T12:10:56Z</dcterms:created>
  <dcterms:modified xsi:type="dcterms:W3CDTF">2021-08-19T05:40:05Z</dcterms:modified>
</cp:coreProperties>
</file>