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</p:sldMasterIdLst>
  <p:notesMasterIdLst>
    <p:notesMasterId r:id="rId29"/>
  </p:notesMasterIdLst>
  <p:sldIdLst>
    <p:sldId id="298" r:id="rId2"/>
    <p:sldId id="625" r:id="rId3"/>
    <p:sldId id="600" r:id="rId4"/>
    <p:sldId id="601" r:id="rId5"/>
    <p:sldId id="615" r:id="rId6"/>
    <p:sldId id="603" r:id="rId7"/>
    <p:sldId id="607" r:id="rId8"/>
    <p:sldId id="604" r:id="rId9"/>
    <p:sldId id="602" r:id="rId10"/>
    <p:sldId id="605" r:id="rId11"/>
    <p:sldId id="621" r:id="rId12"/>
    <p:sldId id="606" r:id="rId13"/>
    <p:sldId id="619" r:id="rId14"/>
    <p:sldId id="617" r:id="rId15"/>
    <p:sldId id="610" r:id="rId16"/>
    <p:sldId id="628" r:id="rId17"/>
    <p:sldId id="629" r:id="rId18"/>
    <p:sldId id="630" r:id="rId19"/>
    <p:sldId id="631" r:id="rId20"/>
    <p:sldId id="632" r:id="rId21"/>
    <p:sldId id="633" r:id="rId22"/>
    <p:sldId id="622" r:id="rId23"/>
    <p:sldId id="620" r:id="rId24"/>
    <p:sldId id="618" r:id="rId25"/>
    <p:sldId id="624" r:id="rId26"/>
    <p:sldId id="634" r:id="rId27"/>
    <p:sldId id="627" r:id="rId28"/>
  </p:sldIdLst>
  <p:sldSz cx="24384000" cy="13716000"/>
  <p:notesSz cx="6858000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ита Силин" initials="НС" lastIdx="1" clrIdx="0"/>
  <p:cmAuthor id="2" name="Силин Никита Андреевич" initials="СНА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66CCFF"/>
    <a:srgbClr val="FF9900"/>
    <a:srgbClr val="EFFAFF"/>
    <a:srgbClr val="DDF0FF"/>
    <a:srgbClr val="EBF6FF"/>
    <a:srgbClr val="EBEDFF"/>
    <a:srgbClr val="E5E8FF"/>
    <a:srgbClr val="CCECFF"/>
    <a:srgbClr val="00B2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9634" autoAdjust="0"/>
  </p:normalViewPr>
  <p:slideViewPr>
    <p:cSldViewPr snapToGrid="0">
      <p:cViewPr>
        <p:scale>
          <a:sx n="62" d="100"/>
          <a:sy n="62" d="100"/>
        </p:scale>
        <p:origin x="270" y="22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</p:spPr>
        <p:txBody>
          <a:bodyPr lIns="90287" tIns="45147" rIns="90287" bIns="45147"/>
          <a:lstStyle/>
          <a:p>
            <a:endParaRPr dirty="0"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9" y="4715159"/>
            <a:ext cx="5029201" cy="4466986"/>
          </a:xfrm>
          <a:prstGeom prst="rect">
            <a:avLst/>
          </a:prstGeom>
        </p:spPr>
        <p:txBody>
          <a:bodyPr lIns="90287" tIns="45147" rIns="90287" bIns="45147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29900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22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69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61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759310" y="712413"/>
            <a:ext cx="20828001" cy="1007738"/>
          </a:xfrm>
          <a:prstGeom prst="rect">
            <a:avLst/>
          </a:prstGeom>
        </p:spPr>
        <p:txBody>
          <a:bodyPr/>
          <a:lstStyle>
            <a:lvl1pPr algn="l">
              <a:defRPr sz="5500" cap="all">
                <a:solidFill>
                  <a:srgbClr val="3F3D3C"/>
                </a:solidFill>
                <a:latin typeface="+mn-lt"/>
                <a:ea typeface="+mn-ea"/>
                <a:cs typeface="+mn-cs"/>
                <a:sym typeface="Bebas Neue Regular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" name="Линия"/>
          <p:cNvSpPr/>
          <p:nvPr/>
        </p:nvSpPr>
        <p:spPr>
          <a:xfrm>
            <a:off x="437279" y="2368910"/>
            <a:ext cx="23509440" cy="1"/>
          </a:xfrm>
          <a:prstGeom prst="line">
            <a:avLst/>
          </a:prstGeom>
          <a:ln w="381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dirty="0"/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715564" y="13093155"/>
            <a:ext cx="482806" cy="48260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D6D5D5"/>
                </a:solidFill>
                <a:latin typeface="SF UI Text Semibold"/>
                <a:ea typeface="SF UI Text Semibold"/>
                <a:cs typeface="SF UI Text Semibold"/>
                <a:sym typeface="SF UI Text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042610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56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75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49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48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02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99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7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ru-RU" b="0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ru-RU" b="0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6393BCA4-4374-4A85-ADB0-6BBECDEA23FF}" type="slidenum">
              <a:rPr lang="ru-RU" b="0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828800" hangingPunct="1"/>
              <a:t>‹#›</a:t>
            </a:fld>
            <a:endParaRPr lang="ru-RU" b="0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46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ks.edsoo.ru/docs/1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mailto:vks.1960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10523621"/>
            <a:ext cx="22580600" cy="2554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8558" y="3918857"/>
            <a:ext cx="21963742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7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 итогах Всероссийского конкурса сочинений 2024 года и перспективах проведения конкурса в Пермском крае в 2025 году</a:t>
            </a:r>
          </a:p>
          <a:p>
            <a:endParaRPr lang="ru-RU" sz="5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500" dirty="0" smtClean="0">
              <a:solidFill>
                <a:schemeClr val="accent5">
                  <a:lumMod val="50000"/>
                </a:schemeClr>
              </a:solidFill>
              <a:latin typeface="Circe Bold" pitchFamily="34" charset="-52"/>
            </a:endParaRPr>
          </a:p>
          <a:p>
            <a:r>
              <a:rPr lang="ru-RU" sz="3500" dirty="0" smtClean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Центр непрерывного повышения профессионального мастерства ГАУ ДПО «ИРО ПК»</a:t>
            </a:r>
          </a:p>
          <a:p>
            <a:endParaRPr lang="ru-RU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Кузнецова Татьяна Александровна, старший преподаватель кафедры общего образования ЦНППМПР</a:t>
            </a:r>
          </a:p>
          <a:p>
            <a:endParaRPr lang="ru-RU" sz="24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287FDE6-95B7-4368-B454-EDD09FD9E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1629" y="537059"/>
            <a:ext cx="2071161" cy="1717174"/>
          </a:xfrm>
          <a:prstGeom prst="rect">
            <a:avLst/>
          </a:prstGeom>
        </p:spPr>
      </p:pic>
      <p:pic>
        <p:nvPicPr>
          <p:cNvPr id="102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53705" y="629709"/>
            <a:ext cx="2256490" cy="188650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4014" y="537059"/>
            <a:ext cx="1105271" cy="195214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04274" y="623491"/>
            <a:ext cx="2439170" cy="1620000"/>
          </a:xfrm>
          <a:prstGeom prst="rect">
            <a:avLst/>
          </a:prstGeom>
          <a:noFill/>
        </p:spPr>
      </p:pic>
      <p:pic>
        <p:nvPicPr>
          <p:cNvPr id="8" name="Рисунок 1" descr="Изображение выглядит как Шрифт, Графика, текст, логотип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80814" y="424543"/>
            <a:ext cx="4163787" cy="338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714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 descr="Изображение выглядит как Шрифт, Графика, текст, логотип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2" y="10499272"/>
            <a:ext cx="3164280" cy="25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9607E6-9FA9-4E4C-91B3-6A12729A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Всероссийский конкурс сочинений </a:t>
            </a:r>
            <a:b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</a:br>
            <a: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2024 года: темы сочинений</a:t>
            </a:r>
            <a:endParaRPr lang="ru-RU" sz="7000" b="1" cap="none" dirty="0">
              <a:solidFill>
                <a:schemeClr val="accent1">
                  <a:lumMod val="75000"/>
                </a:schemeClr>
              </a:solidFill>
              <a:ea typeface="Helvetica Neue"/>
              <a:cs typeface="Helvetica Neue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6.«Это не моя личная слава. Разве я бы мог проникнуть в космос, будучи одиночкой? Это слава нашего народа» (Ю.А. Гагарин): </a:t>
            </a:r>
            <a:r>
              <a:rPr lang="ru-RU" b="1" dirty="0" smtClean="0"/>
              <a:t>90 лет со дня рождения советского летчика-космонавта Юрия Гагарина.(1)</a:t>
            </a:r>
            <a:endParaRPr lang="ru-RU" dirty="0" smtClean="0"/>
          </a:p>
          <a:p>
            <a:r>
              <a:rPr lang="ru-RU" dirty="0" smtClean="0"/>
              <a:t>7.Масштаб, значимость подвига тыла по сей день трудно осмыслить…» (из выступления В.В. Путина): </a:t>
            </a:r>
            <a:r>
              <a:rPr lang="ru-RU" b="1" dirty="0" smtClean="0"/>
              <a:t>города трудовой доблести</a:t>
            </a:r>
            <a:r>
              <a:rPr lang="ru-RU" dirty="0" smtClean="0"/>
              <a:t>. (1)</a:t>
            </a:r>
          </a:p>
          <a:p>
            <a:r>
              <a:rPr lang="ru-RU" dirty="0" smtClean="0"/>
              <a:t>8. «Я благоговею перед Мусоргским, считаю его величайшим русским композитором. Композитор-трибун, композитор-борец, композитор-новатор» (Д.Д. Шостакович):</a:t>
            </a:r>
            <a:r>
              <a:rPr lang="ru-RU" b="1" dirty="0" smtClean="0"/>
              <a:t> 185 лет со дня рождения русского композитора М.П. Мусоргского.</a:t>
            </a:r>
            <a:r>
              <a:rPr lang="ru-RU" dirty="0" smtClean="0"/>
              <a:t> (1)</a:t>
            </a:r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9FD248B-3894-4552-B34A-E461562B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3CCA26-26FE-4E8F-8DE7-17D0DA691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027" y="199188"/>
            <a:ext cx="2448442" cy="2029972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>
            <a:extLst>
              <a:ext uri="{FF2B5EF4-FFF2-40B4-BE49-F238E27FC236}">
                <a16:creationId xmlns="" xmlns:a16="http://schemas.microsoft.com/office/drawing/2014/main" id="{A1F60316-1E44-48C6-BF3B-6AC0D913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8899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vatars.mds.yandex.net/i?id=befbc00d0052abed32e7ff7072336f85eda9b1ca-11920434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91458" y="4196443"/>
            <a:ext cx="547007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4514" y="730251"/>
            <a:ext cx="17613085" cy="26511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Учащиеся Пермского края написали сочинения в разных жанрах: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1043" y="2334986"/>
            <a:ext cx="7070271" cy="100189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эссе - 20, </a:t>
            </a:r>
          </a:p>
          <a:p>
            <a:pPr>
              <a:buNone/>
            </a:pPr>
            <a:r>
              <a:rPr lang="ru-RU" dirty="0" smtClean="0"/>
              <a:t> рассказ -7, </a:t>
            </a:r>
          </a:p>
          <a:p>
            <a:pPr>
              <a:buNone/>
            </a:pPr>
            <a:r>
              <a:rPr lang="ru-RU" dirty="0" smtClean="0"/>
              <a:t>письма – 6, </a:t>
            </a:r>
          </a:p>
          <a:p>
            <a:pPr>
              <a:buNone/>
            </a:pPr>
            <a:r>
              <a:rPr lang="ru-RU" dirty="0" smtClean="0"/>
              <a:t>сказка -3, </a:t>
            </a:r>
          </a:p>
          <a:p>
            <a:pPr>
              <a:buNone/>
            </a:pPr>
            <a:r>
              <a:rPr lang="ru-RU" dirty="0" smtClean="0"/>
              <a:t>заочная экскурсия -3, </a:t>
            </a:r>
          </a:p>
          <a:p>
            <a:pPr>
              <a:buNone/>
            </a:pPr>
            <a:r>
              <a:rPr lang="ru-RU" dirty="0" smtClean="0"/>
              <a:t>очерк -2,</a:t>
            </a:r>
          </a:p>
          <a:p>
            <a:pPr>
              <a:buNone/>
            </a:pPr>
            <a:r>
              <a:rPr lang="ru-RU" dirty="0" smtClean="0"/>
              <a:t> интервью -1, </a:t>
            </a:r>
          </a:p>
          <a:p>
            <a:pPr>
              <a:buNone/>
            </a:pPr>
            <a:r>
              <a:rPr lang="ru-RU" dirty="0" smtClean="0"/>
              <a:t> сочинение -1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 descr="https://avatars.mds.yandex.net/i?id=7a8aaffbc43969c2e7a263acc0fd22f591141260-5576144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86" y="631372"/>
            <a:ext cx="4283528" cy="412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i?id=64381d8af05becd40ad03bae81711319561c19f7-4184248-images-thumbs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51928" y="1812470"/>
            <a:ext cx="5116286" cy="355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vatars.mds.yandex.net/i?id=22a272a8b7402687a8390d9e409687c786294699-8179254-images-thumbs&amp;n=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28672" y="8213272"/>
            <a:ext cx="5780314" cy="396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i?id=c527fa556fafbe5c540d05701d28314ba18d6bbd7f1ca422-11477006-images-thumbs&amp;n=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8703130"/>
            <a:ext cx="6596743" cy="437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" descr="Изображение выглядит как Шрифт, Графика, текст, логотип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1" y="10254343"/>
            <a:ext cx="3705960" cy="301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9607E6-9FA9-4E4C-91B3-6A12729A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Всероссийский конкурс сочинений </a:t>
            </a:r>
            <a:br>
              <a:rPr lang="ru-RU" alt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</a:br>
            <a:r>
              <a:rPr lang="ru-RU" alt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2024 года: работы победителей</a:t>
            </a:r>
            <a:endParaRPr lang="ru-RU" sz="6000" b="1" cap="none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Helvetica Neue"/>
              <a:cs typeface="Times New Roman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9FD248B-3894-4552-B34A-E461562B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3CCA26-26FE-4E8F-8DE7-17D0DA691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027" y="199188"/>
            <a:ext cx="2448442" cy="2029972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>
            <a:extLst>
              <a:ext uri="{FF2B5EF4-FFF2-40B4-BE49-F238E27FC236}">
                <a16:creationId xmlns="" xmlns:a16="http://schemas.microsoft.com/office/drawing/2014/main" id="{A1F60316-1E44-48C6-BF3B-6AC0D913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416628" y="4135650"/>
            <a:ext cx="13340443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Победителями регионального конкурса стали: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Носова Елизавета, МБОУ «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Фокинская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средняя общеобразовательная школа»,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Чайковский ГО.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Орлова Ника Алексеевна, с. Лобаново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МАОУ  «Лобановская средняя школа».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9кл., Цыбина Анастасия Александровна,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«Средняя общеобразовательная школа №11»,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Чайковский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Клюкина Анастасия Михайловна,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МАОУ «СОШ №15», Соликамск.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декабре 2024г. победительница Федерального уровня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Орлова Ника Алексеевна,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 Лобаново,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МАОУ  «Лобановская средняя школа»,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49263" algn="just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ездила в Москву на вручение ДИПЛОМА</a:t>
            </a:r>
            <a:r>
              <a:rPr kumimoji="0" lang="ru-RU" sz="32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вместе с педагогом -</a:t>
            </a: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Светланой Александровной Коваленко.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65385" y="3718301"/>
            <a:ext cx="6602414" cy="880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48899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30251"/>
            <a:ext cx="21793200" cy="265112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Поздравляем наших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ПОБЕДИТЕЛЕЙ </a:t>
            </a: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регионального этапа !</a:t>
            </a:r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1" y="2824843"/>
            <a:ext cx="11190514" cy="9529083"/>
          </a:xfrm>
        </p:spPr>
        <p:txBody>
          <a:bodyPr/>
          <a:lstStyle/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Клюкина  Анастасия, учащаяся 11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МАОУ «СОШ№15»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г.Соликамска.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Педагог – Грачева Наталья Николаевна.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 descr="C:\Users\Kuznecova-TA\Desktop\2маоу  сош1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7014" y="2978208"/>
            <a:ext cx="7291841" cy="879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Изображение выглядит как Шрифт, Графика, текст, логотип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572" y="7810752"/>
            <a:ext cx="5845629" cy="475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призеры</a:t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1" descr="Изображение выглядит как Шрифт, Графика, текст, логотип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057" y="9328456"/>
            <a:ext cx="4261757" cy="346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1730979125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9625" y="734786"/>
            <a:ext cx="6406061" cy="831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9046029" y="3608614"/>
            <a:ext cx="5502728" cy="8745312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Колбинова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Ева Алексеевна,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г. Краснокамск,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МОУ «СОШ №10».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Педагог -Журбенко Елена Николаевна</a:t>
            </a:r>
          </a:p>
          <a:p>
            <a:endParaRPr lang="ru-RU" sz="4000" dirty="0"/>
          </a:p>
        </p:txBody>
      </p:sp>
      <p:pic>
        <p:nvPicPr>
          <p:cNvPr id="31750" name="Picture 6" descr="17309791260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77557" y="3396343"/>
            <a:ext cx="6443890" cy="883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9607E6-9FA9-4E4C-91B3-6A12729A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680" y="730251"/>
            <a:ext cx="15087600" cy="2651126"/>
          </a:xfrm>
        </p:spPr>
        <p:txBody>
          <a:bodyPr>
            <a:noAutofit/>
          </a:bodyPr>
          <a:lstStyle/>
          <a:p>
            <a:pPr algn="ctr"/>
            <a: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Всероссийский конкурс сочинений: </a:t>
            </a:r>
            <a:b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</a:br>
            <a: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план проведения в  2025 году</a:t>
            </a:r>
            <a:endParaRPr lang="ru-RU" sz="7000" b="1" cap="none" dirty="0">
              <a:solidFill>
                <a:schemeClr val="accent1">
                  <a:lumMod val="75000"/>
                </a:schemeClr>
              </a:solidFill>
              <a:ea typeface="Helvetica Neue"/>
              <a:cs typeface="Helvetica Neue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76400" y="3705726"/>
            <a:ext cx="21119432" cy="9256294"/>
          </a:xfrm>
        </p:spPr>
        <p:txBody>
          <a:bodyPr>
            <a:normAutofit lnSpcReduction="10000"/>
          </a:bodyPr>
          <a:lstStyle/>
          <a:p>
            <a:pPr marL="1143000" indent="-1143000">
              <a:buFont typeface="+mj-lt"/>
              <a:buAutoNum type="arabicPeriod"/>
            </a:pPr>
            <a:r>
              <a:rPr lang="ru-RU" sz="7100" dirty="0" smtClean="0"/>
              <a:t>Широкое освещение Конкурса в официальных источниках ОО: на сайте ИРО ПК, в сетевом сообществе педагогов.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7100" dirty="0" smtClean="0"/>
              <a:t>Организация регионального этапа Конкурса в очном формате.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7100" dirty="0" smtClean="0"/>
              <a:t>Организация </a:t>
            </a:r>
            <a:r>
              <a:rPr lang="ru-RU" sz="7100" b="1" dirty="0" smtClean="0"/>
              <a:t>вебинаров </a:t>
            </a:r>
            <a:r>
              <a:rPr lang="ru-RU" sz="7100" dirty="0" smtClean="0"/>
              <a:t>для организаторов и  учителей русского языка, литературы по подготовке и сопровождению участников Конкурса.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9FD248B-3894-4552-B34A-E461562B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3CCA26-26FE-4E8F-8DE7-17D0DA691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147" y="10943388"/>
            <a:ext cx="2448442" cy="2029972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>
            <a:extLst>
              <a:ext uri="{FF2B5EF4-FFF2-40B4-BE49-F238E27FC236}">
                <a16:creationId xmlns="" xmlns:a16="http://schemas.microsoft.com/office/drawing/2014/main" id="{A1F60316-1E44-48C6-BF3B-6AC0D913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  <p:pic>
        <p:nvPicPr>
          <p:cNvPr id="8194" name="Picture 2" descr="http://vks.apkpro.ru/media/cache/c_news904x490/uploads/c57/befc5790fc907f26f06210e81c094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09535" y="9784080"/>
            <a:ext cx="1905000" cy="1905000"/>
          </a:xfrm>
          <a:prstGeom prst="rect">
            <a:avLst/>
          </a:prstGeom>
          <a:noFill/>
        </p:spPr>
      </p:pic>
      <p:pic>
        <p:nvPicPr>
          <p:cNvPr id="9" name="Picture 2" descr="C:\Users\Kuznecova-TA\Desktop\ФОРУМ 14-15 МАЯ\5czJ5UPxf3nvrC4RoQ3QI40p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0625" y="908304"/>
            <a:ext cx="4097655" cy="2185416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848899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3651250"/>
            <a:ext cx="6035040" cy="870267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 Школьный этап конкурса завершается 15 сентября 2025г..</a:t>
            </a:r>
          </a:p>
          <a:p>
            <a:r>
              <a:rPr lang="ru-RU" dirty="0" smtClean="0"/>
              <a:t> С 18 сентября 2025г. пакеты документов пересылаются на </a:t>
            </a:r>
            <a:r>
              <a:rPr lang="ru-RU" dirty="0" smtClean="0">
                <a:solidFill>
                  <a:srgbClr val="FF0000"/>
                </a:solidFill>
              </a:rPr>
              <a:t>муниципальный этап </a:t>
            </a:r>
            <a:r>
              <a:rPr lang="ru-RU" dirty="0" smtClean="0"/>
              <a:t>конкурса в электронном виде в Методический центр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После завершения муниципального этапа сочинения высылаются на </a:t>
            </a:r>
            <a:r>
              <a:rPr lang="ru-RU" dirty="0" smtClean="0">
                <a:solidFill>
                  <a:srgbClr val="FF0000"/>
                </a:solidFill>
              </a:rPr>
              <a:t>региональный этап </a:t>
            </a:r>
            <a:r>
              <a:rPr lang="ru-RU" b="1" u="sng" dirty="0" smtClean="0"/>
              <a:t>до 30 сентября 2025г</a:t>
            </a:r>
            <a:r>
              <a:rPr lang="ru-RU" dirty="0" smtClean="0"/>
              <a:t>. 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b="1" u="sng" dirty="0" smtClean="0">
                <a:solidFill>
                  <a:srgbClr val="0070C0"/>
                </a:solidFill>
              </a:rPr>
              <a:t>Кузнецова Татьяна Александровна -  </a:t>
            </a:r>
          </a:p>
          <a:p>
            <a:pPr algn="ctr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VKS.1960@yandex.ru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C:\Users\Kuznecova-TA\Desktop\ФОРУМ 14-15 МАЯ\5czJ5UPxf3nvrC4RoQ3QI40p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908304"/>
            <a:ext cx="4097655" cy="2185416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http://vks.apkpro.ru/media/cache/c_news904x490/uploads/c57/befc5790fc907f26f06210e81c094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25360" y="186055"/>
            <a:ext cx="3535679" cy="3535679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 l="32719" t="43528" r="32018" b="45244"/>
          <a:stretch>
            <a:fillRect/>
          </a:stretch>
        </p:blipFill>
        <p:spPr bwMode="auto">
          <a:xfrm>
            <a:off x="8305533" y="9687827"/>
            <a:ext cx="14599666" cy="2614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31973" t="45945" r="30833" b="37681"/>
          <a:stretch>
            <a:fillRect/>
          </a:stretch>
        </p:blipFill>
        <p:spPr bwMode="auto">
          <a:xfrm>
            <a:off x="8212908" y="3808397"/>
            <a:ext cx="14704959" cy="3641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923" y="1173480"/>
            <a:ext cx="22366237" cy="1210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2880" y="1584960"/>
            <a:ext cx="18060549" cy="1175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240" y="1676400"/>
            <a:ext cx="17503039" cy="1129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9607E6-9FA9-4E4C-91B3-6A12729A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Всероссийский конкурс сочинений </a:t>
            </a:r>
            <a:b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</a:br>
            <a: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2025 года: сайт регионального оператора</a:t>
            </a:r>
            <a:endParaRPr lang="ru-RU" sz="7000" b="1" cap="none" dirty="0">
              <a:solidFill>
                <a:schemeClr val="accent1">
                  <a:lumMod val="75000"/>
                </a:schemeClr>
              </a:solidFill>
              <a:ea typeface="Helvetica Neue"/>
              <a:cs typeface="Helvetica Neue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9FD248B-3894-4552-B34A-E461562B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3CCA26-26FE-4E8F-8DE7-17D0DA691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027" y="199188"/>
            <a:ext cx="2448442" cy="2029972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>
            <a:extLst>
              <a:ext uri="{FF2B5EF4-FFF2-40B4-BE49-F238E27FC236}">
                <a16:creationId xmlns="" xmlns:a16="http://schemas.microsoft.com/office/drawing/2014/main" id="{A1F60316-1E44-48C6-BF3B-6AC0D913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8350" y="3642360"/>
            <a:ext cx="15784563" cy="798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676400" y="3337560"/>
            <a:ext cx="22037040" cy="9601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8899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872" y="1554480"/>
            <a:ext cx="16372727" cy="1054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</a:rPr>
              <a:t>ОРГАНИЗАЦИОННО-ТЕХНИЧЕСКАЯ ДОКУМЕНТАЦИЯ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hlinkClick r:id="rId2"/>
              </a:rPr>
              <a:t>На сайте ВКС</a:t>
            </a:r>
          </a:p>
          <a:p>
            <a:r>
              <a:rPr lang="en-US" dirty="0" smtClean="0">
                <a:solidFill>
                  <a:srgbClr val="002060"/>
                </a:solidFill>
                <a:hlinkClick r:id="rId2"/>
              </a:rPr>
              <a:t>https://vks.edsoo.ru/docs/13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Памятки учителю</a:t>
            </a:r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 smtClean="0"/>
              <a:t> </a:t>
            </a:r>
            <a:r>
              <a:rPr lang="ru-RU" dirty="0" smtClean="0"/>
              <a:t>1. </a:t>
            </a:r>
            <a:r>
              <a:rPr lang="ru-RU" dirty="0" smtClean="0">
                <a:solidFill>
                  <a:srgbClr val="0070C0"/>
                </a:solidFill>
              </a:rPr>
              <a:t>Окажите помощь в написании конкурсной работы</a:t>
            </a:r>
            <a:r>
              <a:rPr lang="ru-RU" dirty="0" smtClean="0"/>
              <a:t>: направьте в выборе тематического направления, напомните об особенностях жанров, скорректируйте формулировку темы. 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smtClean="0">
                <a:solidFill>
                  <a:srgbClr val="0070C0"/>
                </a:solidFill>
              </a:rPr>
              <a:t>Используйте дополнительные информационные материалы</a:t>
            </a:r>
            <a:r>
              <a:rPr lang="ru-RU" dirty="0" smtClean="0"/>
              <a:t>, размещённые на официальном сайте Конкурса в разделе «Учителю» – подразделе «Полезное» – в них содержатся полезные биографические, исторические, культурологические сведения, а также ссылки, которые помогут разобрать каждое тематическое направление на основные, наводящие тезисы.</a:t>
            </a:r>
          </a:p>
          <a:p>
            <a:pPr>
              <a:buNone/>
            </a:pPr>
            <a:r>
              <a:rPr lang="ru-RU" dirty="0" smtClean="0"/>
              <a:t> 3. Кроме того, </a:t>
            </a:r>
            <a:r>
              <a:rPr lang="ru-RU" dirty="0" smtClean="0">
                <a:solidFill>
                  <a:srgbClr val="0070C0"/>
                </a:solidFill>
              </a:rPr>
              <a:t>изучите совместно с участником Конкурса методику и критерии оценивания конкурсных работ</a:t>
            </a:r>
            <a:r>
              <a:rPr lang="ru-RU" dirty="0" smtClean="0"/>
              <a:t>: при написании сочинения учитывайте языковые, логикосмысловые, грамматические, жанровые требования.</a:t>
            </a:r>
          </a:p>
          <a:p>
            <a:pPr>
              <a:buNone/>
            </a:pPr>
            <a:r>
              <a:rPr lang="ru-RU" dirty="0" smtClean="0"/>
              <a:t> 4. Обратите внимание: </a:t>
            </a:r>
            <a:r>
              <a:rPr lang="ru-RU" dirty="0" smtClean="0">
                <a:solidFill>
                  <a:srgbClr val="0070C0"/>
                </a:solidFill>
              </a:rPr>
              <a:t>СОЧИНЕНИЕ  должно быть </a:t>
            </a:r>
            <a:r>
              <a:rPr lang="ru-RU" u="sng" dirty="0" smtClean="0">
                <a:solidFill>
                  <a:srgbClr val="0070C0"/>
                </a:solidFill>
              </a:rPr>
              <a:t>индивидуально-авторским</a:t>
            </a:r>
            <a:r>
              <a:rPr lang="ru-RU" u="sng" dirty="0" smtClean="0"/>
              <a:t>,</a:t>
            </a:r>
            <a:r>
              <a:rPr lang="ru-RU" dirty="0" smtClean="0"/>
              <a:t> написанным конкурсантом самостоятельно: без вмешательства в содержательную часть родителей (законных представителей) или педагога-наставника.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Kuznecova-TA\Desktop\ФОРУМ 14-15 МАЯ\5czJ5UPxf3nvrC4RoQ3QI40p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908304"/>
            <a:ext cx="4097655" cy="2185416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0" name="Picture 2" descr="http://vks.apkpro.ru/media/cache/c_news904x490/uploads/c57/befc5790fc907f26f06210e81c094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25360" y="186055"/>
            <a:ext cx="3535679" cy="3535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Тематические направления</a:t>
            </a:r>
            <a:b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конкурса в 2025 году: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«Никто не забыт, ничто не забыто!» (О.Ф. </a:t>
            </a:r>
            <a:r>
              <a:rPr lang="ru-RU" dirty="0" err="1" smtClean="0"/>
              <a:t>Берггольц</a:t>
            </a:r>
            <a:r>
              <a:rPr lang="ru-RU" dirty="0" smtClean="0"/>
              <a:t>): 80-летие Победы в Великой Отечественной войне. </a:t>
            </a:r>
            <a:br>
              <a:rPr lang="ru-RU" dirty="0" smtClean="0"/>
            </a:br>
            <a:r>
              <a:rPr lang="ru-RU" dirty="0" smtClean="0"/>
              <a:t>2. «Родина наша – колыбель героев» (А.Н. Толстой): юбилеи великих русских полководцев (295 лет со дня рождения А.В. Суворова; 280 лет со дня рождения М.И. Голенищева-Кутузова).</a:t>
            </a:r>
            <a:br>
              <a:rPr lang="ru-RU" dirty="0" smtClean="0"/>
            </a:br>
            <a:r>
              <a:rPr lang="ru-RU" dirty="0" smtClean="0"/>
              <a:t>3. «Родина бывает разная, но у всех она одна!» (З.Н. Александрова): Россия – многонациональная страна. </a:t>
            </a:r>
            <a:br>
              <a:rPr lang="ru-RU" dirty="0" smtClean="0"/>
            </a:br>
            <a:r>
              <a:rPr lang="ru-RU" dirty="0" smtClean="0"/>
              <a:t>4. «Дивишься драгоценности нашего языка» (Н.В. Гоголь): 125 лет со дня рождения С.И. Ожегова.</a:t>
            </a:r>
            <a:br>
              <a:rPr lang="ru-RU" dirty="0" smtClean="0"/>
            </a:br>
            <a:r>
              <a:rPr lang="ru-RU" dirty="0" smtClean="0"/>
              <a:t>5. «Какой чистый и какой русский поэт!» (М. Горький): 130 лет со дня рождения С.А. Есенина.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 descr="C:\Users\Kuznecova-TA\Desktop\ФОРУМ 14-15 МАЯ\5czJ5UPxf3nvrC4RoQ3QI40p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465" y="1030224"/>
            <a:ext cx="4097655" cy="2185416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6" name="Picture 2" descr="http://vks.apkpro.ru/media/cache/c_news904x490/uploads/c57/befc5790fc907f26f06210e81c094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82814" y="353695"/>
            <a:ext cx="3532505" cy="3532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5040" y="730251"/>
            <a:ext cx="20482560" cy="265112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Тематические направления</a:t>
            </a:r>
            <a:b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конкурса в 2025 году: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7840" y="3276600"/>
            <a:ext cx="20939760" cy="907732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6. «Все мы родом из детства» (</a:t>
            </a:r>
            <a:r>
              <a:rPr lang="ru-RU" sz="2800" dirty="0" err="1" smtClean="0"/>
              <a:t>Антуан</a:t>
            </a:r>
            <a:r>
              <a:rPr lang="ru-RU" sz="2800" dirty="0" smtClean="0"/>
              <a:t> де Сент-Экзюпери): 100-летие Международного детского центра «Артек»; 100-летие со дня основания газеты для детей «Пионерская правда».</a:t>
            </a:r>
          </a:p>
          <a:p>
            <a:r>
              <a:rPr lang="ru-RU" sz="2800" dirty="0" smtClean="0"/>
              <a:t>7.«Нам песня строить и жить помогает» (В.И. Лебедев-Кумач): 125 лет со дня рождения советского композитора И.О. Дунаевского; 120 лет со дня рождения советского композитора и дирижера Б.А. Александрова. </a:t>
            </a:r>
            <a:br>
              <a:rPr lang="ru-RU" sz="2800" dirty="0" smtClean="0"/>
            </a:br>
            <a:r>
              <a:rPr lang="ru-RU" sz="2800" dirty="0" smtClean="0"/>
              <a:t>8. «Величайшее сокровище – хорошая библиотека» (В.Г. Белинский): 230 лет со дня основания Императорской публичной библиотеки – первой общедоступной библиотеки в России. </a:t>
            </a:r>
            <a:br>
              <a:rPr lang="ru-RU" sz="2800" dirty="0" smtClean="0"/>
            </a:br>
            <a:r>
              <a:rPr lang="ru-RU" sz="2800" dirty="0" smtClean="0"/>
              <a:t>9. «Мы умираем, а искусство остается» (А.А. Блок): к юбилеям поэтов/писателей/драматургов (230 лет со дня рождения А.С. </a:t>
            </a:r>
            <a:r>
              <a:rPr lang="ru-RU" sz="2800" dirty="0" err="1" smtClean="0"/>
              <a:t>Грибоедова</a:t>
            </a:r>
            <a:r>
              <a:rPr lang="ru-RU" sz="2800" dirty="0" smtClean="0"/>
              <a:t>; 225 лет со дня рождения Е.А. Баратынского; 165 лет со дня рождения А.П. Чехова; 135 лет со дня рождения Б.Л. Пастернака; 120 лет со дня рождения М.А. Шолохова). </a:t>
            </a:r>
          </a:p>
          <a:p>
            <a:r>
              <a:rPr lang="ru-RU" sz="2800" dirty="0" smtClean="0"/>
              <a:t>10. «Науки юношей питают» (М.В. Ломоносов): 270 лет Московскому государственному университету им. М.В. Ломоносова. </a:t>
            </a:r>
            <a:br>
              <a:rPr lang="ru-RU" sz="2800" dirty="0" smtClean="0"/>
            </a:br>
            <a:r>
              <a:rPr lang="ru-RU" sz="2800" dirty="0" smtClean="0"/>
              <a:t>11. «Сквозь огонь и стужу мы прошли» (К.М. Симонов): 100-летие ТАСС (Телеграфного агентства Советского Союза). </a:t>
            </a:r>
            <a:br>
              <a:rPr lang="ru-RU" sz="2800" dirty="0" smtClean="0"/>
            </a:br>
            <a:r>
              <a:rPr lang="ru-RU" sz="2800" dirty="0" smtClean="0"/>
              <a:t>12. «О спорт, ты мир!»: 45 лет XXII Олимпийским играм в Москве. </a:t>
            </a:r>
            <a:br>
              <a:rPr lang="ru-RU" sz="2800" dirty="0" smtClean="0"/>
            </a:br>
            <a:r>
              <a:rPr lang="ru-RU" sz="2800" dirty="0" smtClean="0"/>
              <a:t>13. «Спешите делать добро!»: о роли милосердия в современном обществе.</a:t>
            </a:r>
            <a:br>
              <a:rPr lang="ru-RU" sz="2800" dirty="0" smtClean="0"/>
            </a:br>
            <a:r>
              <a:rPr lang="ru-RU" sz="2800" dirty="0" smtClean="0"/>
              <a:t>14. «Ветер дальних странствий»: 255 лет со дня рождения русского мореплавателя И.Ф. Крузенштерна; 325 лет со дня рождения русского полярного исследователя С.И. Челюскина. </a:t>
            </a: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Kuznecova-TA\Desktop\ФОРУМ 14-15 МАЯ\5czJ5UPxf3nvrC4RoQ3QI40p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1106424"/>
            <a:ext cx="4097655" cy="2185416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2" name="Picture 2" descr="http://vks.apkpro.ru/media/cache/c_news904x490/uploads/c57/befc5790fc907f26f06210e81c094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30160" y="335279"/>
            <a:ext cx="3218815" cy="3218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480" y="532131"/>
            <a:ext cx="21031200" cy="265112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296" y="2370066"/>
            <a:ext cx="9936224" cy="1079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Kuznecova-TA\Desktop\ФОРУМ 14-15 МАЯ\5czJ5UPxf3nvrC4RoQ3QI40p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5985" y="1426464"/>
            <a:ext cx="4097655" cy="2185416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 descr="http://vks.apkpro.ru/media/cache/c_news904x490/uploads/c57/befc5790fc907f26f06210e81c094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8895" y="426720"/>
            <a:ext cx="4160520" cy="416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383087"/>
            <a:ext cx="1163955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0774680" y="1127759"/>
            <a:ext cx="12390120" cy="11921491"/>
          </a:xfrm>
        </p:spPr>
        <p:txBody>
          <a:bodyPr/>
          <a:lstStyle/>
          <a:p>
            <a:r>
              <a:rPr lang="ru-RU" altLang="ru-RU" sz="9500" b="1" dirty="0" smtClean="0"/>
              <a:t>СПАСИБО</a:t>
            </a:r>
            <a:r>
              <a:rPr lang="ru-RU" altLang="ru-RU" sz="9500" dirty="0" smtClean="0"/>
              <a:t/>
            </a:r>
            <a:br>
              <a:rPr lang="ru-RU" altLang="ru-RU" sz="9500" dirty="0" smtClean="0"/>
            </a:br>
            <a:r>
              <a:rPr lang="ru-RU" altLang="ru-RU" sz="7600" dirty="0" smtClean="0"/>
              <a:t> </a:t>
            </a:r>
            <a:r>
              <a:rPr lang="ru-RU" altLang="ru-RU" sz="4800" dirty="0" smtClean="0"/>
              <a:t>ЗА </a:t>
            </a:r>
            <a:br>
              <a:rPr lang="ru-RU" altLang="ru-RU" sz="4800" dirty="0" smtClean="0"/>
            </a:br>
            <a:r>
              <a:rPr lang="ru-RU" altLang="ru-RU" sz="4800" dirty="0" smtClean="0"/>
              <a:t>ВНИМАНИЕ, </a:t>
            </a:r>
            <a:br>
              <a:rPr lang="ru-RU" altLang="ru-RU" sz="4800" dirty="0" smtClean="0"/>
            </a:br>
            <a:r>
              <a:rPr lang="ru-RU" altLang="ru-RU" sz="4800" dirty="0" smtClean="0"/>
              <a:t>С УВАЖЕНИЕМ –</a:t>
            </a:r>
            <a:br>
              <a:rPr lang="ru-RU" altLang="ru-RU" sz="4800" dirty="0" smtClean="0"/>
            </a:br>
            <a:r>
              <a:rPr lang="ru-RU" altLang="ru-RU" sz="4800" dirty="0" smtClean="0"/>
              <a:t>«ПЕРМЯК-СОЛЕНЫЕ УШИ» - </a:t>
            </a:r>
            <a:r>
              <a:rPr lang="ru-RU" altLang="ru-RU" sz="7600" dirty="0" smtClean="0"/>
              <a:t/>
            </a:r>
            <a:br>
              <a:rPr lang="ru-RU" altLang="ru-RU" sz="7600" dirty="0" smtClean="0"/>
            </a:br>
            <a:r>
              <a:rPr lang="ru-RU" altLang="ru-RU" sz="7600" b="1" dirty="0" smtClean="0"/>
              <a:t>Татьяна Александровна </a:t>
            </a:r>
            <a:br>
              <a:rPr lang="ru-RU" altLang="ru-RU" sz="7600" b="1" dirty="0" smtClean="0"/>
            </a:br>
            <a:r>
              <a:rPr lang="ru-RU" altLang="ru-RU" sz="7600" b="1" dirty="0" smtClean="0"/>
              <a:t>Кузнецова</a:t>
            </a:r>
            <a:r>
              <a:rPr lang="ru-RU" altLang="ru-RU" sz="7600" dirty="0" smtClean="0"/>
              <a:t/>
            </a:r>
            <a:br>
              <a:rPr lang="ru-RU" altLang="ru-RU" sz="7600" dirty="0" smtClean="0"/>
            </a:br>
            <a:r>
              <a:rPr lang="en-US" sz="8000" b="1" u="sng" dirty="0" smtClean="0">
                <a:solidFill>
                  <a:srgbClr val="0070C0"/>
                </a:solidFill>
                <a:hlinkClick r:id="rId2"/>
              </a:rPr>
              <a:t>vks.1960@yandex.ru</a:t>
            </a:r>
            <a:r>
              <a:rPr lang="ru-RU" sz="8000" b="1" u="sng" dirty="0" smtClean="0">
                <a:solidFill>
                  <a:srgbClr val="0070C0"/>
                </a:solidFill>
              </a:rPr>
              <a:t/>
            </a:r>
            <a:br>
              <a:rPr lang="ru-RU" sz="8000" b="1" u="sng" dirty="0" smtClean="0">
                <a:solidFill>
                  <a:srgbClr val="0070C0"/>
                </a:solidFill>
              </a:rPr>
            </a:br>
            <a:r>
              <a:rPr lang="en-US" altLang="ru-RU" sz="7600" b="1" dirty="0" smtClean="0"/>
              <a:t>8-903-758-69-69</a:t>
            </a:r>
            <a:r>
              <a:rPr lang="ru-RU" altLang="ru-RU" sz="7600" b="1" dirty="0" smtClean="0"/>
              <a:t/>
            </a:r>
            <a:br>
              <a:rPr lang="ru-RU" altLang="ru-RU" sz="7600" b="1" dirty="0" smtClean="0"/>
            </a:br>
            <a:r>
              <a:rPr lang="en-US" altLang="ru-RU" sz="7600" b="1" dirty="0" smtClean="0"/>
              <a:t> </a:t>
            </a:r>
            <a:r>
              <a:rPr lang="ru-RU" altLang="ru-RU" sz="6000" dirty="0" smtClean="0"/>
              <a:t>Ссылка на вебинар 25 августа в 14.00</a:t>
            </a:r>
            <a:r>
              <a:rPr lang="ru-RU" altLang="ru-RU" sz="7600" b="1" dirty="0" smtClean="0"/>
              <a:t/>
            </a:r>
            <a:br>
              <a:rPr lang="ru-RU" altLang="ru-RU" sz="7600" b="1" dirty="0" smtClean="0"/>
            </a:br>
            <a:r>
              <a:rPr lang="en-US" altLang="ru-RU" sz="4000" b="1" u="sng" dirty="0" smtClean="0">
                <a:solidFill>
                  <a:srgbClr val="0070C0"/>
                </a:solidFill>
              </a:rPr>
              <a:t>https://my.mts-link.ru/event/99381412/97114861/edit</a:t>
            </a:r>
            <a:endParaRPr lang="ru-RU" altLang="ru-RU" sz="4000" b="1" u="sng" dirty="0" smtClean="0">
              <a:solidFill>
                <a:srgbClr val="0070C0"/>
              </a:solidFill>
            </a:endParaRPr>
          </a:p>
        </p:txBody>
      </p:sp>
      <p:pic>
        <p:nvPicPr>
          <p:cNvPr id="35843" name="Picture 2" descr="H:\Мама\фотографии\разное\IMGP75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63329" y="1173480"/>
            <a:ext cx="6181511" cy="1007999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9607E6-9FA9-4E4C-91B3-6A12729A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Всероссийский конкурс сочинений </a:t>
            </a:r>
            <a:b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</a:br>
            <a: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2024 года в цифрах</a:t>
            </a:r>
            <a:endParaRPr lang="ru-RU" sz="7000" b="1" cap="none" dirty="0">
              <a:solidFill>
                <a:schemeClr val="accent1">
                  <a:lumMod val="75000"/>
                </a:schemeClr>
              </a:solidFill>
              <a:ea typeface="Helvetica Neue"/>
              <a:cs typeface="Helvetica Neue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76400" y="4068345"/>
            <a:ext cx="21031200" cy="5861718"/>
          </a:xfrm>
        </p:spPr>
        <p:txBody>
          <a:bodyPr>
            <a:normAutofit/>
          </a:bodyPr>
          <a:lstStyle/>
          <a:p>
            <a:r>
              <a:rPr lang="ru-RU" sz="6500" b="1" dirty="0" smtClean="0"/>
              <a:t>27.05.2024 – 07.10.2024 </a:t>
            </a:r>
            <a:r>
              <a:rPr lang="ru-RU" dirty="0" smtClean="0"/>
              <a:t>– сроки проведения регионального этапа Конкурса.</a:t>
            </a:r>
            <a:endParaRPr lang="ru-RU" sz="6500" b="1" dirty="0" smtClean="0"/>
          </a:p>
          <a:p>
            <a:r>
              <a:rPr lang="ru-RU" sz="6500" b="1" dirty="0" smtClean="0"/>
              <a:t>46</a:t>
            </a:r>
            <a:r>
              <a:rPr lang="ru-RU" dirty="0" smtClean="0"/>
              <a:t> – работ было получено на региональном этапе Конкурса.</a:t>
            </a:r>
          </a:p>
          <a:p>
            <a:r>
              <a:rPr lang="ru-RU" sz="6500" b="1" dirty="0" smtClean="0"/>
              <a:t>4–11 </a:t>
            </a:r>
            <a:r>
              <a:rPr lang="ru-RU" dirty="0" smtClean="0"/>
              <a:t>– классы были представлены на региональном этапе Конкурса.</a:t>
            </a:r>
          </a:p>
          <a:p>
            <a:endParaRPr lang="ru-RU" sz="6500" b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9FD248B-3894-4552-B34A-E461562B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3CCA26-26FE-4E8F-8DE7-17D0DA691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027" y="199188"/>
            <a:ext cx="2448442" cy="2029972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>
            <a:extLst>
              <a:ext uri="{FF2B5EF4-FFF2-40B4-BE49-F238E27FC236}">
                <a16:creationId xmlns="" xmlns:a16="http://schemas.microsoft.com/office/drawing/2014/main" id="{A1F60316-1E44-48C6-BF3B-6AC0D913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  <p:pic>
        <p:nvPicPr>
          <p:cNvPr id="7" name="Рисунок 1" descr="Изображение выглядит как Шрифт, Графика, текст, логотип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7043" y="8431237"/>
            <a:ext cx="5845629" cy="475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8899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9607E6-9FA9-4E4C-91B3-6A12729A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Всероссийский конкурс сочинений </a:t>
            </a:r>
            <a:b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</a:br>
            <a: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2024 года: география регионального этапа</a:t>
            </a:r>
            <a:endParaRPr lang="ru-RU" sz="7000" b="1" cap="none" dirty="0">
              <a:solidFill>
                <a:schemeClr val="accent1">
                  <a:lumMod val="75000"/>
                </a:schemeClr>
              </a:solidFill>
              <a:ea typeface="Helvetica Neue"/>
              <a:cs typeface="Helvetica Neue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739743" y="3325091"/>
            <a:ext cx="8187442" cy="9950037"/>
          </a:xfrm>
        </p:spPr>
        <p:txBody>
          <a:bodyPr>
            <a:normAutofit fontScale="32500" lnSpcReduction="20000"/>
          </a:bodyPr>
          <a:lstStyle/>
          <a:p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Верещагино </a:t>
            </a:r>
          </a:p>
          <a:p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Добрянка </a:t>
            </a:r>
          </a:p>
          <a:p>
            <a:r>
              <a:rPr lang="ru-RU" sz="5900" b="1" dirty="0" err="1" smtClean="0">
                <a:latin typeface="Times New Roman" pitchFamily="18" charset="0"/>
                <a:cs typeface="Times New Roman" pitchFamily="18" charset="0"/>
              </a:rPr>
              <a:t>Кишерть</a:t>
            </a: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5900" b="1" dirty="0" err="1" smtClean="0">
                <a:latin typeface="Times New Roman" pitchFamily="18" charset="0"/>
                <a:cs typeface="Times New Roman" pitchFamily="18" charset="0"/>
              </a:rPr>
              <a:t>Кояново</a:t>
            </a:r>
            <a:endParaRPr lang="ru-RU" sz="5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 Краснокамск</a:t>
            </a:r>
          </a:p>
          <a:p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 Кудымкар </a:t>
            </a:r>
          </a:p>
          <a:p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Куеда</a:t>
            </a:r>
          </a:p>
          <a:p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 Кунгур </a:t>
            </a:r>
          </a:p>
          <a:p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Лобаново</a:t>
            </a:r>
          </a:p>
          <a:p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 Октябрьский</a:t>
            </a:r>
          </a:p>
          <a:p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 Очер</a:t>
            </a:r>
          </a:p>
          <a:p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 Пермь</a:t>
            </a:r>
          </a:p>
          <a:p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900" b="1" dirty="0" err="1" smtClean="0">
                <a:latin typeface="Times New Roman" pitchFamily="18" charset="0"/>
                <a:cs typeface="Times New Roman" pitchFamily="18" charset="0"/>
              </a:rPr>
              <a:t>Серга</a:t>
            </a: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Соликамск </a:t>
            </a:r>
          </a:p>
          <a:p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Удмуртия</a:t>
            </a:r>
          </a:p>
          <a:p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 Чайковский</a:t>
            </a:r>
          </a:p>
          <a:p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 Чусовой </a:t>
            </a:r>
          </a:p>
          <a:p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 п.Юг., </a:t>
            </a:r>
          </a:p>
          <a:p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Юрла</a:t>
            </a:r>
          </a:p>
          <a:p>
            <a:r>
              <a:rPr lang="ru-RU" sz="5900" b="1" smtClean="0">
                <a:latin typeface="Times New Roman" pitchFamily="18" charset="0"/>
                <a:cs typeface="Times New Roman" pitchFamily="18" charset="0"/>
              </a:rPr>
              <a:t>Юсьва</a:t>
            </a:r>
            <a:endParaRPr lang="ru-RU" sz="5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9FD248B-3894-4552-B34A-E461562B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3CCA26-26FE-4E8F-8DE7-17D0DA691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027" y="199188"/>
            <a:ext cx="2448442" cy="2029972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>
            <a:extLst>
              <a:ext uri="{FF2B5EF4-FFF2-40B4-BE49-F238E27FC236}">
                <a16:creationId xmlns="" xmlns:a16="http://schemas.microsoft.com/office/drawing/2014/main" id="{A1F60316-1E44-48C6-BF3B-6AC0D913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  <p:pic>
        <p:nvPicPr>
          <p:cNvPr id="9" name="Рисунок 1" descr="Изображение выглядит как Шрифт, Графика, текст, логотип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5339" y="7792047"/>
            <a:ext cx="5845629" cy="475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77257" y="3102430"/>
            <a:ext cx="8066314" cy="966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AutoShape 2" descr="https://vks.edsoo.ru/static/media/birds2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899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9607E6-9FA9-4E4C-91B3-6A12729A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Всероссийский конкурс сочинений:</a:t>
            </a:r>
            <a:b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</a:br>
            <a: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региональный и федеральный этапы</a:t>
            </a:r>
            <a:endParaRPr lang="ru-RU" sz="7000" b="1" cap="none" dirty="0">
              <a:solidFill>
                <a:schemeClr val="accent1">
                  <a:lumMod val="75000"/>
                </a:schemeClr>
              </a:solidFill>
              <a:ea typeface="Helvetica Neue"/>
              <a:cs typeface="Helvetica Neue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9FD248B-3894-4552-B34A-E461562B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3CCA26-26FE-4E8F-8DE7-17D0DA691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27" y="884988"/>
            <a:ext cx="2448442" cy="2029972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>
            <a:extLst>
              <a:ext uri="{FF2B5EF4-FFF2-40B4-BE49-F238E27FC236}">
                <a16:creationId xmlns="" xmlns:a16="http://schemas.microsoft.com/office/drawing/2014/main" id="{A1F60316-1E44-48C6-BF3B-6AC0D913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52195" y="819404"/>
            <a:ext cx="2256490" cy="1886501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 l="31053" t="31988" r="30438" b="46959"/>
          <a:stretch>
            <a:fillRect/>
          </a:stretch>
        </p:blipFill>
        <p:spPr bwMode="auto">
          <a:xfrm>
            <a:off x="5342309" y="4272642"/>
            <a:ext cx="13202652" cy="4060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1" descr="Изображение выглядит как Шрифт, Графика, текст, логотип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697" y="8298233"/>
            <a:ext cx="5845629" cy="475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8899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" descr="Изображение выглядит как Шрифт, Графика, текст, логотип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697" y="10957560"/>
            <a:ext cx="2578215" cy="209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9607E6-9FA9-4E4C-91B3-6A12729A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Всероссийский конкурс сочинений </a:t>
            </a:r>
            <a:b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</a:br>
            <a: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2024 года: цели и задачи</a:t>
            </a:r>
            <a:endParaRPr lang="ru-RU" sz="7000" b="1" cap="none" dirty="0">
              <a:solidFill>
                <a:schemeClr val="accent1">
                  <a:lumMod val="75000"/>
                </a:schemeClr>
              </a:solidFill>
              <a:ea typeface="Helvetica Neue"/>
              <a:cs typeface="Helvetica Neue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76400" y="3651250"/>
            <a:ext cx="20862758" cy="870267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u="sng" dirty="0" smtClean="0"/>
              <a:t>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Цели Конкурса: 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повышение читательской активности детей и подростков; 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формирование положительного отношения к русскому языку и литературе как важнейшим духовным ценностям; 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повышение в глазах молодежи престижа грамотного владения русским языком и знания художественной литературы. </a:t>
            </a:r>
          </a:p>
          <a:p>
            <a:pPr algn="ctr">
              <a:buNone/>
            </a:pPr>
            <a:r>
              <a:rPr lang="ru-RU" sz="5100" b="1" u="sng" dirty="0" smtClean="0">
                <a:latin typeface="Times New Roman" pitchFamily="18" charset="0"/>
                <a:cs typeface="Times New Roman" pitchFamily="18" charset="0"/>
              </a:rPr>
              <a:t>Задачи Конкурса: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-содействие формированию у детей традиционных духовно-нравственных ценностей;</a:t>
            </a:r>
          </a:p>
          <a:p>
            <a:pPr lvl="0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создание условий для самореализации обучающихся, повышения их социальной и творческой активности;</a:t>
            </a:r>
          </a:p>
          <a:p>
            <a:pPr lvl="0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содействие решению педагогических задач развития связной письменной речи обучающихся;</a:t>
            </a:r>
          </a:p>
          <a:p>
            <a:pPr lvl="0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формирования филологической и исторической грамотности;</a:t>
            </a:r>
          </a:p>
          <a:p>
            <a:pPr lvl="0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выявление литературно одаренных обучающихся;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распространение результатов литературного творчества участников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9FD248B-3894-4552-B34A-E461562B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3CCA26-26FE-4E8F-8DE7-17D0DA691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027" y="199188"/>
            <a:ext cx="2448442" cy="2029972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>
            <a:extLst>
              <a:ext uri="{FF2B5EF4-FFF2-40B4-BE49-F238E27FC236}">
                <a16:creationId xmlns="" xmlns:a16="http://schemas.microsoft.com/office/drawing/2014/main" id="{A1F60316-1E44-48C6-BF3B-6AC0D913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8899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9607E6-9FA9-4E4C-91B3-6A12729A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Всероссийский конкурс сочинений </a:t>
            </a:r>
            <a:b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</a:br>
            <a: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2024 года: цели и задачи</a:t>
            </a:r>
            <a:endParaRPr lang="ru-RU" sz="7000" b="1" cap="none" dirty="0">
              <a:solidFill>
                <a:schemeClr val="accent1">
                  <a:lumMod val="75000"/>
                </a:schemeClr>
              </a:solidFill>
              <a:ea typeface="Helvetica Neue"/>
              <a:cs typeface="Helvetica Neue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776357" y="3396343"/>
            <a:ext cx="15907180" cy="861919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u="sng" dirty="0" smtClean="0"/>
              <a:t>2.2. Задачи Конкурса:</a:t>
            </a:r>
          </a:p>
          <a:p>
            <a:r>
              <a:rPr lang="ru-RU" dirty="0" smtClean="0"/>
              <a:t>содействие формированию у детей традиционных духовно-нравственных ценностей;</a:t>
            </a:r>
          </a:p>
          <a:p>
            <a:r>
              <a:rPr lang="ru-RU" dirty="0" smtClean="0"/>
              <a:t>создание условий для самореализации обучающихся, повышения их социальной и творческой активности; </a:t>
            </a:r>
          </a:p>
          <a:p>
            <a:r>
              <a:rPr lang="ru-RU" dirty="0" smtClean="0"/>
              <a:t>содействие решению педагогических задач развития связной письменной речи обучающихся; </a:t>
            </a:r>
          </a:p>
          <a:p>
            <a:r>
              <a:rPr lang="ru-RU" dirty="0" smtClean="0"/>
              <a:t>формирования филологической и исторической грамотности; </a:t>
            </a:r>
          </a:p>
          <a:p>
            <a:r>
              <a:rPr lang="ru-RU" dirty="0" smtClean="0"/>
              <a:t>выявление литературно одаренных обучающихся; </a:t>
            </a:r>
          </a:p>
          <a:p>
            <a:r>
              <a:rPr lang="ru-RU" dirty="0" smtClean="0"/>
              <a:t>распространение результатов литературного творчества участников Конкурса; </a:t>
            </a:r>
          </a:p>
          <a:p>
            <a:r>
              <a:rPr lang="ru-RU" dirty="0" smtClean="0"/>
              <a:t>привлечение внимания общественности к социально значимым проектам в области образования, к пониманию значимости функционально грамотного и творческого владения русским языком; </a:t>
            </a:r>
          </a:p>
          <a:p>
            <a:r>
              <a:rPr lang="ru-RU" dirty="0" smtClean="0"/>
              <a:t>демонстрация заинтересованной общественности ресурсов и достижений системы образования. 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9FD248B-3894-4552-B34A-E461562B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3CCA26-26FE-4E8F-8DE7-17D0DA691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027" y="199188"/>
            <a:ext cx="2448442" cy="2029972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>
            <a:extLst>
              <a:ext uri="{FF2B5EF4-FFF2-40B4-BE49-F238E27FC236}">
                <a16:creationId xmlns="" xmlns:a16="http://schemas.microsoft.com/office/drawing/2014/main" id="{A1F60316-1E44-48C6-BF3B-6AC0D913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  <p:pic>
        <p:nvPicPr>
          <p:cNvPr id="8" name="Рисунок 1" descr="Изображение выглядит как Шрифт, Графика, текст, логотип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997" y="4085462"/>
            <a:ext cx="5845629" cy="475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8899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9607E6-9FA9-4E4C-91B3-6A12729A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Всероссийский конкурс сочинений </a:t>
            </a:r>
            <a:b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</a:br>
            <a: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2024 года: участники</a:t>
            </a:r>
            <a:endParaRPr lang="ru-RU" sz="7000" b="1" cap="none" dirty="0">
              <a:solidFill>
                <a:schemeClr val="accent1">
                  <a:lumMod val="75000"/>
                </a:schemeClr>
              </a:solidFill>
              <a:ea typeface="Helvetica Neue"/>
              <a:cs typeface="Helvetica Neue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294914" y="3651250"/>
            <a:ext cx="14412686" cy="8702676"/>
          </a:xfrm>
        </p:spPr>
        <p:txBody>
          <a:bodyPr/>
          <a:lstStyle/>
          <a:p>
            <a:r>
              <a:rPr lang="ru-RU" dirty="0" smtClean="0"/>
              <a:t>1-я группа - обучающиеся 4—5 классов; </a:t>
            </a:r>
          </a:p>
          <a:p>
            <a:r>
              <a:rPr lang="ru-RU" dirty="0" smtClean="0"/>
              <a:t>2-я группа - обучающиеся 6—7 классов; </a:t>
            </a:r>
          </a:p>
          <a:p>
            <a:r>
              <a:rPr lang="ru-RU" dirty="0" smtClean="0"/>
              <a:t>3-я группа - обучающиеся 8—9 классов; </a:t>
            </a:r>
          </a:p>
          <a:p>
            <a:r>
              <a:rPr lang="ru-RU" dirty="0" smtClean="0"/>
              <a:t>4-я группа - обучающиеся 10—11 классов; </a:t>
            </a:r>
          </a:p>
          <a:p>
            <a:r>
              <a:rPr lang="ru-RU" dirty="0" smtClean="0"/>
              <a:t>5-я группа - студенты профессиональных образовательных организаций, обучающиеся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9FD248B-3894-4552-B34A-E461562B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3CCA26-26FE-4E8F-8DE7-17D0DA691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027" y="199188"/>
            <a:ext cx="2448442" cy="2029972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>
            <a:extLst>
              <a:ext uri="{FF2B5EF4-FFF2-40B4-BE49-F238E27FC236}">
                <a16:creationId xmlns="" xmlns:a16="http://schemas.microsoft.com/office/drawing/2014/main" id="{A1F60316-1E44-48C6-BF3B-6AC0D913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  <p:pic>
        <p:nvPicPr>
          <p:cNvPr id="8" name="Рисунок 1" descr="Изображение выглядит как Шрифт, Графика, текст, логотип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2154" y="4444690"/>
            <a:ext cx="5845629" cy="475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8899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 descr="Изображение выглядит как Шрифт, Графика, текст, логотип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98" y="10433957"/>
            <a:ext cx="3221548" cy="262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9607E6-9FA9-4E4C-91B3-6A12729A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Всероссийский конкурс сочинений </a:t>
            </a:r>
            <a:b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</a:br>
            <a:r>
              <a:rPr lang="ru-RU" altLang="ru-RU" sz="7000" b="1" dirty="0" smtClean="0">
                <a:solidFill>
                  <a:schemeClr val="accent1">
                    <a:lumMod val="75000"/>
                  </a:schemeClr>
                </a:solidFill>
                <a:ea typeface="Helvetica Neue"/>
                <a:cs typeface="Helvetica Neue"/>
              </a:rPr>
              <a:t>2024 года: темы сочинений</a:t>
            </a:r>
            <a:endParaRPr lang="ru-RU" sz="7000" b="1" cap="none" dirty="0">
              <a:solidFill>
                <a:schemeClr val="accent1">
                  <a:lumMod val="75000"/>
                </a:schemeClr>
              </a:solidFill>
              <a:ea typeface="Helvetica Neue"/>
              <a:cs typeface="Helvetica Neue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9FD248B-3894-4552-B34A-E461562B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3CCA26-26FE-4E8F-8DE7-17D0DA691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027" y="199188"/>
            <a:ext cx="2448442" cy="2029972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>
            <a:extLst>
              <a:ext uri="{FF2B5EF4-FFF2-40B4-BE49-F238E27FC236}">
                <a16:creationId xmlns="" xmlns:a16="http://schemas.microsoft.com/office/drawing/2014/main" id="{A1F60316-1E44-48C6-BF3B-6AC0D913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1435" y="286004"/>
            <a:ext cx="2256490" cy="1886501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380014" y="2831996"/>
            <a:ext cx="17144999" cy="932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1.«Семья – это та первичная среда, где человек должен учиться творить добро» (В.А. Сухомлинский):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2024 – Год семьи.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(21)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«Любите книгу – она облегчит вам жизнь, дружески поможет разобраться в пестрой и бурной путанице мыслей, чувств, событий. Она научит вас уважать человека и самих себя, она окрыляет ум и сердце чувством любви к миру, к человечеству» (М. Горький):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юбилеи литературных произведений в 2024 году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(1939 г.);(4)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«Эрмитаж – это страна, где камень говорит» (А.П. Чехов):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260 лет Государственному Эрмитажу в Санкт-Петербурге.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(3)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4.«Легендарный Севастополь, / Неприступный для врагов, / Севастополь, Севастополь – / Гордость русских моряков» (П.М. Градов):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80 лет со дня освобождения города Севастополя от немецко-фашистских захватчиков.(1)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5.«Это была воистину выстраданная радость» (Г.К. Жуков): 80-летие полного освобождения Ленинграда от фашистской блокады (1)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899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Bebas Neue Regular"/>
        <a:ea typeface="Bebas Neue Regular"/>
        <a:cs typeface="Bebas Neue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32670</TotalTime>
  <Words>903</Words>
  <Application>Microsoft Office PowerPoint</Application>
  <PresentationFormat>Произвольный</PresentationFormat>
  <Paragraphs>164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Всероссийский конкурс сочинений  2025 года: сайт регионального оператора</vt:lpstr>
      <vt:lpstr>Всероссийский конкурс сочинений  2024 года в цифрах</vt:lpstr>
      <vt:lpstr>Всероссийский конкурс сочинений  2024 года: география регионального этапа</vt:lpstr>
      <vt:lpstr>Всероссийский конкурс сочинений: региональный и федеральный этапы</vt:lpstr>
      <vt:lpstr>Всероссийский конкурс сочинений  2024 года: цели и задачи</vt:lpstr>
      <vt:lpstr>Всероссийский конкурс сочинений  2024 года: цели и задачи</vt:lpstr>
      <vt:lpstr>Всероссийский конкурс сочинений  2024 года: участники</vt:lpstr>
      <vt:lpstr>Всероссийский конкурс сочинений  2024 года: темы сочинений</vt:lpstr>
      <vt:lpstr>Всероссийский конкурс сочинений  2024 года: темы сочинений</vt:lpstr>
      <vt:lpstr>Учащиеся Пермского края написали сочинения в разных жанрах: </vt:lpstr>
      <vt:lpstr>Всероссийский конкурс сочинений  2024 года: работы победителей</vt:lpstr>
      <vt:lpstr>Поздравляем наших ПОБЕДИТЕЛЕЙ регионального этапа ! </vt:lpstr>
      <vt:lpstr>Наши призеры   </vt:lpstr>
      <vt:lpstr>Всероссийский конкурс сочинений:  план проведения в  2025 году</vt:lpstr>
      <vt:lpstr>Слайд 16</vt:lpstr>
      <vt:lpstr>Слайд 17</vt:lpstr>
      <vt:lpstr>Слайд 18</vt:lpstr>
      <vt:lpstr>Слайд 19</vt:lpstr>
      <vt:lpstr>Слайд 20</vt:lpstr>
      <vt:lpstr>ОРГАНИЗАЦИОННО-ТЕХНИЧЕСКАЯ ДОКУМЕНТАЦИЯ </vt:lpstr>
      <vt:lpstr>Памятки учителю:</vt:lpstr>
      <vt:lpstr>Тематические направления  конкурса в 2025 году:</vt:lpstr>
      <vt:lpstr>Тематические направления  конкурса в 2025 году:</vt:lpstr>
      <vt:lpstr>Критерии оценивания</vt:lpstr>
      <vt:lpstr>Слайд 26</vt:lpstr>
      <vt:lpstr>СПАСИБО  ЗА  ВНИМАНИЕ,  С УВАЖЕНИЕМ – «ПЕРМЯК-СОЛЕНЫЕ УШИ» -  Татьяна Александровна  Кузнецова vks.1960@yandex.ru 8-903-758-69-69  Ссылка на вебинар 25 августа в 14.00 https://my.mts-link.ru/event/99381412/97114861/edit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РЕАЛИЗАЦИИ НАЦИОНАЛЬНЫХ ПРОЕКТОВ В ПЕРМСКОМ КРАЕ В 2019 г.</dc:title>
  <dc:creator>Щербинина Ирина Михайловна</dc:creator>
  <cp:lastModifiedBy>Kuznecova</cp:lastModifiedBy>
  <cp:revision>2065</cp:revision>
  <cp:lastPrinted>2022-05-11T13:25:39Z</cp:lastPrinted>
  <dcterms:modified xsi:type="dcterms:W3CDTF">2025-09-11T09:55:38Z</dcterms:modified>
</cp:coreProperties>
</file>