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91" r:id="rId5"/>
    <p:sldId id="290" r:id="rId6"/>
    <p:sldId id="285" r:id="rId7"/>
    <p:sldId id="286" r:id="rId8"/>
    <p:sldId id="280" r:id="rId9"/>
    <p:sldId id="281" r:id="rId10"/>
    <p:sldId id="282" r:id="rId11"/>
    <p:sldId id="283" r:id="rId12"/>
    <p:sldId id="287" r:id="rId13"/>
    <p:sldId id="288" r:id="rId14"/>
    <p:sldId id="289" r:id="rId15"/>
    <p:sldId id="292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294" r:id="rId34"/>
    <p:sldId id="267" r:id="rId35"/>
    <p:sldId id="268" r:id="rId36"/>
    <p:sldId id="269" r:id="rId37"/>
    <p:sldId id="270" r:id="rId38"/>
    <p:sldId id="271" r:id="rId39"/>
    <p:sldId id="272" r:id="rId40"/>
    <p:sldId id="293" r:id="rId41"/>
    <p:sldId id="273" r:id="rId42"/>
    <p:sldId id="274" r:id="rId43"/>
    <p:sldId id="277" r:id="rId44"/>
    <p:sldId id="276" r:id="rId45"/>
    <p:sldId id="275" r:id="rId46"/>
    <p:sldId id="278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54149-38F5-4194-3F93-1AD3C32D2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2DC130F-4FE1-F2D9-2C12-3040A7ED8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FF0E7C-78F8-859D-9059-F428DED14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8B07-B911-4ACB-B2C3-8942D9DC917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5444C6-A5E1-63CF-94DD-FA4EA57E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1CD8CE-A90F-9561-4D08-B05FFAC5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5560-49E2-47B6-9290-2D39B8677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2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BEF8C6-16DA-8D5A-D1FC-B3E57AD8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D444C0-A8C7-76B7-A210-46B8C0AE7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7B916F-BF14-572C-456E-AF1936CD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8B07-B911-4ACB-B2C3-8942D9DC917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173529-AD23-5DE1-0305-B1DA299E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837FB8-09A4-2FD7-773F-6C768C45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5560-49E2-47B6-9290-2D39B8677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30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0986FD9-4B5F-6C7C-B996-E2B5E2546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5FCFF9-A847-76B0-23E0-2DEF5BF82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C29C30-ED9D-7766-ADD2-80910223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8B07-B911-4ACB-B2C3-8942D9DC917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8F9B2F-562B-42AC-3615-C7B25829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B198AD-7BC5-87C9-ADE8-5FA052A4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5560-49E2-47B6-9290-2D39B8677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04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/>
          </a:p>
        </p:txBody>
      </p:sp>
      <p:sp>
        <p:nvSpPr>
          <p:cNvPr id="2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27D5B6-4BC7-5634-CF3F-EA9663D4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F8AC22-B2B9-C5C1-3670-E6F7362E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71462A-A4E4-57E8-CB98-3F48C6104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8B07-B911-4ACB-B2C3-8942D9DC917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3BD82B-742A-18FE-AFEE-393BBE5F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DDA396-29A4-E44B-4A22-664087A3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5560-49E2-47B6-9290-2D39B8677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72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654DBC-F17F-6C29-FA54-0A1E3355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5C12E0-A21C-25F8-431F-B6D2CBF0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D5AA68-4265-5C82-EC3B-548F7E0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8B07-B911-4ACB-B2C3-8942D9DC917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3D47B4-F534-B5B7-4C95-47381CAE7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D177DC-61DF-C446-B459-F1318C8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5560-49E2-47B6-9290-2D39B8677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23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DC4C35-ECFD-BDD5-7B4D-D02A2422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BAC24E-1A0A-6769-1FB9-F32A1E769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80CA198-24CA-76AC-89B9-AE057F78A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ECABD8-9068-72ED-2A80-8EDC5EAC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8B07-B911-4ACB-B2C3-8942D9DC917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6BFD288-D6DA-760D-FA70-617FE94E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EC68B3-E003-661B-C7EC-C90C767D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5560-49E2-47B6-9290-2D39B8677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94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A8B7FF-DE8A-D54C-4327-BB9126C3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03D74D-BC1D-14E1-A7C0-5503A4E30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5DF6403-9B69-93CA-8179-4E53063EC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92E3CFC-7A52-283A-9693-7BC479172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401899E-BABE-F379-8754-E0852AD30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B33D849-0E7B-3AA0-C8AB-ABC8C480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8B07-B911-4ACB-B2C3-8942D9DC917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94C9221-4982-3179-63FB-EA77038E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D72ED19-CE77-454D-E8F4-ED51370C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5560-49E2-47B6-9290-2D39B8677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90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9B75CF-5EEF-D947-4F69-A06A1C00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DEA1CF5-6A66-79FA-64F7-3B0B2922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8B07-B911-4ACB-B2C3-8942D9DC917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AA8A89-9BC3-C85C-E8D9-ADBE7EE8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F0CDE46-B192-6422-280D-CBECC7A2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5560-49E2-47B6-9290-2D39B8677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176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95811C1-B845-7C36-DA95-D560AB85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8B07-B911-4ACB-B2C3-8942D9DC917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114B41E-01F8-2939-D0B7-0231ED59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684271A-CDF9-77F1-3103-551B8766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5560-49E2-47B6-9290-2D39B8677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66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C5E52-EE25-BCE6-7DA5-5F401D20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21B5F0-FADB-FC92-EEBE-C15FCF0CD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76A671C-B6A1-9A81-C53E-1D6967169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0E1E25-6396-F2D5-2063-E64B6CCB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8B07-B911-4ACB-B2C3-8942D9DC917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2F4B0D0-CF32-7B39-A4DD-3A5761CC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F39F01-4F7B-0C6C-7DDD-AE47EE03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5560-49E2-47B6-9290-2D39B8677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45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183093-2250-DC00-276B-C23596378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DAC52EF-4D46-C75F-8F98-F003B319F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2D5965-11CC-3F20-CE4B-F7AFEE702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94A616D-3BCD-A21F-C795-7A9C256A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8B07-B911-4ACB-B2C3-8942D9DC917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FE3A9D-DE4C-D73D-7AA5-334C46A5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37343EE-35DA-1F1E-6109-0CC48372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5560-49E2-47B6-9290-2D39B8677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34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F3E635-CEF5-CC1D-48A2-3A8B4757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F1CEC4-8440-DF00-D87B-30102054A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8DACC0-83B4-C5EA-0D1C-EFA35E37D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E8B07-B911-4ACB-B2C3-8942D9DC9179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ED1D94-270F-FEBA-C8ED-EF4438604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BEA96C-0B4A-2152-5F8B-175EABDCD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5560-49E2-47B6-9290-2D39B8677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01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ks.edsoo.ru/docs/13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mailto:vks.1960@yandex.ru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886F87F-8924-A090-BD7A-01483A997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Комментарий к темами сочинений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22530" name="Picture 2" descr="http://vks.apkpro.ru/media/cache/c_news904x490/uploads/c57/befc5790fc907f26f06210e81c094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390" y="4226942"/>
            <a:ext cx="1905000" cy="1905000"/>
          </a:xfrm>
          <a:prstGeom prst="rect">
            <a:avLst/>
          </a:prstGeom>
          <a:noFill/>
        </p:spPr>
      </p:pic>
      <p:pic>
        <p:nvPicPr>
          <p:cNvPr id="5" name="Picture 2" descr="C:\Users\Kuznecova-TA\Desktop\ФОРУМ 14-15 МАЯ\5czJ5UPxf3nvrC4RoQ3QI40p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5636" y="1132592"/>
            <a:ext cx="4097655" cy="2185416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65250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67" y="1556792"/>
            <a:ext cx="5184576" cy="457200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книге Марии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Ботевой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«Сад имени Т.С.» о подвиге своего родственника узнаёт большая и дружная семья 12-летней Светы, от имени которой и рассказывается эта история. Родители и три брата Светы переезжают из старого деревянного в новый многоэтажный дом. Ребята скучают и бегают «на родину» – туда, где их старый дом и сад, а на чердаке – ящик с семейными фотографиями и документами, из которых семья узнаёт, что двоюродный прадедушка ребят герой, первым водрузивший знамя на Рейхстаг. Семья занимается возвращением доброго имени своему родственнику, а перед читателями встаёт живой человек со своей трагической судьбой, которая, как оказалось, не придумана. За вымышленным именем скрывается Григорий Булатов, о подвиге и жизни которого можно узнать, прочитав послесловие автора.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84032" y="3212976"/>
            <a:ext cx="5193288" cy="2806824"/>
          </a:xfrm>
        </p:spPr>
        <p:txBody>
          <a:bodyPr>
            <a:no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Ботева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прозаик, поэт, драматург, детский писатель, журналист. Родилась в Кирове/Вятке. Окончила факультет журналистики Уральского госуниверситета, факультет литературного творчества Екатеринбургского театрального института (семинар Николая Коляды). Жила в Екатеринбурге. Публиковалась в журналах "Новый мир", "Урал", "Октябрь", "Воздух", "ZAART", "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TextOnly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", на сайте "Молодая русская литература", в сборниках премии "Дебют" и др.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Лауреат молодежной премии "Триумф" (2005)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Шорт-листер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премии "Дебют" в номинации "крупная проза" (2005) Финалист Национальной детской литературной премии "Заветная мечта" (2005-2006)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Шорт-лист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премии Андрея Белого (2013, проза) Диплом Международной литературной премии имени В.П. Крапивина (2018) Лауреат Всероссийского фестиваля детской книги в номинации «Повесть-сказка» (2018) Лонг-лист премии "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Книгуру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2022«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38" y="5157192"/>
            <a:ext cx="153617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4299" y="260648"/>
            <a:ext cx="3052884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949141" cy="1642194"/>
          </a:xfrm>
        </p:spPr>
        <p:txBody>
          <a:bodyPr>
            <a:norm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9616" y="332656"/>
            <a:ext cx="7200800" cy="56871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Уходя на фронт, отец передает старшему сыну Леньке не только свою черную бархатную куртку, но и </a:t>
            </a:r>
            <a:r>
              <a:rPr lang="ru-RU" sz="2800" b="1" dirty="0" smtClean="0"/>
              <a:t>ответственность за мать и младших братьев и сестер</a:t>
            </a:r>
            <a:r>
              <a:rPr lang="ru-RU" sz="2800" dirty="0" smtClean="0"/>
              <a:t>. Леньке всего-то тринадцать лет, но он маленький мужчина. Валентина Осеева с пронзительной материнской любовью описывает жизнь детей войны, вынужденных до времени заменить собой взрослых фронтовиков. </a:t>
            </a:r>
            <a:r>
              <a:rPr lang="ru-RU" sz="2800" b="1" dirty="0" smtClean="0"/>
              <a:t>Отцовская куртка — это символ целого поколения</a:t>
            </a:r>
            <a:r>
              <a:rPr lang="ru-RU" sz="2800" dirty="0" smtClean="0"/>
              <a:t>. Наша великая и трагическая история.</a:t>
            </a:r>
            <a:endParaRPr lang="ru-RU" dirty="0"/>
          </a:p>
        </p:txBody>
      </p:sp>
      <p:pic>
        <p:nvPicPr>
          <p:cNvPr id="4" name="Рисунок 3" descr="Рассказы о войне для детей 6 ле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03" y="3573016"/>
            <a:ext cx="21290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get-entity_search/1531579/1009930964/S600xU_2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8395" y="116632"/>
            <a:ext cx="236375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media.foma.ru/2021/10/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0416" y="3501008"/>
            <a:ext cx="2104661" cy="270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Эдуард Веркин</a:t>
            </a:r>
            <a:endParaRPr lang="ru-RU" sz="2800" dirty="0"/>
          </a:p>
        </p:txBody>
      </p:sp>
      <p:pic>
        <p:nvPicPr>
          <p:cNvPr id="4" name="Содержимое 3" descr="Облачный полк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72331" y="3356993"/>
            <a:ext cx="2540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11424" y="1268761"/>
            <a:ext cx="65287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Сегодня писать о войне — о той самой, Великой Отечественной, — сложно. </a:t>
            </a:r>
            <a:endParaRPr lang="ru-RU" sz="1200" dirty="0" smtClean="0"/>
          </a:p>
          <a:p>
            <a:pPr algn="just"/>
            <a:r>
              <a:rPr lang="ru-RU" sz="1200" dirty="0" smtClean="0"/>
              <a:t>Писать </a:t>
            </a:r>
            <a:r>
              <a:rPr lang="ru-RU" sz="1200" dirty="0"/>
              <a:t>для подростков сложно вдвойне. Современное молодое поколение, кажется, интересуют совсем другие вещи...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Оказывается, нет! Именно подростки отдали этой книге первое место на Всероссийском конкурсе на лучшее литературное произведение для детей и юношества </a:t>
            </a:r>
            <a:r>
              <a:rPr lang="ru-RU" sz="1200" b="1" dirty="0"/>
              <a:t>«</a:t>
            </a:r>
            <a:r>
              <a:rPr lang="ru-RU" sz="1200" b="1" dirty="0" err="1"/>
              <a:t>Книгуру</a:t>
            </a:r>
            <a:r>
              <a:rPr lang="ru-RU" sz="1200" b="1" dirty="0"/>
              <a:t>». </a:t>
            </a:r>
            <a:r>
              <a:rPr lang="ru-RU" sz="1200" dirty="0"/>
              <a:t>Сложная, неоднозначная, она порой выворачивает душу наизнанку, но и заставляет лучше почувствовать и понять то, что было.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Вот </a:t>
            </a:r>
            <a:r>
              <a:rPr lang="ru-RU" sz="1200" b="1" dirty="0"/>
              <a:t>партизаны</a:t>
            </a:r>
            <a:r>
              <a:rPr lang="ru-RU" sz="1200" dirty="0"/>
              <a:t> конвоируют перепуганных полицаев, выменивают у немцев гранаты за знаменитую </a:t>
            </a:r>
            <a:r>
              <a:rPr lang="ru-RU" sz="1200" dirty="0" smtClean="0"/>
              <a:t>тушенку</a:t>
            </a:r>
            <a:r>
              <a:rPr lang="ru-RU" sz="1200" dirty="0"/>
              <a:t>, отчаянно хотят отогреться и наесться. </a:t>
            </a:r>
            <a:endParaRPr lang="ru-RU" sz="1200" dirty="0" smtClean="0"/>
          </a:p>
          <a:p>
            <a:pPr algn="just"/>
            <a:r>
              <a:rPr lang="ru-RU" sz="1200" dirty="0" smtClean="0"/>
              <a:t>Вот </a:t>
            </a:r>
            <a:r>
              <a:rPr lang="ru-RU" sz="1200" dirty="0"/>
              <a:t>Димка, потерявший семью в первые дни войны, взявший в руки оружие и мечтающий открыть наконец счет убитым фрицам. </a:t>
            </a:r>
            <a:endParaRPr lang="ru-RU" sz="1200" dirty="0" smtClean="0"/>
          </a:p>
          <a:p>
            <a:pPr algn="just"/>
            <a:r>
              <a:rPr lang="ru-RU" sz="1200" dirty="0" smtClean="0"/>
              <a:t>Вот </a:t>
            </a:r>
            <a:r>
              <a:rPr lang="ru-RU" sz="1200" dirty="0"/>
              <a:t>и дерзкий </a:t>
            </a:r>
            <a:r>
              <a:rPr lang="ru-RU" sz="1200" dirty="0" err="1"/>
              <a:t>Саныч</a:t>
            </a:r>
            <a:r>
              <a:rPr lang="ru-RU" sz="1200" dirty="0"/>
              <a:t>, заговоренный цыганкой от пули и фотокадра, болтун и боец от бога, боящийся всего трех вещей: предательства, топтуна из бабкиных сказок и строгой девушки Алевтины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А тут </a:t>
            </a:r>
            <a:r>
              <a:rPr lang="ru-RU" sz="1200" dirty="0" err="1"/>
              <a:t>Ковалец</a:t>
            </a:r>
            <a:r>
              <a:rPr lang="ru-RU" sz="1200" dirty="0"/>
              <a:t>, заботливо приглаживающий волосы франтовской расческой, но смелый и отчаянный воин. Или Шурик по кличке </a:t>
            </a:r>
            <a:r>
              <a:rPr lang="ru-RU" sz="1200" dirty="0" err="1"/>
              <a:t>Щурый</a:t>
            </a:r>
            <a:r>
              <a:rPr lang="ru-RU" sz="1200" dirty="0"/>
              <a:t>, мечтающий получить наконец свой первый пистолет...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/>
              <a:t>Сквозь пороховой дым войны смотрят на нас и </a:t>
            </a:r>
            <a:r>
              <a:rPr lang="ru-RU" sz="1200" b="1" dirty="0" err="1"/>
              <a:t>Саныч</a:t>
            </a:r>
            <a:r>
              <a:rPr lang="ru-RU" sz="1200" b="1" dirty="0"/>
              <a:t>, </a:t>
            </a:r>
            <a:r>
              <a:rPr lang="ru-RU" sz="1200" b="1" dirty="0" err="1"/>
              <a:t>и</a:t>
            </a:r>
            <a:r>
              <a:rPr lang="ru-RU" sz="1200" b="1" dirty="0"/>
              <a:t> </a:t>
            </a:r>
            <a:r>
              <a:rPr lang="ru-RU" sz="1200" b="1" dirty="0" err="1"/>
              <a:t>Ковалец</a:t>
            </a:r>
            <a:r>
              <a:rPr lang="ru-RU" sz="1200" b="1" dirty="0"/>
              <a:t>, </a:t>
            </a:r>
            <a:r>
              <a:rPr lang="ru-RU" sz="1200" b="1" dirty="0" err="1"/>
              <a:t>и</a:t>
            </a:r>
            <a:r>
              <a:rPr lang="ru-RU" sz="1200" b="1" dirty="0"/>
              <a:t> </a:t>
            </a:r>
            <a:r>
              <a:rPr lang="ru-RU" sz="1200" b="1" dirty="0" err="1"/>
              <a:t>Алька</a:t>
            </a:r>
            <a:r>
              <a:rPr lang="ru-RU" sz="1200" dirty="0"/>
              <a:t>, </a:t>
            </a:r>
            <a:r>
              <a:rPr lang="ru-RU" sz="1200" dirty="0" err="1"/>
              <a:t>и</a:t>
            </a:r>
            <a:r>
              <a:rPr lang="ru-RU" sz="1200" dirty="0"/>
              <a:t> многие другие. </a:t>
            </a:r>
            <a:endParaRPr lang="ru-RU" sz="1200" dirty="0" smtClean="0"/>
          </a:p>
          <a:p>
            <a:pPr algn="just"/>
            <a:r>
              <a:rPr lang="ru-RU" sz="1200" dirty="0" smtClean="0"/>
              <a:t>Кто </a:t>
            </a:r>
            <a:r>
              <a:rPr lang="ru-RU" sz="1200" dirty="0"/>
              <a:t>они? Сложно сказать. Ясно одно: все они — облачный полк.</a:t>
            </a:r>
          </a:p>
        </p:txBody>
      </p:sp>
      <p:pic>
        <p:nvPicPr>
          <p:cNvPr id="22530" name="Picture 2" descr="https://sun9-76.userapi.com/impg/c855732/v855732774/1d4878/ljfqOlMlvDY.jpg?size=960x960&amp;quality=96&amp;sign=417cbf335a672b8b74508bc2dc31f95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6373" y="332656"/>
            <a:ext cx="1824203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6144683" cy="4896544"/>
          </a:xfrm>
        </p:spPr>
        <p:txBody>
          <a:bodyPr>
            <a:norm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Верейская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(девичья фамилия - Кареева) родилась в декабре 1886 года, в семье профессора-историка Н.И. Кареева в Санкт-Петербурге. Там же, в Петербурге, окончила гимназию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Шаффе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и Высшие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Бестужевские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женские курсы. Елена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Верейская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начала писать пьесы, рассказы и стихи еще в детстве. В 1910 году в журнале «Вестник Европы» было напечатано ее первое стихотворение. Затем в этом журнале стали появляться рассказы и другие ее стихи. В 1917 году Елена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Верейская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проводила мужа на фронт и уехала с детьми в деревню под Смоленском, где жила до 1922 года. До 1919 года работала учителем старших классов сельской школы, преподавала русскую литературу, историю и географию. Затем, когда в сельский Народный Дом из помещичьих усадеб были свезены книги, Елена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Верейская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создала библиотеку, куда перешла работать, а также организовала и возглавила драматический кружок художественной самодеятельности, для которого писала пьесы. Осенью 1922 года вернулась в Петроград и с 1923 года активно участвовала в «Кружке детских писателей» под руководством С.Я. Маршака. Посещение кружка определило дальнейший путь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Верейской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Она твердо решила посвятить свое творчество детям. В 1925 году ею была написана первая повесть для детей «Серёжка в деревне». Затем вышли ее повести «Дворовый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 (1929 г.),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Бесик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 (впоследствии известной под названием «Бабушкин колобок»), «Таня-революционерка»,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Джиахон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Фионаф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». В годы Великой Отечественной войны Елена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Верейская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работала в военном госпитале, где выполняла обязанности дружинницы, писала рассказы и читала их раненым бойцам и офицерам. После войны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Верейская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написала цикл историко-революционных рассказов, объединенных в сборники «Памятный день» и «В те годы». Особую популярность получила ее повесть «Три девочки», рассказывающая о блокаде Ленинграда. Последними крупными произведениями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Верейской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стали повесть «Отава» (1959) и «Внучка коммунара» (1966). В 1966 году в издательстве «Детская литература» вышла книга рассказов «Белая шубка», в которую наряду с заглавным, были включены рассказы «Карай», «Цыплячьи шефы», «Сюрприз».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68075" y="2564904"/>
            <a:ext cx="4608512" cy="2232248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Елена </a:t>
            </a:r>
            <a:r>
              <a:rPr lang="ru-RU" b="1" dirty="0" err="1" smtClean="0"/>
              <a:t>Верейская</a:t>
            </a:r>
            <a:r>
              <a:rPr lang="ru-RU" b="1" dirty="0" smtClean="0"/>
              <a:t>. «Белая шубка»</a:t>
            </a:r>
          </a:p>
          <a:p>
            <a:endParaRPr lang="ru-RU" b="1" dirty="0" smtClean="0"/>
          </a:p>
          <a:p>
            <a:r>
              <a:rPr lang="ru-RU" dirty="0" smtClean="0"/>
              <a:t>Это почти </a:t>
            </a:r>
            <a:r>
              <a:rPr lang="ru-RU" b="1" dirty="0" smtClean="0"/>
              <a:t>рождественская история</a:t>
            </a:r>
            <a:r>
              <a:rPr lang="ru-RU" dirty="0" smtClean="0"/>
              <a:t>. Группа детского дома эвакуируется из блокадного Ленинграда. По дороге к детям присоединяется маленький Толя. Его поезд разбомбили, маму он потерял. Думается, таких историй во время войны было немало. Однако Елена </a:t>
            </a:r>
            <a:r>
              <a:rPr lang="ru-RU" dirty="0" err="1" smtClean="0"/>
              <a:t>Верейская</a:t>
            </a:r>
            <a:r>
              <a:rPr lang="ru-RU" dirty="0" smtClean="0"/>
              <a:t>, автор повести «Три девочки», создает сказку для своих современников. Мама обязательно найдется, и все будет хорошо. Писательница, пережившая блокаду, хорошо понимала, что надежда порой важнее хлеба.</a:t>
            </a:r>
          </a:p>
          <a:p>
            <a:endParaRPr lang="ru-RU" dirty="0"/>
          </a:p>
        </p:txBody>
      </p:sp>
      <p:pic>
        <p:nvPicPr>
          <p:cNvPr id="4" name="Рисунок 3" descr="https://s1.livelib.ru/boocover/1001351071/o/3fc8/Elena_Verejskaya__Belaya_shubka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0470" y="4653136"/>
            <a:ext cx="140794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livelib.ru/auface/166528/140x140/340d/Elena_Verejskay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2331" y="620688"/>
            <a:ext cx="23540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3849" y="319177"/>
            <a:ext cx="9859993" cy="5857786"/>
          </a:xfrm>
        </p:spPr>
        <p:txBody>
          <a:bodyPr>
            <a:normAutofit fontScale="25000" lnSpcReduction="2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было в дни Великой Отечественной войны.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Маленькие ленинградцы с детским садом уезжали в эвакуацию. На одной из больших станций поезд стоял особенно долго. Вечером в вагон к ребятишкам вошла молодая женщина в белом халате. На руках она держала мальчика лет двух в белой меховой шубке с чёрными пятнами.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Я из детской комнаты, — сказала она воспитательнице Ольге Михайловне. — Вчера ночью фашисты разбомбили поезд. Много народу погибло. Этого мальчика мы нашли в лесу. Кто знает, что сталось с его матерью! Он шёл и плакал. Он знает, что его зовут Толей и что у него есть мама. У нас оставить его опасно. Станцию часто бомбят. Не возьмёте ли вы его в свой эшелон?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Конечно, возьмём! — Ольга Михайловна подошла и взяла ребёнка на руки. Детишки обступили их.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Ольга Михайловна, мы правда возьмём его! Он такой маленький. А глазки у него чёрные-пречёрные и уголки кверху приподняты, как у китайчонка, — радовались ребятишки.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шестилетняя Валя сказала: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Ольга Михайловна! Пусть он будет моим братишкой. Я буду вам во всём помогать.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Мама!.. Где моя мама?! — вдруг громко заплакал мальчик.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Не плачь, Толя, — сказала воспитательница, — мы поедем с тобой к маме! А вы, ребята, его пока не трогайте. Он хочет спать.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Тётя, — несмело сказала Валя, — у вас не живёт тётя в белой шубке?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У меня там блины горят, а тут ещё всякие девчонки! — И она хлопнула дверью, плотно закрыв её.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Валя чуть не заплакала от обиды, с минутку постояла и, собравшись с духом, нажала кнопку звонка у второй двери. Дверь широко распахнулась. Перед Валей стояла та самая тётя, с глазами, как у Толи.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Ты что, девочка? Входи! — сказала тётя.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Валя молча вошла. От волнения у неё снова пересохло в горле.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Ты к кому, девочка? — спросила тётя, присаживаясь на корточки перед Валей. — Стой! Да никак мы уже знакомы? Это не тебе ли я в садике вытащила метлу из снежного сугроба? — воскликнула она удивлённо.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Валя молча кивнула.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Это ты бежала за мной? Догоняла меня? — ещё больше удивилась тётя.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Валя снова молча кивнула. — А зачем? — тётя засмеялась. — Тебе, наверно, в саду от сторожа попало за метлу? Да?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Валя отрицательно покачала головой.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Так что же ты молчишь? Зачем я тебе понадобилась?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Валя глубоко передохнула. — Вы… не Толина мама? — спросила она тихо.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Лицо женщины стало белым, губы задрожали. Она схватила Валю за плечи.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Толя!.. Ты знаешь, где Толя?! Он жив?.. — еле слышно прошептала она.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Жив. Он у нас в детском саду. Я узнала вас…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Мой Толя жив? — тётя, смеясь и плача, обняла Валю. — Где он? Пойдём скорее… — </a:t>
            </a:r>
          </a:p>
          <a:p>
            <a:endParaRPr lang="ru-RU" dirty="0"/>
          </a:p>
        </p:txBody>
      </p:sp>
      <p:pic>
        <p:nvPicPr>
          <p:cNvPr id="4" name="Рисунок 3" descr="https://s1.livelib.ru/boocover/1001351071/o/3fc8/Elena_Verejskaya__Belaya_shubka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2491" y="188641"/>
            <a:ext cx="14079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7585" y="319177"/>
            <a:ext cx="11064815" cy="5688115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Зеленин А.С. И снова про войну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Астафьев В.П.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Затеси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Тетрадь 7. 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Елена Пономаренко  «Леночка»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Ольга Громова  «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Вальхен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Колпакова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"Полынная ёлка"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Евгения Басова  «Следы»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Ботева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«Сад имени Т.С.»</a:t>
            </a:r>
          </a:p>
          <a:p>
            <a:pPr lvl="0"/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Хезер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Моррис  «Татуировщик из Освенцима»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Эдуард Веркин  "Облачный полк"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Борис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Балтер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«До свидания, мальчики» 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Николай Внуков «Наша восемнадцатая осень»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Борис Васильев «А зори здесь тихие»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Михаил Шолохова «Судьба человека»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Вячеслав Кондратьев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«Сашка»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Валентин Катаев «Сын полка»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Борис Полевой «Повесть о настоящем человеке»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Константин Воробьев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Убиты под Москвой»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Константин Симонов  «Живые и мёртвые»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Юрий Бондарев  «Горячий снег»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Тамоников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«Афганский гладиатор»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М. Шолохов «Они сражались за Родину»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Л. Кассиль «У классной доски»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Л. Кассиль «Советскому солдату»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Б. Васильев «Экспонат №…»</a:t>
            </a:r>
          </a:p>
          <a:p>
            <a:pPr lvl="0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2999" y="321396"/>
            <a:ext cx="3339001" cy="250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glstatic.rg.ru/uploads/images/2020/06/24/7d8dc450527ce3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83" y="2605178"/>
            <a:ext cx="5280587" cy="38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96884" y="365125"/>
            <a:ext cx="5727940" cy="132556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            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войны в литературе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CEF6EA-7FCF-5B83-9DCF-B529EAAD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«Родина наша – колыбель героев» (А.Н. Толстой): юбилей великих русских полководцев – 295 лет со дня рождения А.В. Суворова; </a:t>
            </a:r>
            <a:br>
              <a:rPr lang="ru-RU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280 лет со дня рождения М.И. Голенищева-Кутузова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48ABDF-5BB9-D9C9-E4C4-ED45C9C67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сочинении следует избегать пересказа биографии Суворова и Кутузова.</a:t>
            </a:r>
          </a:p>
          <a:p>
            <a:r>
              <a:rPr lang="ru-RU" sz="20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Суворов не проиграл ни одного сражения, русская армия под его командованием победила врагов в шестидесяти битвах. Самые известные из них: во время Русско-турецкой войны 1787-1791 годов – это штурм Очакова и взятие крепости Измаил; в ходе Итальянской кампании 1799 года, когда под командованием Суворова объединенная русско-австрийская армия сражалась с французской, – битва при реке </a:t>
            </a:r>
            <a:r>
              <a:rPr lang="ru-RU" sz="2000" b="0" i="0" dirty="0" err="1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Треббия</a:t>
            </a:r>
            <a:r>
              <a:rPr lang="ru-RU" sz="20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уникальный переход войска через Альпы, ставший символом мужества и стойкости русских воинов и мастерства полководца. Гениальный стратег, Суворов стал основоположником русской военной теории, которую он изложил в книге, получившей знаменательное название – </a:t>
            </a:r>
            <a:r>
              <a:rPr lang="ru-RU" sz="2000" b="1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«Наука побеждать» </a:t>
            </a:r>
            <a:r>
              <a:rPr lang="ru-RU" sz="20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(1795). </a:t>
            </a:r>
            <a:r>
              <a:rPr lang="ru-RU" sz="2000" b="1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«Воюют уменьем, а не числом», </a:t>
            </a:r>
            <a:r>
              <a:rPr lang="ru-RU" sz="20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эти слова Суворова, ставшие крылатыми, говорят не только о его военном мастерстве, но и гуманизме.</a:t>
            </a:r>
            <a:r>
              <a:rPr lang="ru-RU" sz="1400" b="0" i="0" dirty="0">
                <a:solidFill>
                  <a:srgbClr val="616875"/>
                </a:solidFill>
                <a:effectLst/>
                <a:latin typeface="-apple-system"/>
              </a:rPr>
              <a:t> </a:t>
            </a:r>
            <a:r>
              <a:rPr lang="ru-RU" sz="20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Полководец считал, что главное достоинство русского солдата – это не сила оружия, а стойкость и моральный дух. </a:t>
            </a:r>
            <a:endParaRPr lang="ru-RU" sz="2000" b="1" i="0" dirty="0">
              <a:solidFill>
                <a:srgbClr val="61687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710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684DC1-477C-B180-E6BA-3EDE5039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«Родина бывает разная, но у всех она одна!» (З.Н. Александрова): Россия – многонациональная страна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2ABE68-E4A7-A60E-3CCE-008BEDEA8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4 ноября - День народного единства.</a:t>
            </a:r>
          </a:p>
          <a:p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В сочинении вы можете вспомнить </a:t>
            </a:r>
            <a:r>
              <a:rPr lang="ru-RU" b="1" i="0" dirty="0">
                <a:solidFill>
                  <a:srgbClr val="616875"/>
                </a:solidFill>
                <a:effectLst/>
                <a:latin typeface="-apple-system"/>
              </a:rPr>
              <a:t>историю этого праздника</a:t>
            </a:r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, подумать, какой смысл в него вкладывается, рассказать о ярких событиях и мероприятиях, приуроченных к этому дню, и поделиться своими впечатлениями.</a:t>
            </a:r>
          </a:p>
          <a:p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 Не менее важно показать ваше отношение к родному краю, городу, селу, рассказать, </a:t>
            </a:r>
            <a:r>
              <a:rPr lang="ru-RU" b="1" i="0" dirty="0">
                <a:solidFill>
                  <a:srgbClr val="616875"/>
                </a:solidFill>
                <a:effectLst/>
                <a:latin typeface="-apple-system"/>
              </a:rPr>
              <a:t>чем малая родина вам особенна дорога </a:t>
            </a:r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и как она связана с жизнью всей страны. </a:t>
            </a:r>
          </a:p>
          <a:p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Возможно, вы вспомните об интересном празднике, фольклорном фестивале, посвященном культуре народов, живущих в вашем регионе, или же, например, о конкурсе родных языков, в котором принимали участие сами или знаете от других. Напишите о значимых культурно-исторических местах вашего края, его природных особенностях, о знаменитых земляках. Но о чем бы вы ни говорили в сочинении, в нем обязательно должна прозвучать главная мысль, выраженная в названии этого направления: «Родина бывает разная, но у всех она одна!»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0935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BD57D0-7E56-637D-B712-0DE3A7F7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«Дивишься драгоценности нашего языка» (Н.В. Гоголь): 125 лет со дня рождения С.И. Ожегова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E56816-22ED-B6F9-F29E-2FCAB6B9A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Русский язык – государственный язык России, а также язык международного общения. Он входит в десятку наиболее распространенных языков мира, согласно последним данным, сейчас на нем говорят около 255 миллионов человек в самых различных странах. Русский язык является одним из шести официальных рабочих языков Организации Объединенных Наций, используется в дипломатии, науке и культуре. Говоря о красоте и богатстве русского языка, в сочинении можно опереться не только на цитату Н.В. Гоголя, выбранную в качестве названия этого направления, но и привести высказывания других писателей. Например, поразмышлять, почему И.С. Тургенев определил русский язык как «великий, могучий, правдивый и свободный», и показать, в чем проявляется выразительность и многообразие русского слова. Основные направления научных исследований С.И. Ожегова касались лексикологии, стилистики и методики преподавания русского языка. Значительный вклад он внес в изучение диалектов русского языка, создание орфографических справочников и разработку норм произношения.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3965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1926B8-3769-72EC-BCDE-8D485A87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чистый и какой русский поэт!» (М. Горький): 130 лет со дня рождения С.А. Есенина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0E885E-67ED-4073-DE64-8FBAD1087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"Сергей Есенин был певцом человеческой юности. Сила жизни и красота человеческой молодости - это основной и </a:t>
            </a:r>
            <a:r>
              <a:rPr lang="ru-RU" b="0" i="0" dirty="0" err="1">
                <a:solidFill>
                  <a:srgbClr val="616875"/>
                </a:solidFill>
                <a:effectLst/>
                <a:latin typeface="-apple-system"/>
              </a:rPr>
              <a:t>несменяющийся</a:t>
            </a:r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 лейтмотив есенинского творчества, " – писал поэт П.В. Орешин. В теме данного направления отражены сущностные подходы к анализу и интерпретации произведений поэта. Тематическое направление позволяет высказаться о творчестве замечательного русского поэта С.А. Есенина, воспевшего красоту и величие родной страны, ее неповторимую природу и духовную чистоту народной души. Темы сочинений могут быть посвящены как к отдельным сторонам творчества поэта, так и осмыслению особенностей его личности и судьбы.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048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6B16D2-1339-28DB-1A5C-B63A8700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"Никто не забыт, ничто не забыто!" (</a:t>
            </a:r>
            <a:r>
              <a:rPr lang="ru-RU" sz="32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О.Ф.Берггольц</a:t>
            </a:r>
            <a:r>
              <a:rPr lang="ru-RU" sz="32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 80-летие Победы в Великой Отечественной войне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BA6DF5-F13A-9F8E-27EE-99ACB891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8449" cy="4351338"/>
          </a:xfrm>
        </p:spPr>
        <p:txBody>
          <a:bodyPr>
            <a:normAutofit fontScale="92500"/>
          </a:bodyPr>
          <a:lstStyle/>
          <a:p>
            <a:r>
              <a:rPr lang="ru-RU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сочинении может быть осмыслена историческая значимость великой Победы, приведены рассказы об участниках войны, их героизме и мужестве, являющихся примером для наших современников. </a:t>
            </a:r>
            <a:endParaRPr lang="ru-RU" i="0" dirty="0" smtClean="0">
              <a:solidFill>
                <a:srgbClr val="61687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0" dirty="0" smtClean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</a:t>
            </a:r>
            <a:r>
              <a:rPr lang="ru-RU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может носить характер размышлений о значимости исторической памяти в жизни каждого народа, в жизни страны в целом. Без сохранения исторической памяти не может быть суверенного государства, так как в его основе заложены традиционные ценности, передающиеся из поколения в поколение</a:t>
            </a:r>
            <a:r>
              <a:rPr lang="ru-RU" i="0" dirty="0" smtClean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0" dirty="0" smtClean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Наша задача, следуя словам Президента Российской Федерации В.В. Путина, 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«противостоять попыткам фальсифицировать историю…».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642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518BB3-3037-DC72-50FD-34AADAAB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«Все мы родом из детства» (Антуан де Сент-Экзюпери): 100-летие Международного детского центра «Артек»; 100-летие со времени основания газеты для детей «Пионерская правда»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50AB27-E758-F74D-8F8E-C5892E8E9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темах сочинений этого направления необходимо заострить внимание на том, что в 2025 году отмечается </a:t>
            </a:r>
            <a:r>
              <a:rPr lang="ru-RU" sz="2000" b="1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столетний юбилей Международного детского центра «Артек», </a:t>
            </a:r>
            <a:r>
              <a:rPr lang="ru-RU" sz="20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ставшего за эти годы символом счастливого детства, мечты, творчества, сплоченности, дружбы и взаимопонимания между детьми нашей страны и всего мира. История «Артека» начинается с далекого 1925 года, когда группа энтузиастов решила организовать в Крыму на берегу живописной бухты Гурзуфа первый всесоюзный пионерский лагерь, который сначала был лечебным санаторием, а на первую смену приехало всего 80 детей. Тогда территория была маленькой, включала только два небольших корпуса, однако вскоре лагерь превратился в настоящий город мечты, куда стремились попасть дети со всех уголков Советского Союза.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86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220748-B5DB-1E0C-0ACB-33898808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«Нам песня строить и жить помогает» (В.И. Лебедев-Кумач): </a:t>
            </a:r>
            <a:br>
              <a:rPr lang="ru-RU" sz="24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</a:br>
            <a:r>
              <a:rPr lang="ru-RU" sz="24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125 лет со дня рождения советского композитора И.О. Дунаевского; </a:t>
            </a:r>
            <a:br>
              <a:rPr lang="ru-RU" sz="24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</a:br>
            <a:r>
              <a:rPr lang="ru-RU" sz="24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120 лет со дня рождения советского композитора и дирижёра </a:t>
            </a:r>
            <a:br>
              <a:rPr lang="ru-RU" sz="24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</a:br>
            <a:r>
              <a:rPr lang="ru-RU" sz="24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Б.А. Александрова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8A23CB-8816-E1BC-F537-933354EB6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И.О. Дунаевского характеризуется яркой эмоциональностью, ритмической энергией и оптимизмом. Его произведения отражают идеи патриотизма, гражданственности, дружбы, любви и веры в будущее. В творческом наследии композитора инструментальные произведения, четыре балета и двенадцать оперетт, среди которых особенно известны «Вольный ветер» и «Золотая долина», но подлинно народную любовь ему принесли песни и музыка к кинофильмам. Среди песен это прежде всего «Моя Москва» («Дорогая моя столица»), написанная в годы войны на стихи М. Лисянского и С. </a:t>
            </a:r>
            <a:r>
              <a:rPr lang="ru-RU" sz="2000" b="0" i="0" dirty="0" err="1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Аграняна</a:t>
            </a:r>
            <a:r>
              <a:rPr lang="ru-RU" sz="20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с 1995 года ставшая официальным гимном Москвы, «Школьный вальс» на стихи М. Матусовского: созданная в 1950 году, она и сегодня звучит на всех школьных выпускных вечерах. Поистине легендарными стали песни И.О. Дунаевского к кинофильмам: это написанные на стихи В.И. Лебедева-Кумача «Песня о Родине» («Широка страна моя родная…») из к/ф «Цирк», «Песня о веселом ветре» и «Песенка о капитане» из к/ф «Дети капитана Гранта», «Спортивный марш» из к/ф «Вратарь», «Марш веселых ребят» из к/ф «Веселые ребята», первой советской музыкальной комедии – строчкой из этой песни названо данное направление.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541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CA4193-1912-ED72-AF71-9484E754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Величайшее сокровище – хорошая библиотека» (В.Г. Белинский):</a:t>
            </a:r>
            <a:br>
              <a:rPr lang="ru-RU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230 лет со дня основания Императорской публичной библиотеки – первой общедоступной библиотеки в России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3B86EA-EBFD-625F-E35C-1343AA160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Тематическое направление позволяет осмыслить роль книг и библиотек как хранилища вековой мудрости, духовного и культурного достояния народа. Темы сочинений дают возможность рассказать о традициях чтения в семье и любимой книге, поделиться впечатлениями о посещении городской или школьной библиотеки, а также привести примеры наиболее известных в истории публичных библиотек и интересных событий, с ними связанных. Логично, если в сочинении буде отведено место описанию роли книги в жизни человека, которую невозможно переоценить. </a:t>
            </a:r>
          </a:p>
          <a:p>
            <a:r>
              <a:rPr lang="ru-RU" b="0" i="0" dirty="0">
                <a:solidFill>
                  <a:schemeClr val="accent1"/>
                </a:solidFill>
                <a:effectLst/>
                <a:latin typeface="-apple-system"/>
              </a:rPr>
              <a:t>«Перестать читать книги — значит перестать мыслить» </a:t>
            </a:r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Ф.М. Достоевского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852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87B49F-4419-F701-1443-9BEF94D3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51E43E-A089-1888-1776-BB8DE240C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6" y="3096883"/>
            <a:ext cx="10646434" cy="3080080"/>
          </a:xfrm>
        </p:spPr>
        <p:txBody>
          <a:bodyPr>
            <a:normAutofit fontScale="70000" lnSpcReduction="20000"/>
          </a:bodyPr>
          <a:lstStyle/>
          <a:p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 Рассказ должен быть посвящен, в первую очередь, 230-летию основания Императорской Публичной библиотеки</a:t>
            </a:r>
            <a:r>
              <a:rPr lang="ru-RU" b="0" i="0" dirty="0" smtClean="0">
                <a:solidFill>
                  <a:srgbClr val="616875"/>
                </a:solidFill>
                <a:effectLst/>
                <a:latin typeface="-apple-system"/>
              </a:rPr>
              <a:t>.</a:t>
            </a:r>
          </a:p>
          <a:p>
            <a:r>
              <a:rPr lang="ru-RU" b="0" i="0" dirty="0" smtClean="0">
                <a:solidFill>
                  <a:srgbClr val="616875"/>
                </a:solidFill>
                <a:effectLst/>
                <a:latin typeface="-apple-system"/>
              </a:rPr>
              <a:t> </a:t>
            </a:r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В основе могут лежать сведения об истории появления этой библиотеки. Екатерина II, по свидетельству современников, много читала книг на разных языках и к концу своего правления собрала более 40000 томов</a:t>
            </a:r>
            <a:r>
              <a:rPr lang="ru-RU" b="0" i="0" dirty="0" smtClean="0">
                <a:solidFill>
                  <a:srgbClr val="616875"/>
                </a:solidFill>
                <a:effectLst/>
                <a:latin typeface="-apple-system"/>
              </a:rPr>
              <a:t>.</a:t>
            </a:r>
          </a:p>
          <a:p>
            <a:r>
              <a:rPr lang="ru-RU" b="0" i="0" dirty="0" smtClean="0">
                <a:solidFill>
                  <a:srgbClr val="616875"/>
                </a:solidFill>
                <a:effectLst/>
                <a:latin typeface="-apple-system"/>
              </a:rPr>
              <a:t> </a:t>
            </a:r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Поэтому неудивительно, что императрица в 1795 году издала </a:t>
            </a:r>
            <a:r>
              <a:rPr lang="ru-RU" b="1" i="0" dirty="0">
                <a:solidFill>
                  <a:srgbClr val="616875"/>
                </a:solidFill>
                <a:effectLst/>
                <a:latin typeface="-apple-system"/>
              </a:rPr>
              <a:t>указ о создании Императорской публичной библиотеки. </a:t>
            </a:r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Екатериной II был одобрен проект здания библиотеки архитектора Егора Соколова, строительство которого продолжалось около 15 лет. </a:t>
            </a:r>
            <a:endParaRPr lang="ru-RU" b="0" i="0" dirty="0" smtClean="0">
              <a:solidFill>
                <a:srgbClr val="616875"/>
              </a:solidFill>
              <a:effectLst/>
              <a:latin typeface="-apple-system"/>
            </a:endParaRPr>
          </a:p>
          <a:p>
            <a:r>
              <a:rPr lang="ru-RU" b="0" i="0" dirty="0" smtClean="0">
                <a:solidFill>
                  <a:srgbClr val="616875"/>
                </a:solidFill>
                <a:effectLst/>
                <a:latin typeface="-apple-system"/>
              </a:rPr>
              <a:t>В </a:t>
            </a:r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основу фонда легли частные коллекции, а в 1810 году был принят закон об обязательном экземпляре, согласно которому библиотека стала получать по два бесплатных экземпляра всех печатных изданий, выходивших на территории России.</a:t>
            </a:r>
            <a:endParaRPr lang="ru-RU" dirty="0"/>
          </a:p>
        </p:txBody>
      </p:sp>
      <p:pic>
        <p:nvPicPr>
          <p:cNvPr id="4" name="Рисунок 3" descr="https://avatars.mds.yandex.net/i?id=1c66fa6a3249d6fc51ebb7e66bb49d372fc5d732-12498917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6099" y="340204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5380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E8EDCA-3E50-B681-8279-552340D0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1950"/>
              </a:lnSpc>
              <a:spcAft>
                <a:spcPts val="375"/>
              </a:spcAft>
            </a:pPr>
            <a:r>
              <a:rPr lang="ru-RU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«Мы умираем, а искусство остается» (А.А. Блок): </a:t>
            </a:r>
            <a:br>
              <a:rPr lang="ru-RU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юбилеям поэтов / писателей / драматургов</a:t>
            </a:r>
            <a:br>
              <a:rPr lang="ru-RU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4852B5-2FEC-68DE-F012-7F8A633FA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В 2025 году отмечаются юбилеи выдающихся русских поэтов и писателей разных эпох</a:t>
            </a:r>
            <a:r>
              <a:rPr lang="ru-RU" b="0" i="0" dirty="0" smtClean="0">
                <a:solidFill>
                  <a:srgbClr val="616875"/>
                </a:solidFill>
                <a:effectLst/>
                <a:latin typeface="-apple-system"/>
              </a:rPr>
              <a:t>.</a:t>
            </a:r>
          </a:p>
          <a:p>
            <a:r>
              <a:rPr lang="ru-RU" b="0" i="0" dirty="0" smtClean="0">
                <a:solidFill>
                  <a:srgbClr val="616875"/>
                </a:solidFill>
                <a:effectLst/>
                <a:latin typeface="-apple-system"/>
              </a:rPr>
              <a:t> </a:t>
            </a:r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Вероятно, в сочинении не стоит рассказывать обо всех юбилярах, можно остановиться </a:t>
            </a:r>
            <a:r>
              <a:rPr lang="ru-RU" b="1" i="0" dirty="0">
                <a:solidFill>
                  <a:srgbClr val="0070C0"/>
                </a:solidFill>
                <a:effectLst/>
                <a:latin typeface="-apple-system"/>
              </a:rPr>
              <a:t>на личности одного и них</a:t>
            </a:r>
            <a:r>
              <a:rPr lang="ru-RU" b="0" i="0" dirty="0" smtClean="0">
                <a:solidFill>
                  <a:srgbClr val="616875"/>
                </a:solidFill>
                <a:effectLst/>
                <a:latin typeface="-apple-system"/>
              </a:rPr>
              <a:t>.</a:t>
            </a:r>
          </a:p>
          <a:p>
            <a:r>
              <a:rPr lang="ru-RU" b="0" i="0" dirty="0" smtClean="0">
                <a:solidFill>
                  <a:srgbClr val="616875"/>
                </a:solidFill>
                <a:effectLst/>
                <a:latin typeface="-apple-system"/>
              </a:rPr>
              <a:t> </a:t>
            </a:r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Важно, чтобы ваш рассказ не стал подробным описанием жизни и творчества выбранного автора. Скорее следует рассказать о том, какой след в искусстве и литературе оставил писатель или поэт, насколько он интересен вам и вашим ровесникам</a:t>
            </a:r>
            <a:r>
              <a:rPr lang="ru-RU" b="0" i="0" dirty="0" smtClean="0">
                <a:solidFill>
                  <a:srgbClr val="616875"/>
                </a:solidFill>
                <a:effectLst/>
                <a:latin typeface="-apple-system"/>
              </a:rPr>
              <a:t>.</a:t>
            </a:r>
          </a:p>
          <a:p>
            <a:r>
              <a:rPr lang="ru-RU" b="0" i="0" dirty="0" smtClean="0">
                <a:solidFill>
                  <a:srgbClr val="616875"/>
                </a:solidFill>
                <a:effectLst/>
                <a:latin typeface="-apple-system"/>
              </a:rPr>
              <a:t> </a:t>
            </a:r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Каждый из названных литераторов — это гордость русской литературы. </a:t>
            </a:r>
            <a:endParaRPr lang="ru-RU" b="0" i="0" dirty="0" smtClean="0">
              <a:solidFill>
                <a:srgbClr val="616875"/>
              </a:solidFill>
              <a:effectLst/>
              <a:latin typeface="-apple-system"/>
            </a:endParaRPr>
          </a:p>
          <a:p>
            <a:r>
              <a:rPr lang="ru-RU" b="0" i="0" dirty="0" smtClean="0">
                <a:solidFill>
                  <a:srgbClr val="616875"/>
                </a:solidFill>
                <a:effectLst/>
                <a:latin typeface="-apple-system"/>
              </a:rPr>
              <a:t>А.С</a:t>
            </a:r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. Грибоедов не только создал уникальное по художественному языку произведение «Горе от ума», но и был известным дипломатом, отдавшим свою жизнь во благо России. А.П. Чехов, прозаик и драматург, прославивший Россию на весь мир, при этом, оставаясь верным профессии врача, помогал страждущим и больным. Б.Л. Пастернак — русский поэт, прозаик, переводчик. Около тридцати лет работал над переводом «Гамлета», так как для поэта было важно воспроизвести сценичность главной трагедии Шекспира.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1134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20663"/>
            <a:ext cx="10972800" cy="12509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600" y="220663"/>
            <a:ext cx="10972800" cy="12509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1508" name="Picture 2" descr="C:\Users\Kuznecova-TA\Desktop\2e4fcca7d797512f624a987c153715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375"/>
            <a:ext cx="121920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1583267" y="1720850"/>
            <a:ext cx="9218084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125 лет (1) со дня рождения Андрея Платоновича Платонова.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220 лет (11) со дня рождения Александра Ивановича Полежаева.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185 лет (21) со дня рождения Леонида Николаевича Трефолева.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105 лет (24) со дня рождения Константина Дмитриевича Воробьёва.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130 лет (26) со дня рождения Анастасии Ивановны Цветаевой.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160 лет (29) со дня рождения Николая Алексеевича Островского</a:t>
            </a:r>
            <a:r>
              <a:rPr lang="ru-RU" altLang="ru-RU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20663"/>
            <a:ext cx="10972800" cy="12509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600" y="220663"/>
            <a:ext cx="10972800" cy="12509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2532" name="Picture 2" descr="C:\Users\Kuznecova-TA\Desktop\2e4fcca7d797512f624a987c153715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375"/>
            <a:ext cx="121920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1390651" y="1557339"/>
            <a:ext cx="9601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Октябрь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200 лет (3) со дня рождения Ивана Саввича Никитина.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130 лет (11) со дня рождения Бориса Андреевича Пильняка.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125 лет (13) со дня рождения Алексея Александровича Суркова.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215 лет (15) со дня рождения Алексея Васильевича Кольцова.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210 лет (15) со дня рождения Михаила Юрьевича Лермонтова.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130 лет (18) со дня рождения Юрия Николаевича Тынянова.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90 лет (18) со дня рождения Кира Булычёва</a:t>
            </a:r>
            <a:r>
              <a:rPr lang="ru-RU" altLang="ru-RU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20663"/>
            <a:ext cx="10972800" cy="12509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600" y="220663"/>
            <a:ext cx="10972800" cy="12509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3556" name="Picture 2" descr="C:\Users\Kuznecova-TA\Desktop\2e4fcca7d797512f624a987c153715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375"/>
            <a:ext cx="121920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1488018" y="2276475"/>
            <a:ext cx="9791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Ноябрь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130 лет (10) со дня рождения Георгия Владимировича Иванова.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100 лет (19) со дня рождения Михаила Павловича Коршунова.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155 лет (20) со дня рождения Зинаиды Николаевны Гиппиус.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20663"/>
            <a:ext cx="10972800" cy="12509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600" y="220663"/>
            <a:ext cx="10972800" cy="12509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4580" name="Picture 2" descr="C:\Users\Kuznecova-TA\Desktop\2e4fcca7d797512f624a987c153715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375"/>
            <a:ext cx="121920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1678518" y="2276476"/>
            <a:ext cx="93133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Декабрь </a:t>
            </a:r>
          </a:p>
          <a:p>
            <a:pPr eaLnBrk="1" hangingPunct="1"/>
            <a:r>
              <a:rPr lang="ru-RU" altLang="ru-RU"/>
              <a:t>100 лет (8) со дня рождения Николая Константиновича Старшинова.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20663"/>
            <a:ext cx="10972800" cy="12509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600" y="220663"/>
            <a:ext cx="10972800" cy="12509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5604" name="Picture 2" descr="C:\Users\Kuznecova-TA\Desktop\2e4fcca7d797512f624a987c153715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375"/>
            <a:ext cx="121920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295400" y="1412876"/>
            <a:ext cx="988906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Январь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150 лет (4) со дня рождения Василия Григорьевича Яна.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105 лет (5) со дня рождения Николая Ивановича Сладкова.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100 лет (7) со дня рождения Джеральда Малькольма Даррелла.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230 лет (15) со дня рождения Александра Сергеевича Грибоедова.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100 лет (15) со дня рождения Евгения Ивановича Носова.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125 лет (19) со дня рождения Михаила Васильевича Исаковского.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165 лет (29) со дня рождения Антона Павловича Чехова.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435" y="0"/>
            <a:ext cx="7392821" cy="2996952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Лев Иванович Кузьмин - поэт, прозаик, детский писатель. Отца потерял в начале 30-х гг., раннее детство провел в деревне у бабушки-крестьянки, в школе учился на станции Николо-Полома, где учительствовала мать. Во время войны ушел из восьмого класса и работал трактористом, затем один год учился в художественно-промышленном училище в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Красное-на-Волге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 1946 г. перешел в Ленинградский строительный техникум, на отделение архитектуры. Учебу совмещал с работой в тресте 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Ленакадемстрой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". Участвовал в послевоенном восстановлении архитектурно-исторических памятников: Лицея, Екатерининского и Александровского дворцов в г. Пушкине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бывш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Царское Село). Там же, в местной газете, начал публиковать свои стихи. После защиты диплома работал на стройках Сибири, Украины, Казахстана, Перми. С 1969 г. занимался исключительно творческим трудом для детей и юношества. Обработал текст и составил несколько сборников фольклора разных народов: "Вставай, Митенька!" (М, 1975; М., 1987 - на кхмерском языке; М., 1087 - на лаосском языке), "Шанежка" (М., 1979; Ижевск, 1988), "Дверь на лугу" (М., 1980), 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Верешок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 (М., 1985), "Сто серебряных коней" (Пермь, 1983), "Счастливые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жемчужинки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 (В 2 т. Пермь, 1987, 1988). Член Союза писателей с 1969 г. В 1985-1988 гг. возглавлял Пермскую писательскую организацию.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87755" y="3573016"/>
            <a:ext cx="6240693" cy="2446784"/>
          </a:xfrm>
        </p:spPr>
        <p:txBody>
          <a:bodyPr>
            <a:normAutofit fontScale="47500" lnSpcReduction="2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Рассказы о трудном военном детстве сельского мальчика, о том как ему пришлось работать, чтобы помочь семье, о его друзьях-товарищах 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Наступил долгожданный День Победы.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Жители маленького поселка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Стрижата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бегут к станции, где стоит воинский эшелон. Вместе со всеми бежит и главный герой — юный тракторист, который всю войну, недосыпая и недоедая, работал наравне со взрослыми.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Жители больших городов в этот великий день увидят праздничный салют. Неужели жители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Стрижат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будут лишены такой возможности?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Командир передает свою ракетницу в руки маленькому трактористу. Ведь это его Победа! Он приближал ее точно так же, как солдаты на фронте, напряжением всех своих сил.</a:t>
            </a:r>
          </a:p>
          <a:p>
            <a:endParaRPr lang="ru-RU" dirty="0"/>
          </a:p>
        </p:txBody>
      </p:sp>
      <p:pic>
        <p:nvPicPr>
          <p:cNvPr id="4" name="Рисунок 3" descr="Салют в Стрижатах (сборник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03" y="3212977"/>
            <a:ext cx="2540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livelib.ru/auface/227981/140x140/78ca/Lev_Kuzm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6373" y="1052736"/>
            <a:ext cx="1778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20663"/>
            <a:ext cx="10972800" cy="12509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600" y="220663"/>
            <a:ext cx="10972800" cy="12509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8" name="Picture 2" descr="C:\Users\Kuznecova-TA\Desktop\2e4fcca7d797512f624a987c153715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375"/>
            <a:ext cx="121920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1488018" y="1858964"/>
            <a:ext cx="89281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Февраль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125 лет (8) со дня рождения Льва Васильевича Успенского.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135 лет (10) со дня рождения Бориса Леонидовича Пастернака.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70 лет (14) со дня рождения Всеволода Михайловича Гаршина.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130 лет (24) со дня рождения Всеволода Вячеславовича Иванова.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105 лет (28) со дня рождения Фёдора Александровича Абрамова.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20663"/>
            <a:ext cx="10972800" cy="12509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600" y="220663"/>
            <a:ext cx="10972800" cy="12509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7652" name="Picture 2" descr="C:\Users\Kuznecova-TA\Desktop\2e4fcca7d797512f624a987c153715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375"/>
            <a:ext cx="121920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1583267" y="1844675"/>
            <a:ext cx="931333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Март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225 лет (2) со дня рождения Евгения Абрамовича Баратынского.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210 лет (6) со дня рождения Петра Павловича Ершова. 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Апрель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220 лет (2) со дня рождения Ханса Кристиана Андерсена.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105 лет (3) со дня рождения Юрия Марковича Нагибина. </a:t>
            </a:r>
            <a:endParaRPr lang="ru-RU" alt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220663"/>
            <a:ext cx="10972800" cy="125095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600" y="220663"/>
            <a:ext cx="10972800" cy="12509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8676" name="Picture 2" descr="C:\Users\Kuznecova-TA\Desktop\2e4fcca7d797512f624a987c153715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375"/>
            <a:ext cx="121920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1583267" y="1989139"/>
            <a:ext cx="902546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Май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115 лет (16) со дня рождения Ольги Фёдоровны Берггольц.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120 лет (22) со дня рождения Леонида Николаевича Мартынова.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120 лет (24) со дня рождения Михаила Александровича Шолохова.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85 лет (23) со дня рождения Иосифа Александровича Бродского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C:\Users\Russkoe slovo\Downloads\2352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34" y="2636838"/>
            <a:ext cx="429683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239185" y="260350"/>
            <a:ext cx="4607983" cy="1944688"/>
          </a:xfrm>
        </p:spPr>
        <p:txBody>
          <a:bodyPr/>
          <a:lstStyle/>
          <a:p>
            <a:r>
              <a:rPr lang="ru-RU" altLang="ru-RU" sz="3600" smtClean="0"/>
              <a:t>Современное прочтение русской классики</a:t>
            </a: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8518" y="4316414"/>
            <a:ext cx="220133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28218" y="71439"/>
            <a:ext cx="5327649" cy="6632575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A7D37D-4F79-C719-C622-EA68279B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«Науки юношей питают» (М.В. Ломоносов):</a:t>
            </a:r>
            <a:br>
              <a:rPr lang="ru-RU" sz="32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270 лет Московскому государственному университету им. М.В. Ломоносова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E3F711-36BB-5B5E-08AC-C178BAE48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Первые классические университеты в России были основаны в XVIII веке, среди них Императорский Московский университет, Императорский Харьковский университет, Императорский Казанский университет. Московский государственный университет – это особая страница в истории российского образования и науки. Это был первый полноценный классический университет в Российской империи, открытый Елизаветой Петровной в 1755 году по ходатайству И.И. Шувалова и М.В. Ломоносова. В Московском университете работали 3 факультета: философский, юридический и медицинский. В отличие от многих европейских вузов, в Московском университете могли учиться представители всех сословий, кроме крепостных крестьян. В 1940 году Московскому государственному университету было присвоено имя М. В. Ломоносова.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3088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790446-6C25-654F-FDED-77C3DF3E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«Сквозь огонь и стужу мы прошли» (К.М. Симонов): 100-летие ТАСС (Телеграфного агентства Советского Союза)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4E9D44-5C5A-6CB8-45CF-529ED10B0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10 июля 1925 года постановлением Президиума Центрального исполнительного комитета и СНК был создан центральный всесоюзный информационный орган – Телеграфное агентство Советского Союза (ТАСС). ТАСС – это первое государственное информационное агентство нашей страны, ведущее свою историю со дня основания Санкт-Петербургского телеграфного агентства, первым рабочим днем которого было 1 (14) сентября 1904 года. Агентство не раз меняло название, но суть оставалась неизменной – быть источником официальной и достоверной информации о России для всего мира.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2151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CCF0BD-E7B2-A9E5-E238-E3BAE2E5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«О спорт, ты мир!»: 45 лет XXII Олимпийским играм в Москве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21B700-FCD9-15BF-02B3-A42CD8EE7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Тематическое направление приурочено к 45-летию XXII Олимпийских игр, которые проходили в Москве в 1980 году и стали важным событием не только для советского спорта, но и для всей мировой спортивной общественности, так как они впервые проводились на территории Восточной Европы. Участие более 5 тыс. спортсменов из 81 страны продемонстрировало, что Олимпийские игры могут служить не только популяризации спорта, но и взаимопониманию между народами. В работе важно порассуждать о ситуации, сложившейся с проведением Олимпийских игр в современном мире и участием в них российских спортсменов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2719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B38B2E-9E50-7405-3092-93BD1AD7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«Спешите делать добро!»: о роли милосердия в современном обществе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B440F3-2E3A-3F6D-C2C7-B72EE5D54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 Слова «Спешите делать добро» принадлежат старшему врачу московских тюремных больниц Фридриху Иосифу Гаазу (1780-1853). Он всю жизнь следовал этому принципу: организовал тюремную больницу, пациентами которой были самые бедные москвичи, а расходы по их лечению оплачивали благотворители и сам Гааз, и школы для детей арестованных. В течение последних 20 лет он проходил несколько верст по Владимирскому тракту с каждой группой арестантов, оказывая им помощь и утешая. Милосердие было всегда в чести в российском обществе. Примером благотворительности может служить деятельность Александры Федоровны, супруги Николая II, которая основала «Общество охраны материнства и грудных детей», открывала родильные приюты, ясли для младенцев и детские сады, организовала лазареты и госпитали, формировала санитарные поезда, закупала медикаменты. Слова Гааза сегодня можно трактовать по-разному. Это может быть призыв не откладывать добрые дела, а совершать их здесь и сейчас.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0465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2FAB01-9BC7-7AD3-90CC-835DEDF8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«Ветер дальних странствий»: 255 лет со дня рождения русского мореплавателя И.Ф. Крузенштерна; 325 лет со дня рождения русского полярного исследователя С.И. Челюскина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F46F4F-675B-38B9-A4CE-617D20C3A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616875"/>
                </a:solidFill>
                <a:effectLst/>
                <a:latin typeface="-apple-system"/>
              </a:rPr>
              <a:t>В сочинении можно представить жизненный путь и достижения одного из путешественников: рассказать о вкладе И. Ф. Крузенштерна в расширение географических знаний о Тихом океане, способствующих развитию отечественной навигации и торговли, или о роли исследователя Северного полюса С. И. Челюскина в освоении Арктики, в расширении знаний о северных широтах. Кто из вас не мечтает о путешествиях? Ваше сочинение поможет вам отправиться в дальние страны Описанию вашей романтической мечты можно посвятить начало работы.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1210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C7B474-AAD6-7DC3-88F2-22A654A4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0" cap="all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Жанры конкурсных работ:</a:t>
            </a:r>
            <a:br>
              <a:rPr lang="ru-RU" sz="3600" b="1" i="0" cap="all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C64849-F46F-8F0C-C904-9B7CCC38B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>
              <a:buNone/>
            </a:pPr>
            <a:r>
              <a:rPr lang="ru-RU" sz="3200" b="1" i="0" cap="all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</a:t>
            </a:r>
          </a:p>
          <a:p>
            <a:pPr algn="l">
              <a:lnSpc>
                <a:spcPts val="15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ru-RU" sz="32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небольшое повествовательное литературное произведение, содержащее развернутое и законченное повествование о каком-либо отдельном событии из жизни героя. Рассказ содержит малое количество действующих лиц, а также, чаще всего, имеет одну сюжетную линию.</a:t>
            </a:r>
          </a:p>
          <a:p>
            <a:pPr algn="l">
              <a:buNone/>
            </a:pPr>
            <a:r>
              <a:rPr lang="ru-RU" sz="3200" b="1" i="0" cap="all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</a:p>
          <a:p>
            <a:pPr algn="l">
              <a:lnSpc>
                <a:spcPts val="15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ru-RU" sz="32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эпическое произведение, которое рассказывает о вымышленных событиях, персонажах и местах, часто с элементами фольклора, волшебства и фантастики. Сказка обычно содержит моральные уроки, символические образы или аллегории. Главные черты сказки - это наличие волшебства, чудес, героев-помощников или волшебных предметов, а также типичные конфликты между добром и злом.</a:t>
            </a:r>
          </a:p>
          <a:p>
            <a:pPr algn="l">
              <a:buNone/>
            </a:pPr>
            <a:r>
              <a:rPr lang="ru-RU" sz="3200" b="1" i="0" cap="all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</a:p>
          <a:p>
            <a:pPr algn="l">
              <a:lnSpc>
                <a:spcPts val="15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ru-RU" sz="32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эпистолярный жанр литературы, художественное или публицистическое произведение подлинного или вымышленного характера. Автор обращается к адресату (как реальному, так и вымышленному) с определенной целью: рассказать о своих мыслях, переживаниях, событиях или просто поделиться информацией. Часто в письмах присутствует индивидуальный стиль автора, его отношение к адресату, использование различных языковых приемов для создания нужной атмосферы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010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Сталинградская битва. </a:t>
            </a:r>
            <a:br>
              <a:rPr lang="ru-RU" sz="2800" b="1" dirty="0" smtClean="0"/>
            </a:br>
            <a:r>
              <a:rPr lang="ru-RU" sz="2800" b="1" dirty="0" smtClean="0"/>
              <a:t>Оборонительный период. 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523" y="1820174"/>
            <a:ext cx="6482850" cy="487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1743" y="4049654"/>
            <a:ext cx="3297088" cy="233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Краткое содержание «Горячий снег»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3486" y="343687"/>
            <a:ext cx="2349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055" y="1799746"/>
            <a:ext cx="3726907" cy="47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333" y="668966"/>
            <a:ext cx="378618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4856" y="1452472"/>
            <a:ext cx="31591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328" y="2993516"/>
            <a:ext cx="10001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8" name="Picture 7" descr="C:\Documents and Settings\Svetlana\Рабочий стол\Быстрова к презентации\обл_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0505" y="2670415"/>
            <a:ext cx="947737" cy="1285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54284F-149E-D0B0-6C2D-B2189947A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4297"/>
            <a:ext cx="10515600" cy="5842666"/>
          </a:xfrm>
        </p:spPr>
        <p:txBody>
          <a:bodyPr>
            <a:normAutofit fontScale="40000" lnSpcReduction="20000"/>
          </a:bodyPr>
          <a:lstStyle/>
          <a:p>
            <a:pPr algn="l">
              <a:buNone/>
            </a:pPr>
            <a:r>
              <a:rPr lang="ru-RU" sz="4200" b="1" i="0" cap="all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</a:t>
            </a:r>
          </a:p>
          <a:p>
            <a:pPr algn="l">
              <a:lnSpc>
                <a:spcPts val="15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ru-RU" sz="42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повествования, которое ведется от первого лица (реального или вымышленного). Дневник содержит записи о текущих событиях, представляемых в хронологическом порядке. Этим обусловлена композиция дневника: разбиение текста на части в соответствии с датой произошедшего события. Автор может делиться своими чувствами, анализировать происходящие события, фиксировать важные моменты своей жизни, а также выражать свои мечты и планы. Дневник часто служит не только способом самовыражения, но и инструментом самопознания, помогая автору лучше понять себя и мир вокруг себя.</a:t>
            </a:r>
          </a:p>
          <a:p>
            <a:pPr algn="l">
              <a:buNone/>
            </a:pPr>
            <a:r>
              <a:rPr lang="ru-RU" sz="4200" b="1" i="0" cap="all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экскурсия</a:t>
            </a:r>
          </a:p>
          <a:p>
            <a:pPr algn="l">
              <a:lnSpc>
                <a:spcPts val="15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ru-RU" sz="42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разновидность текста-описания, объектом которого является какая-либо достопримечательность, или разновидность очерка, посвященного какому-либо историко-культурному памятнику, в котором в равных долях присутствуют элементы описания, повествования и рассуждения. В таком сочинении автор должен подробно описать место, его окружение, атмосферу, интересные факты и впечатления от увиденного. Основная цель заочной экскурсии - показать красоту и уникальность места, вызвать у читателя живой интерес и желание посетить это место самостоятельно.</a:t>
            </a:r>
          </a:p>
          <a:p>
            <a:pPr algn="l">
              <a:buNone/>
            </a:pPr>
            <a:r>
              <a:rPr lang="ru-RU" sz="4200" b="1" i="0" cap="all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Очерк</a:t>
            </a:r>
          </a:p>
          <a:p>
            <a:pPr algn="l">
              <a:lnSpc>
                <a:spcPts val="15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ru-RU" sz="42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разновидность рассказа, затрагивающего преимущественно социальные проблемы, отличается большей описательностью. Публицистический, в том числе документальный очерк излагает и анализирует реальные факты и явления общественной жизни, как правило, в сопровождении прямого их истолкования автором. В основе очерка, как правило, лежит непосредственное изучение автором своего объекта. Основной признак очерка - писание с натуры.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2688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C258D5-B1F9-BAB3-0756-50527652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290"/>
            <a:ext cx="10515600" cy="5783673"/>
          </a:xfrm>
        </p:spPr>
        <p:txBody>
          <a:bodyPr>
            <a:normAutofit fontScale="25000" lnSpcReduction="20000"/>
          </a:bodyPr>
          <a:lstStyle/>
          <a:p>
            <a:pPr algn="l">
              <a:buNone/>
            </a:pPr>
            <a:r>
              <a:rPr lang="ru-RU" sz="6400" b="1" i="0" cap="all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Репортаж</a:t>
            </a:r>
          </a:p>
          <a:p>
            <a:pPr algn="l">
              <a:lnSpc>
                <a:spcPts val="15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ru-RU" sz="64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жанр журналистики, оперативно сообщающий широкому кругу людей о каком-либо событии, очевидцем или участником которого является автор. В композиции репортажа можно выделить три части: 1) экспозиция (краткое описание места, времени, участников события); 2) информационный блок (характеристика события, диалоги с участниками, описание деталей, которые, по мнению автора, наиболее точно отражают суть происходящего); 3) заключительная часть (краткая авторская оценка события, которому посвящен репортаж).</a:t>
            </a:r>
          </a:p>
          <a:p>
            <a:pPr algn="l">
              <a:buNone/>
            </a:pPr>
            <a:r>
              <a:rPr lang="ru-RU" sz="6400" b="1" i="0" cap="all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</a:t>
            </a:r>
          </a:p>
          <a:p>
            <a:pPr algn="l">
              <a:lnSpc>
                <a:spcPts val="15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ru-RU" sz="64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жанр публицистики, представляющий собой беседу интервьюера и интервьюируемого, обменивающихся информацией (взглядами, фактами, сведениями мнениями), представляющей интерес для публики.</a:t>
            </a:r>
          </a:p>
          <a:p>
            <a:pPr algn="l">
              <a:buNone/>
            </a:pPr>
            <a:r>
              <a:rPr lang="ru-RU" sz="6400" b="1" i="0" cap="all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Эссе</a:t>
            </a:r>
          </a:p>
          <a:p>
            <a:pPr algn="l">
              <a:lnSpc>
                <a:spcPts val="15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ru-RU" sz="64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жанр критики, литературоведения, характеризующийся свободной трактовкой какой-либо проблемы; прозаический этюд, представляющий общие или предварительные соображения о каком-либо предмете или по какому-либо поводу. Главную роль в эссе играет не воспроизведение факта, а изображение впечатлений, раздумий и ассоциаций. Выбор темы эссе определяется личным интересом автора.</a:t>
            </a:r>
          </a:p>
          <a:p>
            <a:pPr algn="l">
              <a:buNone/>
            </a:pPr>
            <a:r>
              <a:rPr lang="ru-RU" sz="6400" b="1" i="0" cap="all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Рецензия</a:t>
            </a:r>
          </a:p>
          <a:p>
            <a:pPr algn="l">
              <a:lnSpc>
                <a:spcPts val="15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ru-RU" sz="6400" b="0" i="0" dirty="0">
                <a:solidFill>
                  <a:srgbClr val="6168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критическая статья или заметка, в которой содержится критический разбор произведения - художественного, научного, публицистического характера и т. п., - дающая информацию об этом произведении и его оценку. Рецензия, оценивающая несколько произведений, объединенных по какому-либо признаку, называется обозрением. Предметом рецензии являются информационные явления - книги, брошюры, спектакли, кинофильмы, телепередачи. Суть рецензии - выразить отношение рецензента к исследуемому произведению.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1241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" y="266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420" y="1896640"/>
            <a:ext cx="4001929" cy="468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Kuznecova-TA\Desktop\ФОРУМ 14-15 МАЯ\5czJ5UPxf3nvrC4RoQ3QI40p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93" y="5384292"/>
            <a:ext cx="2048828" cy="1092708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0680" y="1836420"/>
            <a:ext cx="9723120" cy="4340543"/>
          </a:xfrm>
        </p:spPr>
        <p:txBody>
          <a:bodyPr/>
          <a:lstStyle/>
          <a:p>
            <a:r>
              <a:rPr lang="ru-RU" dirty="0" smtClean="0"/>
              <a:t>Установочные документы и техническая документация доступны для скачивания на сайте, ссылка: </a:t>
            </a:r>
            <a:r>
              <a:rPr lang="ru-RU" dirty="0" smtClean="0">
                <a:hlinkClick r:id="rId2"/>
              </a:rPr>
              <a:t>https://vks.edsoo.ru/docs/13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C:\Users\Kuznecova-TA\Downloads\5czJ5UPxf3nvrC4RoQ3QI40pU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4285" y="3916680"/>
            <a:ext cx="3143250" cy="1676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301740" y="563879"/>
            <a:ext cx="5280660" cy="5960746"/>
          </a:xfrm>
        </p:spPr>
        <p:txBody>
          <a:bodyPr/>
          <a:lstStyle/>
          <a:p>
            <a:r>
              <a:rPr lang="ru-RU" altLang="ru-RU" sz="4800" b="1" dirty="0" smtClean="0"/>
              <a:t>СПАСИБО</a:t>
            </a:r>
            <a:r>
              <a:rPr lang="ru-RU" altLang="ru-RU" sz="4800" dirty="0" smtClean="0"/>
              <a:t/>
            </a:r>
            <a:br>
              <a:rPr lang="ru-RU" altLang="ru-RU" sz="4800" dirty="0" smtClean="0"/>
            </a:br>
            <a:r>
              <a:rPr lang="ru-RU" altLang="ru-RU" sz="3800" dirty="0" smtClean="0"/>
              <a:t> </a:t>
            </a:r>
            <a:r>
              <a:rPr lang="ru-RU" altLang="ru-RU" sz="2400" dirty="0" smtClean="0"/>
              <a:t>ЗА </a:t>
            </a:r>
            <a:br>
              <a:rPr lang="ru-RU" altLang="ru-RU" sz="2400" dirty="0" smtClean="0"/>
            </a:br>
            <a:r>
              <a:rPr lang="ru-RU" altLang="ru-RU" sz="2400" dirty="0" smtClean="0"/>
              <a:t>ВНИМАНИЕ, </a:t>
            </a:r>
            <a:br>
              <a:rPr lang="ru-RU" altLang="ru-RU" sz="2400" dirty="0" smtClean="0"/>
            </a:br>
            <a:r>
              <a:rPr lang="ru-RU" altLang="ru-RU" sz="2400" dirty="0" smtClean="0"/>
              <a:t>С УВАЖЕНИЕМ –</a:t>
            </a:r>
            <a:br>
              <a:rPr lang="ru-RU" altLang="ru-RU" sz="2400" dirty="0" smtClean="0"/>
            </a:br>
            <a:r>
              <a:rPr lang="ru-RU" altLang="ru-RU" sz="2400" dirty="0" smtClean="0"/>
              <a:t>«ПЕРМЯК-СОЛЕНЫЕ УШИ» - </a:t>
            </a:r>
            <a:r>
              <a:rPr lang="ru-RU" altLang="ru-RU" sz="3800" dirty="0" smtClean="0"/>
              <a:t/>
            </a:r>
            <a:br>
              <a:rPr lang="ru-RU" altLang="ru-RU" sz="3800" dirty="0" smtClean="0"/>
            </a:br>
            <a:r>
              <a:rPr lang="ru-RU" altLang="ru-RU" sz="3800" b="1" dirty="0" smtClean="0"/>
              <a:t>Татьяна Александровна </a:t>
            </a:r>
            <a:br>
              <a:rPr lang="ru-RU" altLang="ru-RU" sz="3800" b="1" dirty="0" smtClean="0"/>
            </a:br>
            <a:r>
              <a:rPr lang="ru-RU" altLang="ru-RU" sz="3800" b="1" dirty="0" smtClean="0"/>
              <a:t>Кузнецова</a:t>
            </a:r>
            <a:r>
              <a:rPr lang="ru-RU" altLang="ru-RU" sz="3800" dirty="0" smtClean="0"/>
              <a:t/>
            </a:r>
            <a:br>
              <a:rPr lang="ru-RU" altLang="ru-RU" sz="3800" dirty="0" smtClean="0"/>
            </a:br>
            <a:r>
              <a:rPr lang="en-US" sz="4000" b="1" u="sng" dirty="0" smtClean="0">
                <a:solidFill>
                  <a:srgbClr val="0070C0"/>
                </a:solidFill>
                <a:hlinkClick r:id="rId2"/>
              </a:rPr>
              <a:t>vks.1960@yandex.ru</a:t>
            </a:r>
            <a:r>
              <a:rPr lang="ru-RU" sz="4000" b="1" u="sng" dirty="0" smtClean="0">
                <a:solidFill>
                  <a:srgbClr val="0070C0"/>
                </a:solidFill>
              </a:rPr>
              <a:t/>
            </a:r>
            <a:br>
              <a:rPr lang="ru-RU" sz="4000" b="1" u="sng" dirty="0" smtClean="0">
                <a:solidFill>
                  <a:srgbClr val="0070C0"/>
                </a:solidFill>
              </a:rPr>
            </a:br>
            <a:r>
              <a:rPr lang="en-US" altLang="ru-RU" sz="3800" b="1" dirty="0" smtClean="0"/>
              <a:t>8-903-758-69-69</a:t>
            </a:r>
            <a:endParaRPr lang="ru-RU" altLang="ru-RU" sz="3800" b="1" dirty="0" smtClean="0"/>
          </a:p>
        </p:txBody>
      </p:sp>
      <p:pic>
        <p:nvPicPr>
          <p:cNvPr id="35843" name="Picture 2" descr="H:\Мама\фотографии\разное\IMGP75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31665" y="586740"/>
            <a:ext cx="3090756" cy="5039995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Kuznecova-TA\Downloads\QR код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274" y="2376651"/>
            <a:ext cx="3394869" cy="3394869"/>
          </a:xfrm>
          <a:prstGeom prst="rect">
            <a:avLst/>
          </a:prstGeom>
          <a:noFill/>
        </p:spPr>
      </p:pic>
      <p:pic>
        <p:nvPicPr>
          <p:cNvPr id="35843" name="Picture 3" descr="C:\Users\Kuznecova-TA\Downloads\Информреше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904" y="2766712"/>
            <a:ext cx="3852863" cy="719137"/>
          </a:xfrm>
          <a:prstGeom prst="rect">
            <a:avLst/>
          </a:prstGeom>
          <a:noFill/>
        </p:spPr>
      </p:pic>
      <p:pic>
        <p:nvPicPr>
          <p:cNvPr id="35844" name="Picture 4" descr="C:\Users\Kuznecova-TA\Downloads\ЕСЭ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819" y="444770"/>
            <a:ext cx="3779837" cy="1481137"/>
          </a:xfrm>
          <a:prstGeom prst="rect">
            <a:avLst/>
          </a:prstGeom>
          <a:noFill/>
        </p:spPr>
      </p:pic>
      <p:pic>
        <p:nvPicPr>
          <p:cNvPr id="35845" name="Picture 5" descr="C:\Users\Kuznecova-TA\Downloads\Система Заву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7152" y="4293393"/>
            <a:ext cx="3642893" cy="1371228"/>
          </a:xfrm>
          <a:prstGeom prst="rect">
            <a:avLst/>
          </a:prstGeom>
          <a:noFill/>
        </p:spPr>
      </p:pic>
      <p:sp>
        <p:nvSpPr>
          <p:cNvPr id="35847" name="AutoShape 7" descr="https://static.tildacdn.com/tild6630-3866-4364-a236-326262353931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4" descr="Группа Актио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68" y="500331"/>
            <a:ext cx="5723972" cy="134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resize.yandex.net/mailservice?url=https%3A%2F%2Fwww.resobr.ru%2Fimages%2Fahudjakov%2Fesz_lidy_2609_1.png%3F_t%3D1601043183&amp;proxy=yes&amp;key=e45f32d233f32dd9a785119e7119011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49442" y="4330461"/>
            <a:ext cx="2398592" cy="198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icture background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4149081"/>
            <a:ext cx="1920213" cy="25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2331" y="188640"/>
            <a:ext cx="2678580" cy="229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8396" y="3573016"/>
            <a:ext cx="2058233" cy="237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2543606" y="2141780"/>
            <a:ext cx="6528725" cy="33085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Родился 23 апреля 1917 году. После окончания десятилетки в городе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Чусовом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Пермской области поступил в Ленинградское Высшее военно-морское училище имени М. В. Фрунзе.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первых дней Великой Отечественной войны О. Селянкин - на фронте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Был командиром роты морской пехоты на Ленинградском фронте, дивизионным и флагманским минером в Волжской флотилии и командиром дивизиона в Днепровской флотилии.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Участвовал в боях при обороне Ленинграда,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 Сталинградом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на Днепре, в Польше и Германии.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Награжден двумя орденами Красной Звезды, орденами Красного Знамени, Отечественной войны 1-й степени и медалями.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вдруг произошло непоправимое. Вот как об этом пишет сам Селянкин: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марте 1945 г. меня предают суду военного трибунала за превышение власти, выразившееся в том, что я разрешил своему матросу проститься с его земляком (бывшим матросом этого же катера), осуждённым за воровство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Селянкина исключили из партии, разжаловали, отобрали награды, приговорили к семи годам лишения свободы.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Выпустили менее чем через год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то ли дело пересмотрели, то ли по амнистии по случаю Победы.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Капитан-лейтенантское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5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звание и награды вернули, а вот со службой пришлось распроститься. Уехал в Пермь.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23659" y="332656"/>
            <a:ext cx="6528725" cy="5687144"/>
          </a:xfrm>
        </p:spPr>
        <p:txBody>
          <a:bodyPr>
            <a:normAutofit fontScale="25000" lnSpcReduction="2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«Рассказ об отсутствующем»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Один из лучших рассказов о Великой Отечественной войне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Штаб фронта. Командующий вручает орден бойцу-разведчику, который, рискуя жизнью, вывел однополчан из окружения. Но тот говорит, что еще б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льшую награду заслужил мальчонка, спасший его ценой собственной жизни. Он отвлек фашистов от тяжело раненного бойца, и это дало тому возможность доползти до своих и передать важные сведения: «Вот кто нашу часть вызволить из беды помог…»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Тому, кто хоть раз прочитал этот рассказ, навсегда запомнится трогательный образ веснушчатого, кудлатого парнишки с синей тряпочкой на мизинце босой ноги. «И в большом зале тихо поднялись летчики, танкисты, моряки, генералы, гвардейцы, чтобы почтить память маленького, никому неведомого героя, имени которого никто не знал…».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Рассказ имеет документальную основу. Лев Кассиль работал на Всесоюзном радио и среди писем, присланных в Радиокомитет, увидел это, описывающее подвиг неизвестного героя-мальчишки.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Сухие строчки письма под пером писателя превратились в документ художественной силы и мощного обобщения. Сколько было таких ребят, наравне со взрослыми приближавших победу! Лев Кассиль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«Рассказы о войне»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Уже по названию понятно, что сюжет связан со школой. Действительно, действие рассказа происходит в сельской школе, где преподает всеми любимая учительница Ксения Андреевна. Но идет война, село находится на оккупированной территории, неподалеку гремят бои, а в ближайших лесах скрываются партизаны. Однажды в село приехали немецкие разведчики. Они завели не успевших укрыться от опасности детей в класс и стали расспрашивать о местонахождении партизан. 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Учительница и школьники отказались выдавать своих. Тогда немцы стали угрожать убить Ксению Андреевну, и один из ребят, Костя Рожков, согласился показать, где партизаны. Когда мальчик вышел из-за парты, чтобы нарисовать план, он ударил немца доской, затем выпрыгнул в окно и убежал в лес. Немецкие солдаты пытались стрелять, но, промахнувшись, лишь привлекли внимание партизан, которые вовремя подоспели на помощь. В результате фашистов взяли в плен, а учительница Ксения Андреевна, знающая немецкий, помогала их допрашивать.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Суть рассказа — никогда нельзя сдаваться в ситуации, которая кажется безвыходной.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Рассказы о войне для детей 9 ле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1" y="4653136"/>
            <a:ext cx="2712144" cy="134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ассказы о войне для детей 11 ле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8395" y="4149081"/>
            <a:ext cx="1947333" cy="193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entity_search/5491119/954049575/S600xU_2x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332656"/>
            <a:ext cx="19740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Борис Исаакович </a:t>
            </a:r>
            <a:r>
              <a:rPr lang="ru-RU" sz="2800" b="1" dirty="0" err="1" smtClean="0"/>
              <a:t>Балтер</a:t>
            </a:r>
            <a:r>
              <a:rPr lang="ru-RU" sz="2800" b="1" dirty="0" smtClean="0"/>
              <a:t> (1919 – 1974 гг.)</a:t>
            </a:r>
            <a:endParaRPr lang="ru-RU" sz="2800" b="1" dirty="0"/>
          </a:p>
        </p:txBody>
      </p:sp>
      <p:pic>
        <p:nvPicPr>
          <p:cNvPr id="6" name="Содержимое 5" descr="Picture background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50" y="3573017"/>
            <a:ext cx="2235937" cy="24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39616" y="1484785"/>
            <a:ext cx="79688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Писатель и переводчик Борис Исаакович </a:t>
            </a:r>
            <a:r>
              <a:rPr lang="ru-RU" dirty="0" err="1" smtClean="0"/>
              <a:t>Балтер</a:t>
            </a:r>
            <a:r>
              <a:rPr lang="ru-RU" dirty="0" smtClean="0"/>
              <a:t> родился в Самарканде. </a:t>
            </a:r>
          </a:p>
          <a:p>
            <a:r>
              <a:rPr lang="ru-RU" dirty="0" smtClean="0"/>
              <a:t>В Евпатории на берегу Чёрного моря, ставшей впоследствии местом действия повести, Борис с матерью и двумя старшими сёстрами поселились в 1933 году. </a:t>
            </a:r>
          </a:p>
          <a:p>
            <a:r>
              <a:rPr lang="ru-RU" dirty="0" smtClean="0"/>
              <a:t>Борис принадлежал </a:t>
            </a:r>
            <a:r>
              <a:rPr lang="ru-RU" b="1" dirty="0" smtClean="0"/>
              <a:t>к поколению, которое шагнуло в войну чуть ли не со школьной парты</a:t>
            </a:r>
            <a:r>
              <a:rPr lang="ru-RU" dirty="0" smtClean="0"/>
              <a:t>. После окончания школы он, как и герой повести Володя Белов, поступил в военное училище, после окончания которого командовал ротой на Финском фронте, был ранен. После госпиталя продолжил военное образование и в июне 1941-го ушёл на фронт командиром роты отдельного артиллерийско-пулемётного батальона. Победу встретил начальником штаба учебно-стрелкового полка, куда его откомандировали в результате тяжёлых боевых ранений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Евгения Басова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Повесть Евгении Басовой предлагает серьезный разговор старшим подросткам. </a:t>
            </a:r>
            <a:r>
              <a:rPr lang="ru-RU" sz="1400" b="1" dirty="0" smtClean="0"/>
              <a:t>Следы – это отголоски событий прошлого, </a:t>
            </a:r>
            <a:r>
              <a:rPr lang="ru-RU" sz="1400" dirty="0" smtClean="0"/>
              <a:t>которые влияют и на следующие поколения. В центре книги – пронзительная история семьи из самобытного поселка </a:t>
            </a:r>
            <a:r>
              <a:rPr lang="ru-RU" sz="1400" dirty="0" err="1" smtClean="0"/>
              <a:t>Тыша</a:t>
            </a:r>
            <a:r>
              <a:rPr lang="ru-RU" sz="1400" dirty="0" smtClean="0"/>
              <a:t>. </a:t>
            </a:r>
          </a:p>
          <a:p>
            <a:r>
              <a:rPr lang="ru-RU" sz="1400" dirty="0" smtClean="0"/>
              <a:t>Юная художница Ирка, ее бабушка Наталья, сестра Натальи </a:t>
            </a:r>
            <a:r>
              <a:rPr lang="ru-RU" sz="1400" dirty="0" err="1" smtClean="0"/>
              <a:t>Мавка</a:t>
            </a:r>
            <a:r>
              <a:rPr lang="ru-RU" sz="1400" dirty="0" smtClean="0"/>
              <a:t> – каждая по-своему справляется с превратностями судьбы, а мы сопереживаем им от первой страницы книги до последней. </a:t>
            </a:r>
          </a:p>
          <a:p>
            <a:r>
              <a:rPr lang="ru-RU" sz="1400" dirty="0" smtClean="0"/>
              <a:t>Следы оказались такими глубокими, что совершенно перепутали судьбы героев. Казалось бы, молодое поколение выросло намного позже трагических событий Великой Отечественной войны и оккупации, однако их жизнь во многом определяется делами давно минувших дней. Может быть, самая главная мысль повести высказана девочкой-подростком: «Нельзя помнить зло через сорок лет»</a:t>
            </a:r>
            <a:endParaRPr lang="ru-RU" sz="14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3683" y="1715550"/>
            <a:ext cx="3929400" cy="403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31696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Евгения Басова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Автор книги, Евгения Басова, рассказывала, что её собственные воспоминания о детстве, проведенном в селе </a:t>
            </a:r>
            <a:r>
              <a:rPr lang="ru-RU" sz="1400" dirty="0" err="1" smtClean="0"/>
              <a:t>Понорницкое</a:t>
            </a:r>
            <a:r>
              <a:rPr lang="ru-RU" sz="1400" dirty="0" smtClean="0"/>
              <a:t> Черниговской области, немалым образом повлияли на сюжет и весь мир этой книги. Отсюда и псевдоним Евгении Басовой – </a:t>
            </a:r>
            <a:r>
              <a:rPr lang="ru-RU" sz="1400" dirty="0" err="1" smtClean="0"/>
              <a:t>Илга</a:t>
            </a:r>
            <a:r>
              <a:rPr lang="ru-RU" sz="1400" dirty="0" smtClean="0"/>
              <a:t> </a:t>
            </a:r>
            <a:r>
              <a:rPr lang="ru-RU" sz="1400" dirty="0" err="1" smtClean="0"/>
              <a:t>Понорницкая</a:t>
            </a:r>
            <a:r>
              <a:rPr lang="ru-RU" sz="1400" dirty="0" smtClean="0"/>
              <a:t>. Окончив школу с золотой медалью, она поступила на факультет журналистики Московского государственного университета имени М.В. Ломоносова, работала журналистом. Член Союза писателей Чувашской Республики, член Союза писателей России, член Товарищества детских и юношеских писателей России, участница и финалистка различных конкурсов: участник третьего сезона Национальной детской литературной премии «Заветная мечта» (2008 год), финалист четвёртого сезона Национальной детской литературной премии «Заветная мечта» (2009 год) за сборник «Наша Земля – дышит», призёр Третьего Международного конкурса детской и юношеской художественной и научно-популярной литературы имени Алексея Николаевича Толстого за цикл повестей о современных детях (2009), финалистка Международной детской литературной премии имени Владислава Крапивина 2011 года за повести «Эй, Рыбка!» и «Школа через дорогу», финалистка Всероссийского конкурса на лучшее литературное произведение для детей и юношества «</a:t>
            </a:r>
            <a:r>
              <a:rPr lang="ru-RU" sz="1400" dirty="0" err="1" smtClean="0"/>
              <a:t>Книгуру</a:t>
            </a:r>
            <a:r>
              <a:rPr lang="ru-RU" sz="1400" dirty="0" smtClean="0"/>
              <a:t>» за сборник повестей «Сто лет, или Цепочка из рукопожатий» (2011 год), за сборник рассказов «Дом людей и зверей» (2013 год) и за повесть «Открытые окна» (2014 </a:t>
            </a:r>
            <a:endParaRPr lang="ru-RU" sz="1400" dirty="0"/>
          </a:p>
        </p:txBody>
      </p:sp>
      <p:pic>
        <p:nvPicPr>
          <p:cNvPr id="5" name="Содержимое 4" descr="Picture background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3953" y="1447800"/>
            <a:ext cx="454885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5093</Words>
  <Application>Microsoft Office PowerPoint</Application>
  <PresentationFormat>Произвольный</PresentationFormat>
  <Paragraphs>219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"Никто не забыт, ничто не забыто!" (О.Ф.Берггольц): 80-летие Победы в Великой Отечественной войне</vt:lpstr>
      <vt:lpstr>             Лев Иванович Кузьмин - поэт, прозаик, детский писатель. Отца потерял в начале 30-х гг., раннее детство провел в деревне у бабушки-крестьянки, в школе учился на станции Николо-Полома, где учительствовала мать. Во время войны ушел из восьмого класса и работал трактористом, затем один год учился в художественно-промышленном училище в с. Красное-на-Волге, в 1946 г. перешел в Ленинградский строительный техникум, на отделение архитектуры. Учебу совмещал с работой в тресте "Ленакадемстрой". Участвовал в послевоенном восстановлении архитектурно-исторических памятников: Лицея, Екатерининского и Александровского дворцов в г. Пушкине (бывш. Царское Село). Там же, в местной газете, начал публиковать свои стихи. После защиты диплома работал на стройках Сибири, Украины, Казахстана, Перми. С 1969 г. занимался исключительно творческим трудом для детей и юношества. Обработал текст и составил несколько сборников фольклора разных народов: "Вставай, Митенька!" (М, 1975; М., 1987 - на кхмерском языке; М., 1087 - на лаосском языке), "Шанежка" (М., 1979; Ижевск, 1988), "Дверь на лугу" (М., 1980), "Верешок" (М., 1985), "Сто серебряных коней" (Пермь, 1983), "Счастливые жемчужинки" (В 2 т. Пермь, 1987, 1988). Член Союза писателей с 1969 г. В 1985-1988 гг. возглавлял Пермскую писательскую организацию. </vt:lpstr>
      <vt:lpstr>Сталинградская битва.  Оборонительный период. </vt:lpstr>
      <vt:lpstr>Слайд 5</vt:lpstr>
      <vt:lpstr>Слайд 6</vt:lpstr>
      <vt:lpstr>Борис Исаакович Балтер (1919 – 1974 гг.)</vt:lpstr>
      <vt:lpstr>Евгения Басова</vt:lpstr>
      <vt:lpstr>Евгения Басова</vt:lpstr>
      <vt:lpstr>Слайд 10</vt:lpstr>
      <vt:lpstr> </vt:lpstr>
      <vt:lpstr>Эдуард Веркин</vt:lpstr>
      <vt:lpstr>Елена Верейская (девичья фамилия - Кареева) родилась в декабре 1886 года, в семье профессора-историка Н.И. Кареева в Санкт-Петербурге. Там же, в Петербурге, окончила гимназию Шаффе и Высшие Бестужевские женские курсы. Елена Верейская начала писать пьесы, рассказы и стихи еще в детстве. В 1910 году в журнале «Вестник Европы» было напечатано ее первое стихотворение. Затем в этом журнале стали появляться рассказы и другие ее стихи. В 1917 году Елена Верейская проводила мужа на фронт и уехала с детьми в деревню под Смоленском, где жила до 1922 года. До 1919 года работала учителем старших классов сельской школы, преподавала русскую литературу, историю и географию. Затем, когда в сельский Народный Дом из помещичьих усадеб были свезены книги, Елена Верейская создала библиотеку, куда перешла работать, а также организовала и возглавила драматический кружок художественной самодеятельности, для которого писала пьесы. Осенью 1922 года вернулась в Петроград и с 1923 года активно участвовала в «Кружке детских писателей» под руководством С.Я. Маршака. Посещение кружка определило дальнейший путь Верейской. Она твердо решила посвятить свое творчество детям. В 1925 году ею была написана первая повесть для детей «Серёжка в деревне». Затем вышли ее повести «Дворовый Пашка» (1929 г.), «Бесик» (впоследствии известной под названием «Бабушкин колобок»), «Таня-революционерка», «Джиахон Фионаф». В годы Великой Отечественной войны Елена Верейская работала в военном госпитале, где выполняла обязанности дружинницы, писала рассказы и читала их раненым бойцам и офицерам. После войны Верейская написала цикл историко-революционных рассказов, объединенных в сборники «Памятный день» и «В те годы». Особую популярность получила ее повесть «Три девочки», рассказывающая о блокаде Ленинграда. Последними крупными произведениями Верейской стали повесть «Отава» (1959) и «Внучка коммунара» (1966). В 1966 году в издательстве «Детская литература» вышла книга рассказов «Белая шубка», в которую наряду с заглавным, были включены рассказы «Карай», «Цыплячьи шефы», «Сюрприз». </vt:lpstr>
      <vt:lpstr>Слайд 14</vt:lpstr>
      <vt:lpstr>                           Тема войны в литературе     </vt:lpstr>
      <vt:lpstr>«Родина наша – колыбель героев» (А.Н. Толстой): юбилей великих русских полководцев – 295 лет со дня рождения А.В. Суворова;  280 лет со дня рождения М.И. Голенищева-Кутузова</vt:lpstr>
      <vt:lpstr>«Родина бывает разная, но у всех она одна!» (З.Н. Александрова): Россия – многонациональная страна</vt:lpstr>
      <vt:lpstr>«Дивишься драгоценности нашего языка» (Н.В. Гоголь): 125 лет со дня рождения С.И. Ожегова</vt:lpstr>
      <vt:lpstr>«Какой чистый и какой русский поэт!» (М. Горький): 130 лет со дня рождения С.А. Есенина</vt:lpstr>
      <vt:lpstr>«Все мы родом из детства» (Антуан де Сент-Экзюпери): 100-летие Международного детского центра «Артек»; 100-летие со времени основания газеты для детей «Пионерская правда»</vt:lpstr>
      <vt:lpstr>«Нам песня строить и жить помогает» (В.И. Лебедев-Кумач):  125 лет со дня рождения советского композитора И.О. Дунаевского;  120 лет со дня рождения советского композитора и дирижёра  Б.А. Александрова</vt:lpstr>
      <vt:lpstr>Величайшее сокровище – хорошая библиотека» (В.Г. Белинский):  230 лет со дня основания Императорской публичной библиотеки – первой общедоступной библиотеки в России</vt:lpstr>
      <vt:lpstr>Слайд 23</vt:lpstr>
      <vt:lpstr>«Мы умираем, а искусство остается» (А.А. Блок):   к юбилеям поэтов / писателей / драматургов 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Современное прочтение русской классики</vt:lpstr>
      <vt:lpstr>«Науки юношей питают» (М.В. Ломоносов):  270 лет Московскому государственному университету им. М.В. Ломоносова</vt:lpstr>
      <vt:lpstr>«Сквозь огонь и стужу мы прошли» (К.М. Симонов): 100-летие ТАСС (Телеграфного агентства Советского Союза)</vt:lpstr>
      <vt:lpstr>«О спорт, ты мир!»: 45 лет XXII Олимпийским играм в Москве</vt:lpstr>
      <vt:lpstr>«Спешите делать добро!»: о роли милосердия в современном обществе</vt:lpstr>
      <vt:lpstr>«Ветер дальних странствий»: 255 лет со дня рождения русского мореплавателя И.Ф. Крузенштерна; 325 лет со дня рождения русского полярного исследователя С.И. Челюскина</vt:lpstr>
      <vt:lpstr>Жанры конкурсных работ: </vt:lpstr>
      <vt:lpstr>Слайд 40</vt:lpstr>
      <vt:lpstr>Слайд 41</vt:lpstr>
      <vt:lpstr>Слайд 42</vt:lpstr>
      <vt:lpstr>Критерии оценивания</vt:lpstr>
      <vt:lpstr>Слайд 44</vt:lpstr>
      <vt:lpstr>СПАСИБО  ЗА  ВНИМАНИЕ,  С УВАЖЕНИЕМ – «ПЕРМЯК-СОЛЕНЫЕ УШИ» -  Татьяна Александровна  Кузнецова vks.1960@yandex.ru 8-903-758-69-69</vt:lpstr>
      <vt:lpstr>Слайд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ВКС - 2025</dc:title>
  <dc:creator>User</dc:creator>
  <cp:lastModifiedBy>Kuznecova</cp:lastModifiedBy>
  <cp:revision>21</cp:revision>
  <dcterms:created xsi:type="dcterms:W3CDTF">2025-08-20T17:29:08Z</dcterms:created>
  <dcterms:modified xsi:type="dcterms:W3CDTF">2025-08-26T05:48:22Z</dcterms:modified>
</cp:coreProperties>
</file>