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1" r:id="rId6"/>
    <p:sldId id="282" r:id="rId7"/>
    <p:sldId id="260" r:id="rId8"/>
    <p:sldId id="284" r:id="rId9"/>
    <p:sldId id="283" r:id="rId10"/>
    <p:sldId id="296" r:id="rId11"/>
    <p:sldId id="261" r:id="rId12"/>
    <p:sldId id="262" r:id="rId13"/>
    <p:sldId id="295" r:id="rId14"/>
    <p:sldId id="263" r:id="rId15"/>
    <p:sldId id="285" r:id="rId16"/>
    <p:sldId id="286" r:id="rId17"/>
    <p:sldId id="274" r:id="rId18"/>
    <p:sldId id="287" r:id="rId19"/>
    <p:sldId id="275" r:id="rId20"/>
    <p:sldId id="264" r:id="rId21"/>
    <p:sldId id="301" r:id="rId22"/>
    <p:sldId id="265" r:id="rId23"/>
    <p:sldId id="266" r:id="rId24"/>
    <p:sldId id="267" r:id="rId25"/>
    <p:sldId id="288" r:id="rId26"/>
    <p:sldId id="268" r:id="rId27"/>
    <p:sldId id="269" r:id="rId28"/>
    <p:sldId id="289" r:id="rId29"/>
    <p:sldId id="292" r:id="rId30"/>
    <p:sldId id="293" r:id="rId31"/>
    <p:sldId id="290" r:id="rId32"/>
    <p:sldId id="291" r:id="rId33"/>
    <p:sldId id="270" r:id="rId34"/>
    <p:sldId id="302" r:id="rId35"/>
    <p:sldId id="278" r:id="rId36"/>
    <p:sldId id="297" r:id="rId37"/>
    <p:sldId id="271" r:id="rId38"/>
    <p:sldId id="280" r:id="rId39"/>
    <p:sldId id="279" r:id="rId40"/>
    <p:sldId id="298" r:id="rId41"/>
    <p:sldId id="277" r:id="rId42"/>
    <p:sldId id="272" r:id="rId43"/>
    <p:sldId id="273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FB38A9A-A798-4633-A7C1-890B00EB97E4}">
          <p14:sldIdLst>
            <p14:sldId id="256"/>
            <p14:sldId id="257"/>
            <p14:sldId id="258"/>
            <p14:sldId id="259"/>
            <p14:sldId id="281"/>
            <p14:sldId id="282"/>
            <p14:sldId id="260"/>
            <p14:sldId id="284"/>
            <p14:sldId id="283"/>
            <p14:sldId id="296"/>
            <p14:sldId id="261"/>
            <p14:sldId id="262"/>
            <p14:sldId id="295"/>
            <p14:sldId id="263"/>
            <p14:sldId id="285"/>
            <p14:sldId id="286"/>
            <p14:sldId id="274"/>
            <p14:sldId id="287"/>
            <p14:sldId id="275"/>
            <p14:sldId id="264"/>
            <p14:sldId id="301"/>
            <p14:sldId id="265"/>
            <p14:sldId id="266"/>
            <p14:sldId id="267"/>
            <p14:sldId id="288"/>
            <p14:sldId id="268"/>
          </p14:sldIdLst>
        </p14:section>
        <p14:section name="Раздел без заголовка" id="{47469791-DF47-4B8B-86F5-4EB69CF3D6F4}">
          <p14:sldIdLst>
            <p14:sldId id="269"/>
            <p14:sldId id="289"/>
            <p14:sldId id="292"/>
            <p14:sldId id="293"/>
            <p14:sldId id="290"/>
            <p14:sldId id="291"/>
            <p14:sldId id="270"/>
            <p14:sldId id="302"/>
            <p14:sldId id="278"/>
            <p14:sldId id="297"/>
            <p14:sldId id="271"/>
            <p14:sldId id="280"/>
            <p14:sldId id="279"/>
            <p14:sldId id="298"/>
            <p14:sldId id="277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7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6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432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93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857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31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97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00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5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8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9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0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8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79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88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D863-3D6C-4F8D-84D8-38C0981414DC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0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BD863-3D6C-4F8D-84D8-38C0981414DC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261F1E-124E-47CF-ADD3-62E8E340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6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049651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Приёмы формирования читательской грамотности на уроках русского языка, </a:t>
            </a:r>
            <a:r>
              <a:rPr lang="ru-RU" dirty="0" smtClean="0"/>
              <a:t>литературы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57261" y="4823874"/>
            <a:ext cx="4855839" cy="1375448"/>
          </a:xfrm>
        </p:spPr>
        <p:txBody>
          <a:bodyPr>
            <a:normAutofit/>
          </a:bodyPr>
          <a:lstStyle/>
          <a:p>
            <a:r>
              <a:rPr lang="ru-RU" dirty="0" smtClean="0"/>
              <a:t>Азанова Евгения Александровна,</a:t>
            </a:r>
          </a:p>
          <a:p>
            <a:r>
              <a:rPr lang="ru-RU" dirty="0"/>
              <a:t>у</a:t>
            </a:r>
            <a:r>
              <a:rPr lang="ru-RU" dirty="0" smtClean="0"/>
              <a:t>читель русского языка и литературы</a:t>
            </a:r>
          </a:p>
          <a:p>
            <a:r>
              <a:rPr lang="ru-RU" dirty="0" smtClean="0"/>
              <a:t>МБОУ СОШ №7 </a:t>
            </a:r>
            <a:r>
              <a:rPr lang="ru-RU" dirty="0" err="1" smtClean="0"/>
              <a:t>г.Чайковский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4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012" y="1905000"/>
            <a:ext cx="10515600" cy="3662363"/>
          </a:xfrm>
        </p:spPr>
        <p:txBody>
          <a:bodyPr>
            <a:noAutofit/>
          </a:bodyPr>
          <a:lstStyle/>
          <a:p>
            <a:r>
              <a:rPr lang="ru-RU" sz="5400" dirty="0" smtClean="0"/>
              <a:t>Грамматическое задание.</a:t>
            </a:r>
          </a:p>
          <a:p>
            <a:r>
              <a:rPr lang="ru-RU" sz="5400" dirty="0" smtClean="0"/>
              <a:t>Текст диктанта</a:t>
            </a:r>
          </a:p>
          <a:p>
            <a:r>
              <a:rPr lang="ru-RU" sz="5400" dirty="0" smtClean="0"/>
              <a:t>Пунктуационные ошибки.</a:t>
            </a:r>
          </a:p>
          <a:p>
            <a:r>
              <a:rPr lang="ru-RU" sz="5400" dirty="0" smtClean="0"/>
              <a:t>Орфографические ошибки.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7038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3864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«Тонкий и </a:t>
            </a:r>
            <a:r>
              <a:rPr lang="ru-RU" sz="4800" dirty="0">
                <a:solidFill>
                  <a:srgbClr val="C00000"/>
                </a:solidFill>
              </a:rPr>
              <a:t>Т</a:t>
            </a:r>
            <a:r>
              <a:rPr lang="ru-RU" sz="4800" dirty="0" smtClean="0">
                <a:solidFill>
                  <a:srgbClr val="C00000"/>
                </a:solidFill>
              </a:rPr>
              <a:t>олстый вопрос»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428067"/>
            <a:ext cx="8709052" cy="4220705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Приём формирования умения формулировать вопросы и соотносить понятия.</a:t>
            </a:r>
          </a:p>
          <a:p>
            <a:pPr algn="just"/>
            <a:r>
              <a:rPr lang="ru-RU" sz="4000" dirty="0" smtClean="0"/>
              <a:t>Тонкий предполагает однозначный краткий ответ, толстый – развёрнутый.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974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39608"/>
            <a:ext cx="8911687" cy="1638644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«Письмо с дырками», или «Реставрация текста»</a:t>
            </a:r>
            <a:endParaRPr lang="ru-RU" sz="48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670893"/>
              </p:ext>
            </p:extLst>
          </p:nvPr>
        </p:nvGraphicFramePr>
        <p:xfrm>
          <a:off x="2589213" y="2427288"/>
          <a:ext cx="8771045" cy="40538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771045">
                  <a:extLst>
                    <a:ext uri="{9D8B030D-6E8A-4147-A177-3AD203B41FA5}">
                      <a16:colId xmlns:a16="http://schemas.microsoft.com/office/drawing/2014/main" val="194614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Описание – это функционально-смысловой ___________ речи, который используется в текстах для ______________________________________________.</a:t>
                      </a:r>
                      <a:r>
                        <a:rPr lang="ru-RU" sz="2000" baseline="0" dirty="0" smtClean="0"/>
                        <a:t> В основе описания – перечисление _________________________________________________.</a:t>
                      </a:r>
                    </a:p>
                    <a:p>
                      <a:r>
                        <a:rPr lang="ru-RU" sz="2000" baseline="0" dirty="0" smtClean="0"/>
                        <a:t>С помощью описания может быть изображено(-ы) ___________________ _____________________________________________________________________ ______________________________________________________________________.</a:t>
                      </a:r>
                    </a:p>
                    <a:p>
                      <a:r>
                        <a:rPr lang="ru-RU" sz="2000" baseline="0" dirty="0" smtClean="0"/>
                        <a:t>В описаниях преобладают такие части речи, как __________________ , _______________________, ___________________________________.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346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57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386" y="376137"/>
            <a:ext cx="8911687" cy="128089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пропуски.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688" y="1526537"/>
            <a:ext cx="10515600" cy="500599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… идёт плохо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красна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поправкой.</a:t>
            </a:r>
          </a:p>
          <a:p>
            <a:pPr marL="514350" indent="-514350">
              <a:buAutoNum type="arabicPeriod"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Взойдёт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и ... нашими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воротами.</a:t>
            </a:r>
          </a:p>
          <a:p>
            <a:pPr marL="0" indent="0">
              <a:buNone/>
            </a:pP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для справок: </a:t>
            </a:r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над, ошибка, работа.</a:t>
            </a:r>
            <a:endParaRPr lang="ru-RU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777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«Опорный конспект»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dirty="0" smtClean="0"/>
              <a:t>Приём формирует</a:t>
            </a:r>
            <a:r>
              <a:rPr lang="ru-RU" sz="4000" dirty="0"/>
              <a:t> </a:t>
            </a:r>
            <a:r>
              <a:rPr lang="ru-RU" sz="4000" dirty="0" smtClean="0"/>
              <a:t>умение находить и извлекать информацию из текста (таблицы, схемы, рисунки, подписи под рисунками и др.).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208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«Опорный конспект»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28" y="1657026"/>
            <a:ext cx="6910976" cy="454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3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«Опорный конспект»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0" b="8799"/>
          <a:stretch/>
        </p:blipFill>
        <p:spPr bwMode="auto">
          <a:xfrm>
            <a:off x="3456122" y="1761639"/>
            <a:ext cx="6569320" cy="469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«Раскраски»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6926" r="9172" b="2388"/>
          <a:stretch/>
        </p:blipFill>
        <p:spPr>
          <a:xfrm rot="16200000">
            <a:off x="4537962" y="2393197"/>
            <a:ext cx="4556502" cy="3580108"/>
          </a:xfrm>
        </p:spPr>
      </p:pic>
    </p:spTree>
    <p:extLst>
      <p:ext uri="{BB962C8B-B14F-4D97-AF65-F5344CB8AC3E}">
        <p14:creationId xmlns:p14="http://schemas.microsoft.com/office/powerpoint/2010/main" val="41223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«Раскраски»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5361827" y="-33010"/>
            <a:ext cx="1755382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Красным цветом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если пишете Ь. </a:t>
            </a:r>
            <a:endParaRPr kumimoji="0" lang="ru-RU" altLang="ru-RU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Синим цветом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если не пишете Ь.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185143"/>
              </p:ext>
            </p:extLst>
          </p:nvPr>
        </p:nvGraphicFramePr>
        <p:xfrm>
          <a:off x="2589213" y="2133600"/>
          <a:ext cx="2990178" cy="4230377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996726">
                  <a:extLst>
                    <a:ext uri="{9D8B030D-6E8A-4147-A177-3AD203B41FA5}">
                      <a16:colId xmlns:a16="http://schemas.microsoft.com/office/drawing/2014/main" val="1631218632"/>
                    </a:ext>
                  </a:extLst>
                </a:gridCol>
                <a:gridCol w="996726">
                  <a:extLst>
                    <a:ext uri="{9D8B030D-6E8A-4147-A177-3AD203B41FA5}">
                      <a16:colId xmlns:a16="http://schemas.microsoft.com/office/drawing/2014/main" val="4073466286"/>
                    </a:ext>
                  </a:extLst>
                </a:gridCol>
                <a:gridCol w="996726">
                  <a:extLst>
                    <a:ext uri="{9D8B030D-6E8A-4147-A177-3AD203B41FA5}">
                      <a16:colId xmlns:a16="http://schemas.microsoft.com/office/drawing/2014/main" val="1409723821"/>
                    </a:ext>
                  </a:extLst>
                </a:gridCol>
              </a:tblGrid>
              <a:tr h="81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Счита-лос(?)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Можно выле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чит(?)ся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Тол(?)-ко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3768709"/>
                  </a:ext>
                </a:extLst>
              </a:tr>
              <a:tr h="81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Специ-ал(?)-ные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Врач(?)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Яв-лял(?)-ся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6103793"/>
                  </a:ext>
                </a:extLst>
              </a:tr>
              <a:tr h="81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Назы-ва-лис(?)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Танце-</a:t>
                      </a:r>
                      <a:r>
                        <a:rPr lang="ru-RU" sz="1400" dirty="0" err="1">
                          <a:effectLst/>
                        </a:rPr>
                        <a:t>валос</a:t>
                      </a:r>
                      <a:r>
                        <a:rPr lang="ru-RU" sz="1400" dirty="0">
                          <a:effectLst/>
                        </a:rPr>
                        <a:t>(?)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Итал(?)-янский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6834942"/>
                  </a:ext>
                </a:extLst>
              </a:tr>
              <a:tr h="81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Мо-т(?)ив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ч(?)то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Стали сочи-нят(?)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4798260"/>
                  </a:ext>
                </a:extLst>
              </a:tr>
              <a:tr h="958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Стали испол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нят(?)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Пос-тел(?)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</a:t>
                      </a:r>
                      <a:r>
                        <a:rPr lang="ru-RU" sz="1400" dirty="0" err="1">
                          <a:effectLst/>
                        </a:rPr>
                        <a:t>свад</a:t>
                      </a:r>
                      <a:r>
                        <a:rPr lang="ru-RU" sz="1400" dirty="0">
                          <a:effectLst/>
                        </a:rPr>
                        <a:t>(?)-бах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7774108"/>
                  </a:ext>
                </a:extLst>
              </a:tr>
            </a:tbl>
          </a:graphicData>
        </a:graphic>
      </p:graphicFrame>
      <p:graphicFrame>
        <p:nvGraphicFramePr>
          <p:cNvPr id="10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407080"/>
              </p:ext>
            </p:extLst>
          </p:nvPr>
        </p:nvGraphicFramePr>
        <p:xfrm>
          <a:off x="6524786" y="2133600"/>
          <a:ext cx="2926599" cy="4252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3147">
                  <a:extLst>
                    <a:ext uri="{9D8B030D-6E8A-4147-A177-3AD203B41FA5}">
                      <a16:colId xmlns:a16="http://schemas.microsoft.com/office/drawing/2014/main" val="1631218632"/>
                    </a:ext>
                  </a:extLst>
                </a:gridCol>
                <a:gridCol w="996726">
                  <a:extLst>
                    <a:ext uri="{9D8B030D-6E8A-4147-A177-3AD203B41FA5}">
                      <a16:colId xmlns:a16="http://schemas.microsoft.com/office/drawing/2014/main" val="4073466286"/>
                    </a:ext>
                  </a:extLst>
                </a:gridCol>
                <a:gridCol w="996726">
                  <a:extLst>
                    <a:ext uri="{9D8B030D-6E8A-4147-A177-3AD203B41FA5}">
                      <a16:colId xmlns:a16="http://schemas.microsoft.com/office/drawing/2014/main" val="1409723821"/>
                    </a:ext>
                  </a:extLst>
                </a:gridCol>
              </a:tblGrid>
              <a:tr h="769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Счита-лос</a:t>
                      </a:r>
                      <a:r>
                        <a:rPr lang="ru-RU" dirty="0"/>
                        <a:t>(?)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Можно </a:t>
                      </a:r>
                      <a:r>
                        <a:rPr lang="ru-RU" dirty="0" err="1"/>
                        <a:t>выле</a:t>
                      </a:r>
                      <a:endParaRPr lang="ru-RU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err="1"/>
                        <a:t>чит</a:t>
                      </a:r>
                      <a:r>
                        <a:rPr lang="ru-RU" dirty="0"/>
                        <a:t>(?)</a:t>
                      </a:r>
                      <a:r>
                        <a:rPr lang="ru-RU" dirty="0" err="1"/>
                        <a:t>ся</a:t>
                      </a:r>
                      <a:endParaRPr lang="ru-RU" dirty="0"/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/>
                        <a:t>Тол(?)-ко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768709"/>
                  </a:ext>
                </a:extLst>
              </a:tr>
              <a:tr h="769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-ал(?)-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Врач(?)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Яв-лял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(?)-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103793"/>
                  </a:ext>
                </a:extLst>
              </a:tr>
              <a:tr h="769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-лис(?)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Танце-валос(?)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Итал(?)-янский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834942"/>
                  </a:ext>
                </a:extLst>
              </a:tr>
              <a:tr h="769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Мо-т(?)ив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ч(?)то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Стали сочи-нят(?)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798260"/>
                  </a:ext>
                </a:extLst>
              </a:tr>
              <a:tr h="769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Стали испол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нят(?)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Пос-тел(?)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свад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(?)-бах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774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6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«Шаг за шагом»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dirty="0" smtClean="0"/>
              <a:t>Приём используется для активизации полученных ранее знаний.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455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</a:t>
            </a:r>
            <a:r>
              <a:rPr lang="en-US" dirty="0" smtClean="0"/>
              <a:t>PISA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(Международная программа по оценке образовательных достижений учащихся)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490061"/>
            <a:ext cx="8915400" cy="3777622"/>
          </a:xfrm>
        </p:spPr>
        <p:txBody>
          <a:bodyPr/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Читательская грамотность </a:t>
            </a:r>
            <a:r>
              <a:rPr lang="ru-RU" sz="3200" dirty="0" smtClean="0"/>
              <a:t>– это способность человека </a:t>
            </a:r>
            <a:r>
              <a:rPr lang="ru-RU" sz="3200" dirty="0" smtClean="0">
                <a:solidFill>
                  <a:srgbClr val="FF0000"/>
                </a:solidFill>
              </a:rPr>
              <a:t>понимать</a:t>
            </a:r>
            <a:r>
              <a:rPr lang="ru-RU" sz="3200" dirty="0" smtClean="0"/>
              <a:t>, </a:t>
            </a:r>
            <a:r>
              <a:rPr lang="ru-RU" sz="3200" dirty="0" smtClean="0">
                <a:solidFill>
                  <a:srgbClr val="FF0000"/>
                </a:solidFill>
              </a:rPr>
              <a:t>использовать</a:t>
            </a:r>
            <a:r>
              <a:rPr lang="ru-RU" sz="3200" dirty="0" smtClean="0"/>
              <a:t>, </a:t>
            </a:r>
            <a:r>
              <a:rPr lang="ru-RU" sz="3200" dirty="0" smtClean="0">
                <a:solidFill>
                  <a:srgbClr val="FF0000"/>
                </a:solidFill>
              </a:rPr>
              <a:t>оценивать</a:t>
            </a:r>
            <a:r>
              <a:rPr lang="ru-RU" sz="3200" dirty="0" smtClean="0"/>
              <a:t> тексты, </a:t>
            </a:r>
            <a:r>
              <a:rPr lang="ru-RU" sz="3200" dirty="0" smtClean="0">
                <a:solidFill>
                  <a:srgbClr val="FF0000"/>
                </a:solidFill>
              </a:rPr>
              <a:t>размышлять</a:t>
            </a:r>
            <a:r>
              <a:rPr lang="ru-RU" sz="3200" dirty="0" smtClean="0"/>
              <a:t> о них и </a:t>
            </a:r>
            <a:r>
              <a:rPr lang="ru-RU" sz="3200" dirty="0" smtClean="0">
                <a:solidFill>
                  <a:srgbClr val="FF0000"/>
                </a:solidFill>
              </a:rPr>
              <a:t>заниматься чтением</a:t>
            </a:r>
            <a:r>
              <a:rPr lang="ru-RU" sz="3200" dirty="0" smtClean="0"/>
              <a:t>, чтобы </a:t>
            </a:r>
            <a:r>
              <a:rPr lang="ru-RU" sz="3200" u="sng" dirty="0" smtClean="0"/>
              <a:t>достигать</a:t>
            </a:r>
            <a:r>
              <a:rPr lang="ru-RU" sz="3200" dirty="0" smtClean="0"/>
              <a:t> своих целей, </a:t>
            </a:r>
            <a:r>
              <a:rPr lang="ru-RU" sz="3200" u="sng" dirty="0" smtClean="0"/>
              <a:t>расширять </a:t>
            </a:r>
            <a:r>
              <a:rPr lang="ru-RU" sz="3200" dirty="0" smtClean="0"/>
              <a:t>свои знания и </a:t>
            </a:r>
            <a:r>
              <a:rPr lang="ru-RU" sz="3200" u="sng" dirty="0" smtClean="0"/>
              <a:t>участвовать</a:t>
            </a:r>
            <a:r>
              <a:rPr lang="ru-RU" sz="3200" dirty="0" smtClean="0"/>
              <a:t> в социальной жизни.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«Словарики»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dirty="0" smtClean="0"/>
              <a:t>Приём формирования умения организации разъяснения непонятных слов, работы со словарями.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963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«Словарики»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sz="4000" dirty="0" smtClean="0"/>
              <a:t>Стихотворение «Бородино»</a:t>
            </a:r>
          </a:p>
          <a:p>
            <a:pPr algn="just"/>
            <a:endParaRPr lang="ru-RU" sz="4000" dirty="0"/>
          </a:p>
          <a:p>
            <a:pPr algn="just"/>
            <a:r>
              <a:rPr lang="ru-RU" sz="2400" dirty="0" smtClean="0"/>
              <a:t>Редут </a:t>
            </a:r>
          </a:p>
          <a:p>
            <a:pPr algn="just"/>
            <a:r>
              <a:rPr lang="ru-RU" sz="2400" dirty="0" smtClean="0"/>
              <a:t>Картечь </a:t>
            </a:r>
          </a:p>
          <a:p>
            <a:pPr algn="just"/>
            <a:r>
              <a:rPr lang="ru-RU" sz="2400" dirty="0" smtClean="0"/>
              <a:t>Лафет</a:t>
            </a:r>
          </a:p>
          <a:p>
            <a:pPr algn="just"/>
            <a:r>
              <a:rPr lang="ru-RU" sz="2400" dirty="0" smtClean="0"/>
              <a:t>Бивак</a:t>
            </a:r>
          </a:p>
          <a:p>
            <a:pPr algn="just"/>
            <a:r>
              <a:rPr lang="ru-RU" sz="2400" dirty="0" smtClean="0"/>
              <a:t>Кивер</a:t>
            </a:r>
          </a:p>
          <a:p>
            <a:pPr algn="just"/>
            <a:r>
              <a:rPr lang="ru-RU" sz="2400" dirty="0" smtClean="0"/>
              <a:t>Мундиры</a:t>
            </a:r>
          </a:p>
          <a:p>
            <a:pPr algn="just"/>
            <a:r>
              <a:rPr lang="ru-RU" sz="2400" dirty="0" smtClean="0"/>
              <a:t>Штыки …</a:t>
            </a:r>
          </a:p>
          <a:p>
            <a:pPr algn="just"/>
            <a:endParaRPr lang="ru-RU" sz="4000" dirty="0" smtClean="0"/>
          </a:p>
          <a:p>
            <a:pPr algn="just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13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«Чтение в кружок»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dirty="0" smtClean="0"/>
              <a:t>Приём помогает управлять процессом осмысления теста во время чтения.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398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201285" cy="128089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«Чтение с остановками»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422183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Приём способствует выработке у учащихся внимательного отношения к точке зрения другого человека и спокойного отказа от своей, если она недостаточно аргументирована.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560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201285" cy="128089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</a:t>
            </a:r>
            <a:r>
              <a:rPr lang="ru-RU" sz="4800" dirty="0" err="1" smtClean="0">
                <a:solidFill>
                  <a:srgbClr val="C00000"/>
                </a:solidFill>
              </a:rPr>
              <a:t>Синквейн</a:t>
            </a:r>
            <a:r>
              <a:rPr lang="ru-RU" sz="4800" dirty="0" smtClean="0">
                <a:solidFill>
                  <a:srgbClr val="C00000"/>
                </a:solidFill>
              </a:rPr>
              <a:t>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22183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Творческая работа по выявлению уровня осмысления текста.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467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201285" cy="128089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</a:t>
            </a:r>
            <a:r>
              <a:rPr lang="ru-RU" sz="4800" dirty="0" err="1" smtClean="0">
                <a:solidFill>
                  <a:srgbClr val="C00000"/>
                </a:solidFill>
              </a:rPr>
              <a:t>Синквейн</a:t>
            </a:r>
            <a:r>
              <a:rPr lang="ru-RU" sz="4800" dirty="0" smtClean="0">
                <a:solidFill>
                  <a:srgbClr val="C00000"/>
                </a:solidFill>
              </a:rPr>
              <a:t>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0724" y="1591159"/>
            <a:ext cx="8915400" cy="4422183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Образ Петра Великого в произведениях А.С. Пушкина</a:t>
            </a:r>
          </a:p>
          <a:p>
            <a:pPr algn="just"/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7248" y="4014060"/>
            <a:ext cx="3234438" cy="2030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Поэма</a:t>
            </a:r>
          </a:p>
          <a:p>
            <a:pPr algn="ctr"/>
            <a:r>
              <a:rPr lang="ru-RU" dirty="0" smtClean="0"/>
              <a:t>«Медный всадник»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59772" y="3983064"/>
            <a:ext cx="3234438" cy="2030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Поэма «Полтава» («Полтавский бой»)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94724" y="4014060"/>
            <a:ext cx="3234438" cy="2030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Пётр Великий. </a:t>
            </a:r>
          </a:p>
          <a:p>
            <a:pPr algn="ctr"/>
            <a:r>
              <a:rPr lang="ru-RU" dirty="0" smtClean="0"/>
              <a:t>Что я знаю о нём?</a:t>
            </a:r>
          </a:p>
        </p:txBody>
      </p:sp>
    </p:spTree>
    <p:extLst>
      <p:ext uri="{BB962C8B-B14F-4D97-AF65-F5344CB8AC3E}">
        <p14:creationId xmlns:p14="http://schemas.microsoft.com/office/powerpoint/2010/main" val="38755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201285" cy="128089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«Работа с вопросником»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22183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Приём способствует нахождению информации из текста.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958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245" y="624110"/>
            <a:ext cx="9453966" cy="128089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«Кластер»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22183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Приём </a:t>
            </a:r>
            <a:r>
              <a:rPr lang="ru-RU" sz="4000" dirty="0"/>
              <a:t>формирует умения выделять смысловые единицы текста и графически оформлять в определенном порядке в виде грозди, компонуя материал по категориям. </a:t>
            </a:r>
          </a:p>
        </p:txBody>
      </p:sp>
    </p:spTree>
    <p:extLst>
      <p:ext uri="{BB962C8B-B14F-4D97-AF65-F5344CB8AC3E}">
        <p14:creationId xmlns:p14="http://schemas.microsoft.com/office/powerpoint/2010/main" val="25914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8034" y="298645"/>
            <a:ext cx="9453966" cy="128089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«Кластер»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sun9-62.userapi.com/s/v1/ig2/yqlE4BU_Qb6L5SIRFEwUENvYBnjA0lMgTvwYPYtQyKwQAYZeY_p_92E4-uZn3jDUAd8bB-vqP2ZuG_bZQj76Eg-V.jpg?quality=95&amp;as=32x43,48x64,72x96,108x143,160x213,240x319,360x478,480x638,540x717,640x850,720x957,1080x1435,1280x1700,1440x1913,1927x2560&amp;from=bu&amp;cs=1280x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25489" y="412503"/>
            <a:ext cx="5193465" cy="689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5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8034" y="298645"/>
            <a:ext cx="9453966" cy="128089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«Кластер»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sun9-37.userapi.com/s/v1/ig2/owpwfuOmWFoX25AILm_WgBcxjo-9wzITe62fGOwYtodSYQ-RPSHy79byqn3QNreFavTzrZ85F2WTeUf71U9tbgHW.jpg?quality=95&amp;as=32x24,48x36,72x54,108x81,160x120,240x181,360x271,480x361,540x406,640x482,720x542,1080x813,1280x963,1440x1084,2560x1927&amp;from=bu&amp;cs=1280x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240" y="2204006"/>
            <a:ext cx="5027193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52.userapi.com/s/v1/ig2/moeOFoKrSmX2pKJ9GE0vDjB4OhnAPLsekbFDthpeB8ng5H82ec1yPrjZpyGSrWDLJtMY8gQmiVT0HaASU_G4xrR4.jpg?quality=95&amp;as=32x43,48x64,72x96,108x143,160x213,240x319,360x478,480x638,540x717,640x850,720x957,1080x1435,1280x1700,1440x1913,1927x2560&amp;from=bu&amp;cs=128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67642" y="1885694"/>
            <a:ext cx="3443275" cy="599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69803" y="1875295"/>
            <a:ext cx="285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«Фольклорное дерево»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0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3777" y="464955"/>
            <a:ext cx="2929180" cy="91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Читательская грамотность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82678" y="1872713"/>
            <a:ext cx="2929180" cy="91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Опора на текст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41038" y="1872713"/>
            <a:ext cx="2929180" cy="91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Опора на внетекстовые знания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8088" y="2960176"/>
            <a:ext cx="1854631" cy="14568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Найти и извлечь информацию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45403" y="4590080"/>
            <a:ext cx="2306666" cy="13690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Интегрировать и интерпретировать информацию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68664" y="2960176"/>
            <a:ext cx="2087106" cy="14568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Сформировать общее понимание текста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93404" y="4590080"/>
            <a:ext cx="1338020" cy="13690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Толковать текст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89369" y="2960175"/>
            <a:ext cx="1761641" cy="14568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Осмысление и оценка формы текста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27769" y="2966630"/>
            <a:ext cx="2040610" cy="17642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Связь сообщения текста с собственными убеждениями и опытом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030705" y="4910374"/>
            <a:ext cx="2040610" cy="10487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Реконструкция авторского замысла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stCxn id="4" idx="1"/>
            <a:endCxn id="5" idx="0"/>
          </p:cNvCxnSpPr>
          <p:nvPr/>
        </p:nvCxnSpPr>
        <p:spPr>
          <a:xfrm flipH="1">
            <a:off x="3647268" y="922155"/>
            <a:ext cx="1446509" cy="950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3"/>
          </p:cNvCxnSpPr>
          <p:nvPr/>
        </p:nvCxnSpPr>
        <p:spPr>
          <a:xfrm>
            <a:off x="8022957" y="922155"/>
            <a:ext cx="1704812" cy="950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7" idx="0"/>
          </p:cNvCxnSpPr>
          <p:nvPr/>
        </p:nvCxnSpPr>
        <p:spPr>
          <a:xfrm flipH="1">
            <a:off x="1645404" y="2200759"/>
            <a:ext cx="537274" cy="759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9" idx="0"/>
          </p:cNvCxnSpPr>
          <p:nvPr/>
        </p:nvCxnSpPr>
        <p:spPr>
          <a:xfrm>
            <a:off x="2798736" y="2787113"/>
            <a:ext cx="0" cy="1802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0" idx="0"/>
          </p:cNvCxnSpPr>
          <p:nvPr/>
        </p:nvCxnSpPr>
        <p:spPr>
          <a:xfrm flipH="1">
            <a:off x="4112217" y="2787113"/>
            <a:ext cx="51662" cy="17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3"/>
          </p:cNvCxnSpPr>
          <p:nvPr/>
        </p:nvCxnSpPr>
        <p:spPr>
          <a:xfrm>
            <a:off x="5111858" y="2329913"/>
            <a:ext cx="777498" cy="2260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7811146" y="2526224"/>
            <a:ext cx="219559" cy="440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9279610" y="2787113"/>
            <a:ext cx="0" cy="2123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3"/>
          </p:cNvCxnSpPr>
          <p:nvPr/>
        </p:nvCxnSpPr>
        <p:spPr>
          <a:xfrm>
            <a:off x="10970218" y="2329913"/>
            <a:ext cx="374541" cy="630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6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8034" y="298645"/>
            <a:ext cx="9453966" cy="128089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«Кластер»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9803" y="1875295"/>
            <a:ext cx="285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«Фольклорное дерево»</a:t>
            </a:r>
            <a:endParaRPr lang="ru-RU" dirty="0"/>
          </a:p>
        </p:txBody>
      </p:sp>
      <p:pic>
        <p:nvPicPr>
          <p:cNvPr id="5122" name="Picture 2" descr="https://sun9-22.userapi.com/s/v1/ig2/kSDVkeLCwLbMCAwhfMv-G-aF6OrnLBhrm6GtNEk3yYcwZfI5JB0-TE4rC-r_n9ALljk2DrTaSrBzlpJdpxL_errp.jpg?quality=95&amp;as=32x24,48x36,72x54,108x81,160x120,240x181,360x271,480x361,540x406,640x482,720x542,1080x813,1280x963,1440x1084,2560x1927&amp;from=bu&amp;cs=1280x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4618" y="2204007"/>
            <a:ext cx="5027193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61.userapi.com/s/v1/ig2/PssC1P-LBLJp6-VxXOruOdFil3lwDTp3b29P20cjBzT4BHOTM6z0QNM_OAE3Y6DptirXg15HFQINBYijJlMYu_zO.jpg?quality=95&amp;as=32x24,48x36,72x54,108x81,160x120,240x181,360x271,480x361,540x406,640x482,720x542,1080x813,1280x963,1440x1084,2560x1927&amp;from=bu&amp;cs=128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2403" y="2166691"/>
            <a:ext cx="3964531" cy="46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1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245" y="624110"/>
            <a:ext cx="9453966" cy="128089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«Интеллект-карта»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sun9-59.userapi.com/s/v1/ig2/0zC_4ekOzSFKzwj02BZOM_CC5j1q-5utDxoMIgcK9iehdvs_EuiIBNBUbvA84vGdg2oFItgPFnmmfpQxZgTs2re6.jpg?quality=95&amp;as=32x24,48x36,72x54,108x81,160x120,240x181,360x271,480x361,540x406,640x482,720x542,1080x813,1280x963,1440x1084,2560x1927&amp;from=bu&amp;cs=1280x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64826" y="1730375"/>
            <a:ext cx="5884773" cy="44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6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245" y="624110"/>
            <a:ext cx="9453966" cy="128089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«Интеллект-карта»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3076" name="Picture 4" descr="https://sun9-55.userapi.com/s/v1/ig2/jrM-11cLWOlzUPao6B90a3wy2P85ah0xL31Xp03frVnWN0X-NttS3fImECvZ0PkR8L25RtiCNkkTeY5blHSiCA_z.jpg?quality=95&amp;as=32x43,48x64,72x96,108x143,160x213,240x319,360x478,480x638,540x717,640x850,720x957,1080x1435,1280x1700,1440x1913,1927x2560&amp;from=bu&amp;cs=1280x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5" t="5342" r="12552" b="1816"/>
          <a:stretch/>
        </p:blipFill>
        <p:spPr bwMode="auto">
          <a:xfrm rot="16200000">
            <a:off x="4081693" y="211333"/>
            <a:ext cx="4695990" cy="765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7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624110"/>
            <a:ext cx="9204999" cy="128089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«Уголки»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22183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Приём можно использовать на уроках литературы при составлении характеристики героев какого-либо произведения.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609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7218" y="391636"/>
            <a:ext cx="9204999" cy="128089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«Уголки»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s://sun9-44.userapi.com/s/v1/ig2/knj8zYyB1d28YOn-iYE4I0piU73Cy_idP7GFq-CxA1tvgxivnCsxkgjqEcokhdGI6y1FXdvbU_OMjdDtZBHoL-ql.jpg?quality=95&amp;as=32x43,48x64,72x96,108x143,160x213,240x319,360x478,480x638,540x717,640x850,720x957,1080x1435,1280x1700,1440x1913,1927x2560&amp;from=bu&amp;cs=1280x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5725" r="5177" b="3868"/>
          <a:stretch/>
        </p:blipFill>
        <p:spPr bwMode="auto">
          <a:xfrm>
            <a:off x="4695986" y="1404040"/>
            <a:ext cx="3781587" cy="527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5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624110"/>
            <a:ext cx="9204999" cy="128089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«Лови ошибку»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22183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Приём формирует умение </a:t>
            </a:r>
            <a:r>
              <a:rPr lang="ru-RU" sz="4000" dirty="0"/>
              <a:t>анализировать </a:t>
            </a:r>
            <a:r>
              <a:rPr lang="ru-RU" sz="4000" dirty="0" smtClean="0"/>
              <a:t>информацию, применять </a:t>
            </a:r>
            <a:r>
              <a:rPr lang="ru-RU" sz="4000" dirty="0"/>
              <a:t>знания в </a:t>
            </a:r>
            <a:r>
              <a:rPr lang="ru-RU" sz="4000" dirty="0" smtClean="0"/>
              <a:t>какой-либо ситуации, критически </a:t>
            </a:r>
            <a:r>
              <a:rPr lang="ru-RU" sz="4000" dirty="0"/>
              <a:t>оценивать полученную информацию. </a:t>
            </a:r>
          </a:p>
        </p:txBody>
      </p:sp>
    </p:spTree>
    <p:extLst>
      <p:ext uri="{BB962C8B-B14F-4D97-AF65-F5344CB8AC3E}">
        <p14:creationId xmlns:p14="http://schemas.microsoft.com/office/powerpoint/2010/main" val="38155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007" y="404302"/>
            <a:ext cx="9935308" cy="128089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ошибку, исправьте её.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715" y="1916723"/>
            <a:ext cx="10515600" cy="3167063"/>
          </a:xfrm>
        </p:spPr>
        <p:txBody>
          <a:bodyPr>
            <a:noAutofit/>
          </a:bodyPr>
          <a:lstStyle/>
          <a:p>
            <a:r>
              <a:rPr lang="ru-RU" sz="5400" dirty="0" err="1"/>
              <a:t>Щ</a:t>
            </a:r>
            <a:r>
              <a:rPr lang="ru-RU" sz="5400" dirty="0" err="1" smtClean="0"/>
              <a:t>италось</a:t>
            </a:r>
            <a:r>
              <a:rPr lang="ru-RU" sz="5400" dirty="0" smtClean="0"/>
              <a:t>, можно </a:t>
            </a:r>
            <a:r>
              <a:rPr lang="ru-RU" sz="5400" dirty="0" err="1" smtClean="0"/>
              <a:t>выличится</a:t>
            </a:r>
            <a:r>
              <a:rPr lang="ru-RU" sz="5400" dirty="0" smtClean="0"/>
              <a:t>, </a:t>
            </a:r>
            <a:r>
              <a:rPr lang="ru-RU" sz="5400" dirty="0" err="1" smtClean="0"/>
              <a:t>врачь</a:t>
            </a:r>
            <a:r>
              <a:rPr lang="ru-RU" sz="5400" dirty="0" smtClean="0"/>
              <a:t>, </a:t>
            </a:r>
            <a:r>
              <a:rPr lang="ru-RU" sz="5400" dirty="0" err="1" smtClean="0"/>
              <a:t>тонцевал</a:t>
            </a:r>
            <a:r>
              <a:rPr lang="ru-RU" sz="5400" dirty="0" smtClean="0"/>
              <a:t>, </a:t>
            </a:r>
            <a:r>
              <a:rPr lang="ru-RU" sz="5400" dirty="0" err="1" smtClean="0"/>
              <a:t>мотиф</a:t>
            </a:r>
            <a:r>
              <a:rPr lang="ru-RU" sz="5400" dirty="0" smtClean="0"/>
              <a:t>, спотом, </a:t>
            </a:r>
            <a:r>
              <a:rPr lang="ru-RU" sz="5400" dirty="0" err="1" smtClean="0"/>
              <a:t>висьолые</a:t>
            </a:r>
            <a:r>
              <a:rPr lang="ru-RU" sz="5400" dirty="0" smtClean="0"/>
              <a:t>, </a:t>
            </a:r>
            <a:r>
              <a:rPr lang="ru-RU" sz="5400" dirty="0" err="1" smtClean="0"/>
              <a:t>свадбах</a:t>
            </a:r>
            <a:r>
              <a:rPr lang="ru-RU" sz="5400" dirty="0" smtClean="0"/>
              <a:t>, </a:t>
            </a:r>
            <a:r>
              <a:rPr lang="ru-RU" sz="5400" dirty="0" err="1" smtClean="0"/>
              <a:t>тарантела</a:t>
            </a:r>
            <a:r>
              <a:rPr lang="ru-RU" sz="5400" dirty="0" smtClean="0"/>
              <a:t>, </a:t>
            </a:r>
            <a:r>
              <a:rPr lang="ru-RU" sz="5400" dirty="0" err="1" smtClean="0"/>
              <a:t>выделяеца</a:t>
            </a:r>
            <a:r>
              <a:rPr lang="ru-RU" sz="5400" dirty="0" smtClean="0"/>
              <a:t>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49294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624110"/>
            <a:ext cx="9204999" cy="128089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«Рассечение вопроса»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22183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Приём смысловой догадки </a:t>
            </a:r>
            <a:r>
              <a:rPr lang="ru-RU" sz="4000" dirty="0"/>
              <a:t>о возможном содержании текста на основе его заглавия. </a:t>
            </a:r>
            <a:endParaRPr lang="ru-RU" sz="4000" dirty="0" smtClean="0"/>
          </a:p>
          <a:p>
            <a:pPr algn="just"/>
            <a:endParaRPr lang="ru-RU" sz="4000" dirty="0"/>
          </a:p>
          <a:p>
            <a:pPr algn="just"/>
            <a:r>
              <a:rPr lang="ru-RU" sz="2000" dirty="0" smtClean="0"/>
              <a:t>Фильмы, мультфильмы</a:t>
            </a:r>
          </a:p>
          <a:p>
            <a:pPr algn="just"/>
            <a:r>
              <a:rPr lang="ru-RU" sz="2000" dirty="0" smtClean="0"/>
              <a:t>Тексты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48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624110"/>
            <a:ext cx="9204999" cy="128089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«Маркировка»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22183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Приём формирования умения выделять ключевые слова, делать логические ударения в тексте.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158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624110"/>
            <a:ext cx="9204999" cy="128089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«Создание викторины»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s://sun9-75.userapi.com/s/v1/ig2/-6MhxZUDVH5kb3gJEAB9DieZ3Y9-i1uvDvZx2BDorik_NBI-lyJScb8u-XtZj4PnOrYCs-LZC_Ri_obKwBamiT7I.jpg?quality=95&amp;as=32x43,48x64,72x96,108x143,160x213,240x319,360x478,480x638,540x717,640x850,720x957,1080x1435,1280x1700,1440x1913,1927x2560&amp;from=bu&amp;cs=1280x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3657" r="7168" b="49563"/>
          <a:stretch/>
        </p:blipFill>
        <p:spPr bwMode="auto">
          <a:xfrm rot="16200000">
            <a:off x="1636481" y="2118633"/>
            <a:ext cx="5160937" cy="375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75.userapi.com/s/v1/ig2/-6MhxZUDVH5kb3gJEAB9DieZ3Y9-i1uvDvZx2BDorik_NBI-lyJScb8u-XtZj4PnOrYCs-LZC_Ri_obKwBamiT7I.jpg?quality=95&amp;as=32x43,48x64,72x96,108x143,160x213,240x319,360x478,480x638,540x717,640x850,720x957,1080x1435,1280x1700,1440x1913,1927x2560&amp;from=bu&amp;cs=1280x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" t="52010" r="6019" b="1193"/>
          <a:stretch/>
        </p:blipFill>
        <p:spPr bwMode="auto">
          <a:xfrm rot="16200000">
            <a:off x="6587027" y="2019551"/>
            <a:ext cx="5160937" cy="39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«Верите ли Вы, что…»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dirty="0" smtClean="0"/>
              <a:t>Приём связывает разрозненные факты в единую картину.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442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624110"/>
            <a:ext cx="9204999" cy="128089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«Создание викторины»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s://sun9-42.userapi.com/s/v1/ig2/6UildEx_a6QZlmHyJcaLqPnSU2YM3cB493NjSpP12v7YLxeHWlEKJV0cEVIlct_8VIR1gouXhyTISsuSBXUCzMCD.jpg?quality=95&amp;as=32x24,48x36,72x54,108x81,160x120,240x181,360x271,480x361,540x406,640x482,720x542,1080x813,1280x963,1440x1084,2560x1927&amp;from=bu&amp;cs=1280x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t="14850" r="2659" b="1469"/>
          <a:stretch/>
        </p:blipFill>
        <p:spPr bwMode="auto">
          <a:xfrm rot="16200000">
            <a:off x="1798796" y="2417735"/>
            <a:ext cx="4742484" cy="31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5.userapi.com/s/v1/ig2/a6ZhAroFKlgu2ilZT1Tz6LJUqzzM49IH8iSetm6-7GoieHya0FNkwtBiSHsKdcr5QNhUs8ThjeLkg-9j6S2y7tLh.jpg?quality=95&amp;as=32x24,48x36,72x54,108x81,160x120,240x181,360x271,480x361,540x406,640x482,720x542,1080x813,1280x963,1440x1084,2560x1927&amp;from=bu&amp;cs=1280x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0" b="6349"/>
          <a:stretch/>
        </p:blipFill>
        <p:spPr bwMode="auto">
          <a:xfrm rot="16200000">
            <a:off x="7038222" y="1908282"/>
            <a:ext cx="3689785" cy="52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0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624110"/>
            <a:ext cx="9204999" cy="128089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«Корзина» понятий, идей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80827"/>
            <a:ext cx="8915400" cy="51609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4000" dirty="0" smtClean="0"/>
              <a:t>Приём </a:t>
            </a:r>
            <a:r>
              <a:rPr lang="ru-RU" sz="4000" dirty="0"/>
              <a:t>организации индивидуальной и групповой работы учащихся на начальной стадии урока, когда </a:t>
            </a:r>
            <a:r>
              <a:rPr lang="ru-RU" sz="4000" dirty="0" smtClean="0"/>
              <a:t>идёт </a:t>
            </a:r>
            <a:r>
              <a:rPr lang="ru-RU" sz="4000" dirty="0"/>
              <a:t>актуализация имеющегося у них опыта и </a:t>
            </a:r>
            <a:r>
              <a:rPr lang="ru-RU" sz="4000" dirty="0" smtClean="0"/>
              <a:t>знаний.</a:t>
            </a:r>
          </a:p>
          <a:p>
            <a:pPr algn="just"/>
            <a:r>
              <a:rPr lang="ru-RU" sz="4000" dirty="0"/>
              <a:t>П</a:t>
            </a:r>
            <a:r>
              <a:rPr lang="ru-RU" sz="4000" dirty="0" smtClean="0"/>
              <a:t>озволяет </a:t>
            </a:r>
            <a:r>
              <a:rPr lang="ru-RU" sz="4000" dirty="0"/>
              <a:t>выяснить </a:t>
            </a:r>
            <a:r>
              <a:rPr lang="ru-RU" sz="4000" dirty="0" smtClean="0"/>
              <a:t>всё, </a:t>
            </a:r>
            <a:r>
              <a:rPr lang="ru-RU" sz="4000" dirty="0"/>
              <a:t>что знают или думают ученики по обсуждаемой теме урока. </a:t>
            </a:r>
          </a:p>
        </p:txBody>
      </p:sp>
    </p:spTree>
    <p:extLst>
      <p:ext uri="{BB962C8B-B14F-4D97-AF65-F5344CB8AC3E}">
        <p14:creationId xmlns:p14="http://schemas.microsoft.com/office/powerpoint/2010/main" val="988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286" y="898902"/>
            <a:ext cx="9561459" cy="5083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          «Уметь читать в широком смысле этого слова – значит извлечь из мёртвой буквы живой смысл, </a:t>
            </a:r>
            <a:r>
              <a:rPr lang="ru-RU" sz="4000" dirty="0" smtClean="0">
                <a:solidFill>
                  <a:srgbClr val="0070C0"/>
                </a:solidFill>
              </a:rPr>
              <a:t>- </a:t>
            </a:r>
            <a:r>
              <a:rPr lang="ru-RU" sz="4000" dirty="0" smtClean="0"/>
              <a:t>говорил великий педагог К.Д. Ушинский. – </a:t>
            </a:r>
            <a:r>
              <a:rPr lang="ru-RU" sz="4000" b="1" dirty="0" smtClean="0">
                <a:solidFill>
                  <a:srgbClr val="0070C0"/>
                </a:solidFill>
              </a:rPr>
              <a:t>Читать – это ещё ничего не значит, но что читать и как понимать прочитанное – вот в чём главное».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8249" y="2588218"/>
            <a:ext cx="9561459" cy="5083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          Спасибо за внимание!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«Верите ли Вы, что…»</a:t>
            </a:r>
            <a:endParaRPr lang="ru-RU" sz="48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374336"/>
              </p:ext>
            </p:extLst>
          </p:nvPr>
        </p:nvGraphicFramePr>
        <p:xfrm>
          <a:off x="2592925" y="1905000"/>
          <a:ext cx="8915400" cy="439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1282">
                  <a:extLst>
                    <a:ext uri="{9D8B030D-6E8A-4147-A177-3AD203B41FA5}">
                      <a16:colId xmlns:a16="http://schemas.microsoft.com/office/drawing/2014/main" val="3008319539"/>
                    </a:ext>
                  </a:extLst>
                </a:gridCol>
                <a:gridCol w="1084881">
                  <a:extLst>
                    <a:ext uri="{9D8B030D-6E8A-4147-A177-3AD203B41FA5}">
                      <a16:colId xmlns:a16="http://schemas.microsoft.com/office/drawing/2014/main" val="1724222970"/>
                    </a:ext>
                  </a:extLst>
                </a:gridCol>
                <a:gridCol w="1229237">
                  <a:extLst>
                    <a:ext uri="{9D8B030D-6E8A-4147-A177-3AD203B41FA5}">
                      <a16:colId xmlns:a16="http://schemas.microsoft.com/office/drawing/2014/main" val="3896246966"/>
                    </a:ext>
                  </a:extLst>
                </a:gridCol>
              </a:tblGrid>
              <a:tr h="6414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Определение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«Да»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«Нет»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332421"/>
                  </a:ext>
                </a:extLst>
              </a:tr>
              <a:tr h="641458">
                <a:tc>
                  <a:txBody>
                    <a:bodyPr/>
                    <a:lstStyle/>
                    <a:p>
                      <a:r>
                        <a:rPr lang="ru-RU" dirty="0" smtClean="0"/>
                        <a:t>1. Лексикология изучает лексику.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13935"/>
                  </a:ext>
                </a:extLst>
              </a:tr>
              <a:tr h="641458">
                <a:tc>
                  <a:txBody>
                    <a:bodyPr/>
                    <a:lstStyle/>
                    <a:p>
                      <a:r>
                        <a:rPr lang="ru-RU" dirty="0" smtClean="0"/>
                        <a:t>2. Фразеологизмы относятся к словам/сочетаниям</a:t>
                      </a:r>
                      <a:r>
                        <a:rPr lang="ru-RU" baseline="0" dirty="0" smtClean="0"/>
                        <a:t> слов с прямым значением.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653568"/>
                  </a:ext>
                </a:extLst>
              </a:tr>
              <a:tr h="641458">
                <a:tc>
                  <a:txBody>
                    <a:bodyPr/>
                    <a:lstStyle/>
                    <a:p>
                      <a:r>
                        <a:rPr lang="ru-RU" dirty="0" smtClean="0"/>
                        <a:t>3. Антонимы</a:t>
                      </a:r>
                      <a:r>
                        <a:rPr lang="ru-RU" baseline="0" dirty="0" smtClean="0"/>
                        <a:t> – слова с противоположным лексическим значением.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017295"/>
                  </a:ext>
                </a:extLst>
              </a:tr>
              <a:tr h="641458">
                <a:tc>
                  <a:txBody>
                    <a:bodyPr/>
                    <a:lstStyle/>
                    <a:p>
                      <a:r>
                        <a:rPr lang="ru-RU" dirty="0" smtClean="0"/>
                        <a:t>4. В толковых словарях омонимы разъясняются в одной и той же словарной статье</a:t>
                      </a:r>
                      <a:r>
                        <a:rPr lang="ru-RU" baseline="0" dirty="0" smtClean="0"/>
                        <a:t> и обозначается порядком номером.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844298"/>
                  </a:ext>
                </a:extLst>
              </a:tr>
              <a:tr h="641458">
                <a:tc>
                  <a:txBody>
                    <a:bodyPr/>
                    <a:lstStyle/>
                    <a:p>
                      <a:r>
                        <a:rPr lang="ru-RU" dirty="0" smtClean="0"/>
                        <a:t>5. Паронимы – это формы</a:t>
                      </a:r>
                      <a:r>
                        <a:rPr lang="ru-RU" baseline="0" dirty="0" smtClean="0"/>
                        <a:t> слова одной и той же части речи, сходные по звучанию и написанию, но разные по значению или употреблению.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280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8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46431"/>
            <a:ext cx="8911687" cy="128089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«Верите ли Вы, что…»</a:t>
            </a:r>
            <a:endParaRPr lang="ru-RU" sz="48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285290"/>
              </p:ext>
            </p:extLst>
          </p:nvPr>
        </p:nvGraphicFramePr>
        <p:xfrm>
          <a:off x="2592924" y="1286358"/>
          <a:ext cx="8911687" cy="545647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598533">
                  <a:extLst>
                    <a:ext uri="{9D8B030D-6E8A-4147-A177-3AD203B41FA5}">
                      <a16:colId xmlns:a16="http://schemas.microsoft.com/office/drawing/2014/main" val="3008319539"/>
                    </a:ext>
                  </a:extLst>
                </a:gridCol>
                <a:gridCol w="1084429">
                  <a:extLst>
                    <a:ext uri="{9D8B030D-6E8A-4147-A177-3AD203B41FA5}">
                      <a16:colId xmlns:a16="http://schemas.microsoft.com/office/drawing/2014/main" val="172422297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3896246966"/>
                    </a:ext>
                  </a:extLst>
                </a:gridCol>
              </a:tblGrid>
              <a:tr h="6775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332421"/>
                  </a:ext>
                </a:extLst>
              </a:tr>
              <a:tr h="965779">
                <a:tc>
                  <a:txBody>
                    <a:bodyPr/>
                    <a:lstStyle/>
                    <a:p>
                      <a:r>
                        <a:rPr lang="ru-RU" dirty="0" smtClean="0"/>
                        <a:t>1. Великий русский писатель Н.В. Гоголь родился в местечке Большие Сорочинцы Миргородского уезда Полтавской губернии в бедной семье.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13935"/>
                  </a:ext>
                </a:extLst>
              </a:tr>
              <a:tr h="1255512">
                <a:tc>
                  <a:txBody>
                    <a:bodyPr/>
                    <a:lstStyle/>
                    <a:p>
                      <a:r>
                        <a:rPr lang="ru-RU" dirty="0" smtClean="0"/>
                        <a:t>2. В 1818 году Гоголь поступил в Царскосельский</a:t>
                      </a:r>
                      <a:r>
                        <a:rPr lang="ru-RU" baseline="0" dirty="0" smtClean="0"/>
                        <a:t> лицей, проучился там около двух лет, а затем принят в 1823 году в </a:t>
                      </a:r>
                      <a:r>
                        <a:rPr lang="ru-RU" baseline="0" dirty="0" err="1" smtClean="0"/>
                        <a:t>Нежинскую</a:t>
                      </a:r>
                      <a:r>
                        <a:rPr lang="ru-RU" baseline="0" dirty="0" smtClean="0"/>
                        <a:t> гимназию высших наук.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653568"/>
                  </a:ext>
                </a:extLst>
              </a:tr>
              <a:tr h="677501">
                <a:tc>
                  <a:txBody>
                    <a:bodyPr/>
                    <a:lstStyle/>
                    <a:p>
                      <a:r>
                        <a:rPr lang="ru-RU" dirty="0" smtClean="0"/>
                        <a:t>3. В гимназии он особенно много времени отдавал математике.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017295"/>
                  </a:ext>
                </a:extLst>
              </a:tr>
              <a:tr h="677501">
                <a:tc>
                  <a:txBody>
                    <a:bodyPr/>
                    <a:lstStyle/>
                    <a:p>
                      <a:r>
                        <a:rPr lang="ru-RU" dirty="0" smtClean="0"/>
                        <a:t>4. Выбрав</a:t>
                      </a:r>
                      <a:r>
                        <a:rPr lang="ru-RU" baseline="0" dirty="0" smtClean="0"/>
                        <a:t> военное дело, поступил на службу сначала писцом, потом помощником столоначальника в департамент уделов.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844298"/>
                  </a:ext>
                </a:extLst>
              </a:tr>
              <a:tr h="965779">
                <a:tc>
                  <a:txBody>
                    <a:bodyPr/>
                    <a:lstStyle/>
                    <a:p>
                      <a:r>
                        <a:rPr lang="ru-RU" dirty="0" smtClean="0"/>
                        <a:t>5. Повесть «Ночь перед Рождеством» -</a:t>
                      </a:r>
                      <a:r>
                        <a:rPr lang="ru-RU" baseline="0" dirty="0" smtClean="0"/>
                        <a:t> одна из повестей Н.В. Гоголя, вошедших в сборник «Миргород».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280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4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3864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«Мозаика», или «Реконструкция теста»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428068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Приём сложения целого текста из частей.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431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60638"/>
            <a:ext cx="8911687" cy="163864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«Мозаика», или «Реконструкция теста»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5776" y="1999282"/>
            <a:ext cx="9458836" cy="4571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/>
              <a:t>Самостоятельно восстановите </a:t>
            </a:r>
            <a:r>
              <a:rPr lang="ru-RU" sz="2000" b="1" dirty="0" smtClean="0"/>
              <a:t>последовательность.</a:t>
            </a:r>
          </a:p>
          <a:p>
            <a:endParaRPr lang="ru-RU" sz="2000" b="1" dirty="0"/>
          </a:p>
          <a:p>
            <a:r>
              <a:rPr lang="ru-RU" sz="2000" dirty="0"/>
              <a:t>1. «Два кума отправились в дорогу».</a:t>
            </a:r>
          </a:p>
          <a:p>
            <a:r>
              <a:rPr lang="ru-RU" sz="2000" dirty="0"/>
              <a:t>2. «Чёрт украл месяц».</a:t>
            </a:r>
          </a:p>
          <a:p>
            <a:r>
              <a:rPr lang="ru-RU" sz="2000" dirty="0"/>
              <a:t>3.«Оксана не могла налюбоваться собою».</a:t>
            </a:r>
          </a:p>
          <a:p>
            <a:r>
              <a:rPr lang="ru-RU" sz="2000" dirty="0"/>
              <a:t>4.«Зимняя, ясная ночь наступила».</a:t>
            </a:r>
          </a:p>
          <a:p>
            <a:r>
              <a:rPr lang="ru-RU" sz="2000" dirty="0"/>
              <a:t>5. «Мать кузнеца </a:t>
            </a:r>
            <a:r>
              <a:rPr lang="ru-RU" sz="2000" dirty="0" err="1"/>
              <a:t>Вакулы</a:t>
            </a:r>
            <a:r>
              <a:rPr lang="ru-RU" sz="2000" dirty="0"/>
              <a:t>».</a:t>
            </a:r>
          </a:p>
          <a:p>
            <a:r>
              <a:rPr lang="ru-RU" sz="2000" dirty="0"/>
              <a:t>6.«Больно поколотил проклятый кузнец».</a:t>
            </a:r>
          </a:p>
          <a:p>
            <a:r>
              <a:rPr lang="ru-RU" sz="2000" dirty="0"/>
              <a:t>7.«Пойду к запорожцу Пузатому </a:t>
            </a:r>
            <a:r>
              <a:rPr lang="ru-RU" sz="2000" dirty="0" err="1"/>
              <a:t>Пацюку</a:t>
            </a:r>
            <a:r>
              <a:rPr lang="ru-RU" sz="2000" dirty="0"/>
              <a:t>».</a:t>
            </a:r>
          </a:p>
          <a:p>
            <a:r>
              <a:rPr lang="ru-RU" sz="2000" dirty="0"/>
              <a:t>8.«Достань, кузнец, царские черевички, выйду за тебя замуж».</a:t>
            </a:r>
          </a:p>
          <a:p>
            <a:r>
              <a:rPr lang="ru-RU" sz="2000" dirty="0"/>
              <a:t>9.«Кой чёрт, мешки стали как будто тяжелее прежнего».</a:t>
            </a:r>
          </a:p>
          <a:p>
            <a:r>
              <a:rPr lang="ru-RU" sz="2000" dirty="0"/>
              <a:t>10. «Ваше царское величество, не прикажите казнить, прикажите миловать!»</a:t>
            </a:r>
          </a:p>
        </p:txBody>
      </p:sp>
    </p:spTree>
    <p:extLst>
      <p:ext uri="{BB962C8B-B14F-4D97-AF65-F5344CB8AC3E}">
        <p14:creationId xmlns:p14="http://schemas.microsoft.com/office/powerpoint/2010/main" val="26296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60638"/>
            <a:ext cx="8911687" cy="163864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Приём «Мозаика», или «Реконструкция текста»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4264" y="1999281"/>
            <a:ext cx="4246536" cy="4571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112. Изложение.</a:t>
            </a:r>
          </a:p>
          <a:p>
            <a:endParaRPr lang="ru-RU" sz="2800" dirty="0" smtClean="0"/>
          </a:p>
          <a:p>
            <a:r>
              <a:rPr lang="ru-RU" sz="2800" dirty="0" smtClean="0"/>
              <a:t>План.</a:t>
            </a:r>
          </a:p>
          <a:p>
            <a:endParaRPr lang="ru-RU" sz="2800" dirty="0" smtClean="0"/>
          </a:p>
          <a:p>
            <a:pPr marL="457200" indent="-457200">
              <a:buAutoNum type="arabicPeriod"/>
            </a:pPr>
            <a:r>
              <a:rPr lang="ru-RU" sz="2800" dirty="0" smtClean="0"/>
              <a:t>Гончие выследили зайца.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Заяц пропал.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«Не выдавай меня!»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Охотник пощадил зайца.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08182" y="1999281"/>
            <a:ext cx="4246536" cy="4571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dirty="0" smtClean="0"/>
          </a:p>
          <a:p>
            <a:r>
              <a:rPr lang="ru-RU" sz="2800" dirty="0" smtClean="0"/>
              <a:t>План.</a:t>
            </a:r>
          </a:p>
          <a:p>
            <a:pPr marL="457200" indent="-457200">
              <a:buAutoNum type="arabicPeriod"/>
            </a:pPr>
            <a:endParaRPr lang="ru-RU" sz="2800" dirty="0" smtClean="0"/>
          </a:p>
          <a:p>
            <a:pPr marL="457200" indent="-457200">
              <a:buAutoNum type="arabicPeriod"/>
            </a:pPr>
            <a:r>
              <a:rPr lang="ru-RU" sz="2800" dirty="0" smtClean="0"/>
              <a:t>Заяц пропал.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Охотник </a:t>
            </a:r>
            <a:r>
              <a:rPr lang="ru-RU" sz="2800" dirty="0"/>
              <a:t>пощадил зайца</a:t>
            </a:r>
            <a:r>
              <a:rPr lang="ru-RU" sz="28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Гончие выследили зайца.</a:t>
            </a:r>
            <a:endParaRPr lang="ru-RU" sz="2800" dirty="0"/>
          </a:p>
          <a:p>
            <a:pPr marL="457200" indent="-457200">
              <a:buAutoNum type="arabicPeriod"/>
            </a:pPr>
            <a:r>
              <a:rPr lang="ru-RU" sz="2800" dirty="0" smtClean="0"/>
              <a:t>«Не выдавай меня!»</a:t>
            </a:r>
          </a:p>
        </p:txBody>
      </p:sp>
    </p:spTree>
    <p:extLst>
      <p:ext uri="{BB962C8B-B14F-4D97-AF65-F5344CB8AC3E}">
        <p14:creationId xmlns:p14="http://schemas.microsoft.com/office/powerpoint/2010/main" val="41311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212</TotalTime>
  <Words>1200</Words>
  <Application>Microsoft Office PowerPoint</Application>
  <PresentationFormat>Широкоэкранный</PresentationFormat>
  <Paragraphs>197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Приёмы формирования читательской грамотности на уроках русского языка, литературы</vt:lpstr>
      <vt:lpstr>Определение PISA (Международная программа по оценке образовательных достижений учащихся)</vt:lpstr>
      <vt:lpstr>Презентация PowerPoint</vt:lpstr>
      <vt:lpstr>Приём «Верите ли Вы, что…»</vt:lpstr>
      <vt:lpstr>Приём «Верите ли Вы, что…»</vt:lpstr>
      <vt:lpstr>Приём «Верите ли Вы, что…»</vt:lpstr>
      <vt:lpstr>Приём «Мозаика», или «Реконструкция теста»</vt:lpstr>
      <vt:lpstr>Приём «Мозаика», или «Реконструкция теста»</vt:lpstr>
      <vt:lpstr>Приём «Мозаика», или «Реконструкция текста»</vt:lpstr>
      <vt:lpstr>План урока</vt:lpstr>
      <vt:lpstr>Приём «Тонкий и Толстый вопрос»</vt:lpstr>
      <vt:lpstr>Приём «Письмо с дырками», или «Реставрация текста»</vt:lpstr>
      <vt:lpstr>Заполните пропуски.</vt:lpstr>
      <vt:lpstr>Приём «Опорный конспект»</vt:lpstr>
      <vt:lpstr>Приём «Опорный конспект»</vt:lpstr>
      <vt:lpstr>Приём «Опорный конспект»</vt:lpstr>
      <vt:lpstr>Приём «Раскраски»</vt:lpstr>
      <vt:lpstr>Приём «Раскраски»</vt:lpstr>
      <vt:lpstr>Приём «Шаг за шагом»</vt:lpstr>
      <vt:lpstr>Приём «Словарики»</vt:lpstr>
      <vt:lpstr>Приём «Словарики»</vt:lpstr>
      <vt:lpstr>Приём «Чтение в кружок»</vt:lpstr>
      <vt:lpstr>Приём «Чтение с остановками»</vt:lpstr>
      <vt:lpstr>Приём «Синквейн»</vt:lpstr>
      <vt:lpstr>Приём «Синквейн»</vt:lpstr>
      <vt:lpstr>Приём «Работа с вопросником»</vt:lpstr>
      <vt:lpstr>Приём «Кластер»</vt:lpstr>
      <vt:lpstr>Приём «Кластер»</vt:lpstr>
      <vt:lpstr>Приём «Кластер»</vt:lpstr>
      <vt:lpstr>Приём «Кластер»</vt:lpstr>
      <vt:lpstr>Приём «Интеллект-карта»</vt:lpstr>
      <vt:lpstr>Приём «Интеллект-карта»</vt:lpstr>
      <vt:lpstr>Приём «Уголки»</vt:lpstr>
      <vt:lpstr>Приём «Уголки»</vt:lpstr>
      <vt:lpstr>Приём «Лови ошибку»</vt:lpstr>
      <vt:lpstr>Найдите ошибку, исправьте её.</vt:lpstr>
      <vt:lpstr>Приём «Рассечение вопроса»</vt:lpstr>
      <vt:lpstr>Приём «Маркировка»</vt:lpstr>
      <vt:lpstr>Приём «Создание викторины»</vt:lpstr>
      <vt:lpstr>Приём «Создание викторины»</vt:lpstr>
      <vt:lpstr>Приём «Корзина» понятий, идей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формирования читательской грамотности на уроках русского языка, литературы и во внеурочной деятельности.</dc:title>
  <dc:creator>user</dc:creator>
  <cp:lastModifiedBy>user</cp:lastModifiedBy>
  <cp:revision>22</cp:revision>
  <dcterms:created xsi:type="dcterms:W3CDTF">2025-12-08T06:10:23Z</dcterms:created>
  <dcterms:modified xsi:type="dcterms:W3CDTF">2025-12-08T10:07:28Z</dcterms:modified>
</cp:coreProperties>
</file>