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9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0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1006" r:id="rId2"/>
    <p:sldId id="972" r:id="rId3"/>
    <p:sldId id="1002" r:id="rId4"/>
    <p:sldId id="1040" r:id="rId5"/>
    <p:sldId id="1041" r:id="rId6"/>
    <p:sldId id="1042" r:id="rId7"/>
    <p:sldId id="1020" r:id="rId8"/>
    <p:sldId id="1021" r:id="rId9"/>
    <p:sldId id="1022" r:id="rId10"/>
    <p:sldId id="1023" r:id="rId11"/>
    <p:sldId id="1024" r:id="rId12"/>
    <p:sldId id="1025" r:id="rId13"/>
    <p:sldId id="1026" r:id="rId14"/>
    <p:sldId id="1027" r:id="rId15"/>
    <p:sldId id="1028" r:id="rId16"/>
    <p:sldId id="1029" r:id="rId17"/>
    <p:sldId id="1030" r:id="rId18"/>
    <p:sldId id="1031" r:id="rId19"/>
    <p:sldId id="1032" r:id="rId20"/>
    <p:sldId id="1033" r:id="rId21"/>
    <p:sldId id="1034" r:id="rId22"/>
    <p:sldId id="1035" r:id="rId23"/>
    <p:sldId id="1036" r:id="rId24"/>
    <p:sldId id="1037" r:id="rId25"/>
    <p:sldId id="1038" r:id="rId26"/>
    <p:sldId id="1039" r:id="rId27"/>
    <p:sldId id="1043" r:id="rId28"/>
    <p:sldId id="1013" r:id="rId29"/>
    <p:sldId id="1045" r:id="rId30"/>
    <p:sldId id="1046" r:id="rId31"/>
    <p:sldId id="1047" r:id="rId32"/>
    <p:sldId id="1048" r:id="rId33"/>
    <p:sldId id="1044" r:id="rId34"/>
    <p:sldId id="1049" r:id="rId35"/>
    <p:sldId id="1050" r:id="rId36"/>
    <p:sldId id="1051" r:id="rId37"/>
    <p:sldId id="1052" r:id="rId3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1C2D38"/>
    <a:srgbClr val="566A88"/>
    <a:srgbClr val="BDC7D5"/>
    <a:srgbClr val="E96646"/>
    <a:srgbClr val="D4DAE4"/>
    <a:srgbClr val="8FA0B7"/>
    <a:srgbClr val="6198E7"/>
    <a:srgbClr val="E0E5EC"/>
    <a:srgbClr val="EAED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75" autoAdjust="0"/>
    <p:restoredTop sz="92558" autoAdjust="0"/>
  </p:normalViewPr>
  <p:slideViewPr>
    <p:cSldViewPr snapToGrid="0">
      <p:cViewPr varScale="1">
        <p:scale>
          <a:sx n="152" d="100"/>
          <a:sy n="152" d="100"/>
        </p:scale>
        <p:origin x="1056" y="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389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&#1050;&#1085;&#1080;&#1075;&#1072;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&#1057;&#1086;&#1082;&#1086;&#1083;&#1086;&#1074;&#1072;%20&#1054;&#1057;\2026%20&#1075;&#1086;&#1076;\&#1040;&#1085;&#1072;&#1083;&#1080;&#1090;&#1080;&#1095;&#1077;&#1089;&#1082;&#1080;&#1081;%20&#1094;&#1077;&#1085;&#1090;&#1088;\&#1052;&#1086;&#1085;&#1080;&#1090;&#1086;&#1088;&#1080;&#1085;&#1075;%20&#1087;&#1088;&#1086;&#1092;&#1080;&#1083;&#1100;&#1085;&#1099;&#1093;%20&#1082;&#1083;&#1072;&#1089;&#1089;&#1086;&#1074;\&#1050;&#1085;&#1080;&#1075;&#1072;1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1;&#1105;&#1085;&#1077;&#1074;&#1086;)\Desktop\&#1054;&#1083;&#1077;&#1089;&#1103;\&#1055;&#1088;&#1086;&#1092;&#1080;&#1083;&#1100;&#1085;&#1099;&#1077;%20&#1082;&#1083;&#1072;&#1089;&#1089;&#1099;\&#1044;&#1080;&#1072;&#1075;&#1088;&#1072;&#1084;&#1084;&#1099;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1;&#1105;&#1085;&#1077;&#1074;&#1086;)\Desktop\&#1054;&#1083;&#1077;&#1089;&#1103;\&#1055;&#1088;&#1086;&#1092;&#1080;&#1083;&#1100;&#1085;&#1099;&#1077;%20&#1082;&#1083;&#1072;&#1089;&#1089;&#1099;\&#1044;&#1080;&#1072;&#1075;&#1088;&#1072;&#1084;&#1084;&#1099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&#1051;&#1105;&#1085;&#1077;&#1074;&#1086;)\Desktop\&#1054;&#1083;&#1077;&#1089;&#1103;\&#1055;&#1088;&#1086;&#1092;&#1080;&#1083;&#1100;&#1085;&#1099;&#1077;%20&#1082;&#1083;&#1072;&#1089;&#1089;&#1099;\&#1044;&#1080;&#1072;&#1075;&#1088;&#1072;&#1084;&#1084;&#1099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591736516806378E-2"/>
          <c:y val="8.2137462996153654E-2"/>
          <c:w val="0.92144361450981438"/>
          <c:h val="0.7632329782306623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D8E5FC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0.12276214833759594"/>
                </c:manualLayout>
              </c:layout>
              <c:tx>
                <c:rich>
                  <a:bodyPr/>
                  <a:lstStyle/>
                  <a:p>
                    <a:fld id="{26193ED7-400D-4AAF-A060-A61E712E582C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961-4A0E-85DF-5EEDA71F940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3.9426067844190983E-17"/>
                  <c:y val="0.15345268542199492"/>
                </c:manualLayout>
              </c:layout>
              <c:tx>
                <c:rich>
                  <a:bodyPr/>
                  <a:lstStyle/>
                  <a:p>
                    <a:fld id="{2F280622-1D87-4D1E-8EF0-850806D4556A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961-4A0E-85DF-5EEDA71F940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6.4516129032258082E-3"/>
                  <c:y val="0.1483375959079284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98%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3961-4A0E-85DF-5EEDA71F940D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8852135688381966E-17"/>
                  <c:y val="0.16368286445012792"/>
                </c:manualLayout>
              </c:layout>
              <c:tx>
                <c:rich>
                  <a:bodyPr/>
                  <a:lstStyle/>
                  <a:p>
                    <a:fld id="{7B5B42D6-8CCE-4E67-803B-6C3AF1CB098A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3961-4A0E-85DF-5EEDA71F940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layout>
                <c:manualLayout>
                  <c:x val="0"/>
                  <c:y val="0.17902813299232745"/>
                </c:manualLayout>
              </c:layout>
              <c:tx>
                <c:rich>
                  <a:bodyPr/>
                  <a:lstStyle/>
                  <a:p>
                    <a:fld id="{7FBA7298-0210-43CC-9D03-7C85E1069CEB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3961-4A0E-85DF-5EEDA71F940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layout>
                <c:manualLayout>
                  <c:x val="2.1505376344086026E-3"/>
                  <c:y val="0.16879795396419442"/>
                </c:manualLayout>
              </c:layout>
              <c:tx>
                <c:rich>
                  <a:bodyPr/>
                  <a:lstStyle/>
                  <a:p>
                    <a:fld id="{3EE60073-8DD0-463A-8D14-1C1C5E19307A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3961-4A0E-85DF-5EEDA71F940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0"/>
                  <c:y val="0.13299232736572883"/>
                </c:manualLayout>
              </c:layout>
              <c:tx>
                <c:rich>
                  <a:bodyPr/>
                  <a:lstStyle/>
                  <a:p>
                    <a:fld id="{6F8BB150-8674-4DB8-A64E-02B7FACFC2A6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3961-4A0E-85DF-5EEDA71F940D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Akrobat SemiBold" panose="00000700000000000000" pitchFamily="50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инженерные</c:v>
                </c:pt>
                <c:pt idx="1">
                  <c:v>педагогические</c:v>
                </c:pt>
                <c:pt idx="2">
                  <c:v>медицинские</c:v>
                </c:pt>
                <c:pt idx="3">
                  <c:v>агроклассы</c:v>
                </c:pt>
                <c:pt idx="4">
                  <c:v>кадетские</c:v>
                </c:pt>
                <c:pt idx="5">
                  <c:v>ИТ-классы</c:v>
                </c:pt>
                <c:pt idx="6">
                  <c:v>медиаклассы</c:v>
                </c:pt>
              </c:strCache>
            </c:strRef>
          </c:cat>
          <c:val>
            <c:numRef>
              <c:f>Лист1!$B$2:$B$8</c:f>
              <c:numCache>
                <c:formatCode>General</c:formatCode>
                <c:ptCount val="7"/>
                <c:pt idx="0">
                  <c:v>99</c:v>
                </c:pt>
                <c:pt idx="1">
                  <c:v>98</c:v>
                </c:pt>
                <c:pt idx="2">
                  <c:v>98</c:v>
                </c:pt>
                <c:pt idx="3">
                  <c:v>94</c:v>
                </c:pt>
                <c:pt idx="4">
                  <c:v>92</c:v>
                </c:pt>
                <c:pt idx="5">
                  <c:v>82</c:v>
                </c:pt>
                <c:pt idx="6">
                  <c:v>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3961-4A0E-85DF-5EEDA71F94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-27"/>
        <c:axId val="-1820031280"/>
        <c:axId val="-1820030736"/>
      </c:barChart>
      <c:catAx>
        <c:axId val="-182003128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krobat Light" panose="000005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-1820030736"/>
        <c:crosses val="autoZero"/>
        <c:auto val="1"/>
        <c:lblAlgn val="ctr"/>
        <c:lblOffset val="100"/>
        <c:noMultiLvlLbl val="0"/>
      </c:catAx>
      <c:valAx>
        <c:axId val="-1820030736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krobat Light" panose="000005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-18200312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outerShdw blurRad="50800" algn="ctr" rotWithShape="0">
        <a:prstClr val="black">
          <a:alpha val="36000"/>
        </a:prstClr>
      </a:outerShd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61504432336416"/>
          <c:y val="5.3206109652960028E-2"/>
          <c:w val="0.85336977129485714"/>
          <c:h val="0.6957408827735486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Лист1!$B$22</c:f>
              <c:strCache>
                <c:ptCount val="1"/>
                <c:pt idx="0">
                  <c:v>7-9 классы</c:v>
                </c:pt>
              </c:strCache>
            </c:strRef>
          </c:tx>
          <c:spPr>
            <a:solidFill>
              <a:srgbClr val="B1E9AD"/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c:spPr>
          <c:invertIfNegative val="0"/>
          <c:cat>
            <c:strRef>
              <c:f>Лист1!$A$23:$A$29</c:f>
              <c:strCache>
                <c:ptCount val="7"/>
                <c:pt idx="0">
                  <c:v>педагогические</c:v>
                </c:pt>
                <c:pt idx="1">
                  <c:v>инженерные</c:v>
                </c:pt>
                <c:pt idx="2">
                  <c:v>кадетские</c:v>
                </c:pt>
                <c:pt idx="3">
                  <c:v>агроклассы</c:v>
                </c:pt>
                <c:pt idx="4">
                  <c:v>медицинские</c:v>
                </c:pt>
                <c:pt idx="5">
                  <c:v>ИТ-классы</c:v>
                </c:pt>
                <c:pt idx="6">
                  <c:v>медиаклассы</c:v>
                </c:pt>
              </c:strCache>
            </c:strRef>
          </c:cat>
          <c:val>
            <c:numRef>
              <c:f>Лист1!$B$23:$B$29</c:f>
              <c:numCache>
                <c:formatCode>General</c:formatCode>
                <c:ptCount val="7"/>
                <c:pt idx="0">
                  <c:v>1955</c:v>
                </c:pt>
                <c:pt idx="1">
                  <c:v>2133</c:v>
                </c:pt>
                <c:pt idx="2">
                  <c:v>4031</c:v>
                </c:pt>
                <c:pt idx="3">
                  <c:v>2829</c:v>
                </c:pt>
                <c:pt idx="4">
                  <c:v>901</c:v>
                </c:pt>
                <c:pt idx="5">
                  <c:v>844</c:v>
                </c:pt>
                <c:pt idx="6">
                  <c:v>86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69-4F83-B122-692E937A67DE}"/>
            </c:ext>
          </c:extLst>
        </c:ser>
        <c:ser>
          <c:idx val="1"/>
          <c:order val="1"/>
          <c:tx>
            <c:strRef>
              <c:f>Лист1!$C$22</c:f>
              <c:strCache>
                <c:ptCount val="1"/>
                <c:pt idx="0">
                  <c:v>10-11 классы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  <a:effectLst/>
          </c:spPr>
          <c:invertIfNegative val="0"/>
          <c:cat>
            <c:strRef>
              <c:f>Лист1!$A$23:$A$29</c:f>
              <c:strCache>
                <c:ptCount val="7"/>
                <c:pt idx="0">
                  <c:v>педагогические</c:v>
                </c:pt>
                <c:pt idx="1">
                  <c:v>инженерные</c:v>
                </c:pt>
                <c:pt idx="2">
                  <c:v>кадетские</c:v>
                </c:pt>
                <c:pt idx="3">
                  <c:v>агроклассы</c:v>
                </c:pt>
                <c:pt idx="4">
                  <c:v>медицинские</c:v>
                </c:pt>
                <c:pt idx="5">
                  <c:v>ИТ-классы</c:v>
                </c:pt>
                <c:pt idx="6">
                  <c:v>медиаклассы</c:v>
                </c:pt>
              </c:strCache>
            </c:strRef>
          </c:cat>
          <c:val>
            <c:numRef>
              <c:f>Лист1!$C$23:$C$29</c:f>
              <c:numCache>
                <c:formatCode>General</c:formatCode>
                <c:ptCount val="7"/>
                <c:pt idx="0">
                  <c:v>6483</c:v>
                </c:pt>
                <c:pt idx="1">
                  <c:v>4943</c:v>
                </c:pt>
                <c:pt idx="2">
                  <c:v>985</c:v>
                </c:pt>
                <c:pt idx="3">
                  <c:v>1565</c:v>
                </c:pt>
                <c:pt idx="4">
                  <c:v>2796</c:v>
                </c:pt>
                <c:pt idx="5">
                  <c:v>1880</c:v>
                </c:pt>
                <c:pt idx="6">
                  <c:v>477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C69-4F83-B122-692E937A67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-1820025296"/>
        <c:axId val="-1820026928"/>
      </c:barChart>
      <c:catAx>
        <c:axId val="-18200252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-1820026928"/>
        <c:crosses val="autoZero"/>
        <c:auto val="1"/>
        <c:lblAlgn val="ctr"/>
        <c:lblOffset val="100"/>
        <c:noMultiLvlLbl val="0"/>
      </c:catAx>
      <c:valAx>
        <c:axId val="-1820026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krobat Light" panose="000005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-1820025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krobat Light" panose="00000500000000000000" pitchFamily="50" charset="-52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85000"/>
        </a:schemeClr>
      </a:solidFill>
    </a:ln>
    <a:effectLst>
      <a:outerShdw blurRad="50800" algn="ctr" rotWithShape="0">
        <a:prstClr val="black">
          <a:alpha val="36000"/>
        </a:prstClr>
      </a:outerShdw>
    </a:effectLst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221482774781306E-2"/>
          <c:y val="3.3540976700621596E-2"/>
          <c:w val="0.93735550166495352"/>
          <c:h val="0.838276589928250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расчеты!$D$36</c:f>
              <c:strCache>
                <c:ptCount val="1"/>
                <c:pt idx="0">
                  <c:v>Доля от всех школ</c:v>
                </c:pt>
              </c:strCache>
            </c:strRef>
          </c:tx>
          <c:spPr>
            <a:solidFill>
              <a:srgbClr val="E4F0FA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2.5531504379433388E-5"/>
                  <c:y val="-2.4128458046329868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lang="en-US" sz="1100" b="0" i="0" u="none" strike="noStrike" kern="1200" baseline="0">
                        <a:solidFill>
                          <a:sysClr val="windowText" lastClr="000000"/>
                        </a:solidFill>
                        <a:latin typeface="Akrobat Light" panose="00000500000000000000" pitchFamily="50" charset="-52"/>
                        <a:ea typeface="+mn-ea"/>
                        <a:cs typeface="+mn-cs"/>
                      </a:defRPr>
                    </a:pPr>
                    <a:r>
                      <a:rPr lang="en-US" sz="1100" b="0" i="0" u="none" strike="noStrike" kern="1200" baseline="0">
                        <a:solidFill>
                          <a:sysClr val="windowText" lastClr="000000"/>
                        </a:solidFill>
                        <a:latin typeface="Akrobat Light" panose="00000500000000000000" pitchFamily="50" charset="-52"/>
                        <a:ea typeface="+mn-ea"/>
                        <a:cs typeface="+mn-cs"/>
                      </a:rPr>
                      <a:t>13%</a:t>
                    </a:r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ysClr val="windowText" lastClr="000000"/>
                      </a:solidFill>
                      <a:latin typeface="Akrobat Light" panose="00000500000000000000" pitchFamily="50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979B-4709-BDB1-4E958CF5B97E}"/>
                </c:ext>
                <c:ext xmlns:c15="http://schemas.microsoft.com/office/drawing/2012/chart" uri="{CE6537A1-D6FC-4f65-9D91-7224C49458BB}">
                  <c15:layout>
                    <c:manualLayout>
                      <c:w val="8.8499512655975013E-2"/>
                      <c:h val="9.8937881768762975E-2"/>
                    </c:manualLayout>
                  </c15:layout>
                </c:ext>
              </c:extLst>
            </c:dLbl>
            <c:dLbl>
              <c:idx val="1"/>
              <c:layout>
                <c:manualLayout>
                  <c:x val="-3.1686509718604956E-3"/>
                  <c:y val="-8.5372794536141151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0">
                    <a:noAutofit/>
                  </a:bodyPr>
                  <a:lstStyle/>
                  <a:p>
                    <a:pPr algn="ctr">
                      <a:defRPr lang="en-US" sz="1100" b="0" i="0" u="none" strike="noStrike" kern="1200" baseline="0">
                        <a:solidFill>
                          <a:sysClr val="windowText" lastClr="000000"/>
                        </a:solidFill>
                        <a:latin typeface="Akrobat Light" panose="00000500000000000000" pitchFamily="50" charset="-52"/>
                        <a:ea typeface="+mn-ea"/>
                        <a:cs typeface="+mn-cs"/>
                      </a:defRPr>
                    </a:pPr>
                    <a:r>
                      <a:rPr lang="en-US" sz="1100" b="0" i="0" u="none" strike="noStrike" kern="1200" baseline="0">
                        <a:solidFill>
                          <a:sysClr val="windowText" lastClr="000000"/>
                        </a:solidFill>
                        <a:latin typeface="Akrobat Light" panose="00000500000000000000" pitchFamily="50" charset="-52"/>
                        <a:ea typeface="+mn-ea"/>
                        <a:cs typeface="+mn-cs"/>
                      </a:rPr>
                      <a:t>9%</a:t>
                    </a:r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ysClr val="windowText" lastClr="000000"/>
                      </a:solidFill>
                      <a:latin typeface="Akrobat Light" panose="00000500000000000000" pitchFamily="50" charset="-52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79B-4709-BDB1-4E958CF5B97E}"/>
                </c:ext>
                <c:ext xmlns:c15="http://schemas.microsoft.com/office/drawing/2012/chart" uri="{CE6537A1-D6FC-4f65-9D91-7224C49458BB}">
                  <c15:layout>
                    <c:manualLayout>
                      <c:w val="6.7965862632189983E-2"/>
                      <c:h val="9.1491402220140822E-2"/>
                    </c:manualLayout>
                  </c15:layout>
                </c:ext>
              </c:extLst>
            </c:dLbl>
            <c:dLbl>
              <c:idx val="2"/>
              <c:layout>
                <c:manualLayout>
                  <c:x val="-7.7452984991756698E-17"/>
                  <c:y val="-1.7074558907228282E-2"/>
                </c:manualLayout>
              </c:layout>
              <c:tx>
                <c:rich>
                  <a:bodyPr/>
                  <a:lstStyle/>
                  <a:p>
                    <a:fld id="{AD61D646-E0A3-4257-B6ED-8F25BBD5450F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79B-4709-BDB1-4E958CF5B97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layout>
                <c:manualLayout>
                  <c:x val="2.1123785382340513E-3"/>
                  <c:y val="-5.6915196357427431E-3"/>
                </c:manualLayout>
              </c:layout>
              <c:tx>
                <c:rich>
                  <a:bodyPr/>
                  <a:lstStyle/>
                  <a:p>
                    <a:fld id="{3A2FC3F4-ADD0-418D-AB08-D35C243C9061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79B-4709-BDB1-4E958CF5B97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C772408D-20C8-4495-B128-2C68F52F553C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979B-4709-BDB1-4E958CF5B97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33EDB9BF-69AF-414C-8ECF-B4F78B5C9C2C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79B-4709-BDB1-4E958CF5B97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layout>
                <c:manualLayout>
                  <c:x val="4.2247570764681018E-3"/>
                  <c:y val="6.8656756550849486E-4"/>
                </c:manualLayout>
              </c:layout>
              <c:tx>
                <c:rich>
                  <a:bodyPr/>
                  <a:lstStyle/>
                  <a:p>
                    <a:fld id="{697CBBCB-2EA6-4F6B-B474-DC70355C3520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979B-4709-BDB1-4E958CF5B97E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ysClr val="windowText" lastClr="000000"/>
                    </a:solidFill>
                    <a:latin typeface="Akrobat Light" panose="00000500000000000000" pitchFamily="50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расчеты!$C$37:$C$43</c:f>
              <c:strCache>
                <c:ptCount val="7"/>
                <c:pt idx="0">
                  <c:v>педагогические</c:v>
                </c:pt>
                <c:pt idx="1">
                  <c:v>инженерные</c:v>
                </c:pt>
                <c:pt idx="2">
                  <c:v>агроклассы</c:v>
                </c:pt>
                <c:pt idx="3">
                  <c:v>медицинские</c:v>
                </c:pt>
                <c:pt idx="4">
                  <c:v>кадетские</c:v>
                </c:pt>
                <c:pt idx="5">
                  <c:v>ИТ-классы</c:v>
                </c:pt>
                <c:pt idx="6">
                  <c:v>медиаклассы</c:v>
                </c:pt>
              </c:strCache>
            </c:strRef>
          </c:cat>
          <c:val>
            <c:numRef>
              <c:f>расчеты!$D$37:$D$43</c:f>
              <c:numCache>
                <c:formatCode>0.0</c:formatCode>
                <c:ptCount val="7"/>
                <c:pt idx="0">
                  <c:v>13.280498895673603</c:v>
                </c:pt>
                <c:pt idx="1">
                  <c:v>9.3127192412628297</c:v>
                </c:pt>
                <c:pt idx="2">
                  <c:v>6.607769260750942</c:v>
                </c:pt>
                <c:pt idx="3">
                  <c:v>5.2955697024814903</c:v>
                </c:pt>
                <c:pt idx="4">
                  <c:v>4.5108483824866834</c:v>
                </c:pt>
                <c:pt idx="5">
                  <c:v>3.996362219046381</c:v>
                </c:pt>
                <c:pt idx="6">
                  <c:v>1.1484994153566324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979B-4709-BDB1-4E958CF5B9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-24"/>
        <c:axId val="-1820020944"/>
        <c:axId val="-1820021488"/>
      </c:barChart>
      <c:catAx>
        <c:axId val="-18200209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krobat Light" panose="00000500000000000000" pitchFamily="50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820021488"/>
        <c:crosses val="autoZero"/>
        <c:auto val="1"/>
        <c:lblAlgn val="ctr"/>
        <c:lblOffset val="100"/>
        <c:noMultiLvlLbl val="0"/>
      </c:catAx>
      <c:valAx>
        <c:axId val="-1820021488"/>
        <c:scaling>
          <c:orientation val="minMax"/>
          <c:max val="16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krobat Light" panose="00000500000000000000" pitchFamily="50" charset="-52"/>
                <a:ea typeface="+mn-ea"/>
                <a:cs typeface="+mn-cs"/>
              </a:defRPr>
            </a:pPr>
            <a:endParaRPr lang="ru-RU"/>
          </a:p>
        </c:txPr>
        <c:crossAx val="-18200209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solidFill>
        <a:schemeClr val="bg1">
          <a:lumMod val="85000"/>
        </a:schemeClr>
      </a:solidFill>
    </a:ln>
    <a:effectLst>
      <a:outerShdw blurRad="50800" algn="ctr" rotWithShape="0">
        <a:prstClr val="black">
          <a:alpha val="36000"/>
        </a:prstClr>
      </a:outerShdw>
    </a:effectLst>
  </c:spPr>
  <c:txPr>
    <a:bodyPr/>
    <a:lstStyle/>
    <a:p>
      <a:pPr>
        <a:defRPr/>
      </a:pPr>
      <a:endParaRPr lang="ru-RU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577069607370507"/>
          <c:y val="9.222498825843356E-2"/>
          <c:w val="0.72322951633296462"/>
          <c:h val="0.7855775303678007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расчеты!$Q$48</c:f>
              <c:strCache>
                <c:ptCount val="1"/>
                <c:pt idx="0">
                  <c:v>7-9 классы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60000"/>
                  <a:lumOff val="40000"/>
                </a:schemeClr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234FCCD3-2F09-45A7-A83C-A579DBA18D16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0D07707-C532-4351-BE67-B33EA6B7B5D9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85BEBEC6-4E6C-42B5-B7B4-351AB080053A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9C0A1EB4-BD80-491D-B938-640871F4BE57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3A7A399-18F8-4A35-8C08-58B1456C0AFA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C0935FED-80F5-4063-8B99-2AFF9EAC4CE1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2C46E16-8F3C-403C-A506-5D14A6654715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ysClr val="windowText" lastClr="000000"/>
                    </a:solidFill>
                    <a:latin typeface="Akrobat Light" panose="00000500000000000000" pitchFamily="50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расчеты!$P$49:$P$55</c:f>
              <c:strCache>
                <c:ptCount val="7"/>
                <c:pt idx="0">
                  <c:v>инженерные</c:v>
                </c:pt>
                <c:pt idx="1">
                  <c:v>педагогические</c:v>
                </c:pt>
                <c:pt idx="2">
                  <c:v>кадетские</c:v>
                </c:pt>
                <c:pt idx="3">
                  <c:v>медицинские</c:v>
                </c:pt>
                <c:pt idx="4">
                  <c:v>агроклассы</c:v>
                </c:pt>
                <c:pt idx="5">
                  <c:v>ИТ-классы</c:v>
                </c:pt>
                <c:pt idx="6">
                  <c:v>медиаклассы</c:v>
                </c:pt>
              </c:strCache>
            </c:strRef>
          </c:cat>
          <c:val>
            <c:numRef>
              <c:f>расчеты!$Q$49:$Q$55</c:f>
              <c:numCache>
                <c:formatCode>0</c:formatCode>
                <c:ptCount val="7"/>
                <c:pt idx="0">
                  <c:v>35.969800589091641</c:v>
                </c:pt>
                <c:pt idx="1">
                  <c:v>27.500284538965577</c:v>
                </c:pt>
                <c:pt idx="2">
                  <c:v>81.157393161197675</c:v>
                </c:pt>
                <c:pt idx="3">
                  <c:v>28.332172532758872</c:v>
                </c:pt>
                <c:pt idx="4">
                  <c:v>71.189304706525505</c:v>
                </c:pt>
                <c:pt idx="5">
                  <c:v>34.132518876728618</c:v>
                </c:pt>
                <c:pt idx="6">
                  <c:v>15.826125201583348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DFFF-4E6E-8696-DBB868B0ABF9}"/>
            </c:ext>
          </c:extLst>
        </c:ser>
        <c:ser>
          <c:idx val="1"/>
          <c:order val="1"/>
          <c:tx>
            <c:strRef>
              <c:f>расчеты!$R$48</c:f>
              <c:strCache>
                <c:ptCount val="1"/>
                <c:pt idx="0">
                  <c:v>10-11 класс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F6D283D7-E301-4EBD-BEC3-9C2E5F9E8967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527F03BC-6E05-42D7-8481-BC0C46D3D403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8E0B3CA-C3C4-428E-B68F-F80B4F662957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B83E0E27-D92B-4F05-84EB-9CC4864311B2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195101C2-35B3-4F25-BA00-DCEAFC97B592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E7B73A4C-6AAF-481A-A4F5-5BFE55393CF7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F26EB8BF-CF2F-4464-AE1E-F89B929E1454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DFFF-4E6E-8696-DBB868B0ABF9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ysClr val="windowText" lastClr="000000"/>
                    </a:solidFill>
                    <a:latin typeface="Akrobat Light" panose="00000500000000000000" pitchFamily="50" charset="-52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расчеты!$P$49:$P$55</c:f>
              <c:strCache>
                <c:ptCount val="7"/>
                <c:pt idx="0">
                  <c:v>инженерные</c:v>
                </c:pt>
                <c:pt idx="1">
                  <c:v>педагогические</c:v>
                </c:pt>
                <c:pt idx="2">
                  <c:v>кадетские</c:v>
                </c:pt>
                <c:pt idx="3">
                  <c:v>медицинские</c:v>
                </c:pt>
                <c:pt idx="4">
                  <c:v>агроклассы</c:v>
                </c:pt>
                <c:pt idx="5">
                  <c:v>ИТ-классы</c:v>
                </c:pt>
                <c:pt idx="6">
                  <c:v>медиаклассы</c:v>
                </c:pt>
              </c:strCache>
            </c:strRef>
          </c:cat>
          <c:val>
            <c:numRef>
              <c:f>расчеты!$R$49:$R$55</c:f>
              <c:numCache>
                <c:formatCode>0</c:formatCode>
                <c:ptCount val="7"/>
                <c:pt idx="0">
                  <c:v>64.030199410908367</c:v>
                </c:pt>
                <c:pt idx="1">
                  <c:v>72.499715461034427</c:v>
                </c:pt>
                <c:pt idx="2">
                  <c:v>18.842606838802318</c:v>
                </c:pt>
                <c:pt idx="3">
                  <c:v>71.667827467241125</c:v>
                </c:pt>
                <c:pt idx="4">
                  <c:v>28.810695293474485</c:v>
                </c:pt>
                <c:pt idx="5">
                  <c:v>65.867481123271389</c:v>
                </c:pt>
                <c:pt idx="6">
                  <c:v>84.173874798416634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DFFF-4E6E-8696-DBB868B0AB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0"/>
        <c:overlap val="100"/>
        <c:axId val="-1820020400"/>
        <c:axId val="-1820019312"/>
      </c:barChart>
      <c:catAx>
        <c:axId val="-1820020400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krobat Light" panose="00000500000000000000" pitchFamily="50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820019312"/>
        <c:crosses val="autoZero"/>
        <c:auto val="1"/>
        <c:lblAlgn val="ctr"/>
        <c:lblOffset val="100"/>
        <c:noMultiLvlLbl val="0"/>
      </c:catAx>
      <c:valAx>
        <c:axId val="-182001931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sz="800" b="0" i="0" u="none" strike="noStrike" kern="1200" baseline="0">
                <a:solidFill>
                  <a:sysClr val="windowText" lastClr="000000"/>
                </a:solidFill>
                <a:latin typeface="Akrobat Light" panose="00000500000000000000" pitchFamily="50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820020400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0009139482564682"/>
          <c:y val="1.1706389050361995E-2"/>
          <c:w val="0.33859456184048442"/>
          <c:h val="7.45669952835285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Akrobat Light" panose="00000500000000000000" pitchFamily="50" charset="-52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outerShdw blurRad="50800" algn="ctr" rotWithShape="0">
        <a:prstClr val="black">
          <a:alpha val="36000"/>
        </a:prstClr>
      </a:outerShd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29496697754689"/>
          <c:y val="0.12031856968465197"/>
          <c:w val="0.73770339274841978"/>
          <c:h val="0.7783327685607481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расчеты!$U$36</c:f>
              <c:strCache>
                <c:ptCount val="1"/>
                <c:pt idx="0">
                  <c:v>профильный вуз</c:v>
                </c:pt>
              </c:strCache>
            </c:strRef>
          </c:tx>
          <c:spPr>
            <a:solidFill>
              <a:srgbClr val="E4F0FA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BABF01A-1AB5-4BC2-B9D6-5E4E0763D41B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2EA031E-6ECE-40CA-8DEE-1D06BAFD33F4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6329B7AE-36B4-4A93-9425-84BDDA8252ED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EC60E15-DED8-4768-A56F-B4D364870581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ACBD9EA8-3DD1-44FF-932C-C73E472524DC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478F9DE9-E1C5-4331-921B-D390779DA2E2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BCF86D7A-51BD-407F-BF29-8CE664C2DBAF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Akrobat SemiBold" panose="00000700000000000000" pitchFamily="50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расчеты!$T$37:$T$43</c:f>
              <c:strCache>
                <c:ptCount val="7"/>
                <c:pt idx="0">
                  <c:v>инженерные</c:v>
                </c:pt>
                <c:pt idx="1">
                  <c:v>медиаклассы</c:v>
                </c:pt>
                <c:pt idx="2">
                  <c:v>медицинские</c:v>
                </c:pt>
                <c:pt idx="3">
                  <c:v>ИТ-классы</c:v>
                </c:pt>
                <c:pt idx="4">
                  <c:v>кадетские</c:v>
                </c:pt>
                <c:pt idx="5">
                  <c:v>агроклассы</c:v>
                </c:pt>
                <c:pt idx="6">
                  <c:v>педагогические</c:v>
                </c:pt>
              </c:strCache>
            </c:strRef>
          </c:cat>
          <c:val>
            <c:numRef>
              <c:f>расчеты!$U$37:$U$43</c:f>
              <c:numCache>
                <c:formatCode>General</c:formatCode>
                <c:ptCount val="7"/>
                <c:pt idx="0">
                  <c:v>69</c:v>
                </c:pt>
                <c:pt idx="1">
                  <c:v>74</c:v>
                </c:pt>
                <c:pt idx="2">
                  <c:v>63</c:v>
                </c:pt>
                <c:pt idx="3">
                  <c:v>68</c:v>
                </c:pt>
                <c:pt idx="4">
                  <c:v>22</c:v>
                </c:pt>
                <c:pt idx="5">
                  <c:v>10</c:v>
                </c:pt>
                <c:pt idx="6">
                  <c:v>18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69E9-48A8-A214-BFBFE309B154}"/>
            </c:ext>
          </c:extLst>
        </c:ser>
        <c:ser>
          <c:idx val="1"/>
          <c:order val="1"/>
          <c:tx>
            <c:strRef>
              <c:f>расчеты!$V$36</c:f>
              <c:strCache>
                <c:ptCount val="1"/>
                <c:pt idx="0">
                  <c:v>профильный колледж</c:v>
                </c:pt>
              </c:strCache>
            </c:strRef>
          </c:tx>
          <c:spPr>
            <a:solidFill>
              <a:srgbClr val="C0C0C0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D4479EF9-78B2-4740-A5FE-1993B00B161D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9E9-48A8-A214-BFBFE309B154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fld id="{F23DBCFF-4830-4C97-9915-9E1A275DDCB0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5CF4101B-5285-4E8D-AA01-6EC44CAD4E68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F09C0DA-C030-4949-8EA2-EAF93FC4E34C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5748C9B2-1C69-49FC-BCFD-E5CB8ABCD484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E0D35B1B-7CF9-45C2-B494-14E0BA374EC0}" type="VALUE">
                      <a:rPr lang="en-US"/>
                      <a:pPr/>
                      <a:t>[ЗНАЧЕНИЕ]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69E9-48A8-A214-BFBFE309B154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ysClr val="windowText" lastClr="000000"/>
                    </a:solidFill>
                    <a:latin typeface="Akrobat SemiBold" panose="00000700000000000000" pitchFamily="50" charset="-52"/>
                    <a:ea typeface="+mn-ea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расчеты!$T$37:$T$43</c:f>
              <c:strCache>
                <c:ptCount val="7"/>
                <c:pt idx="0">
                  <c:v>инженерные</c:v>
                </c:pt>
                <c:pt idx="1">
                  <c:v>медиаклассы</c:v>
                </c:pt>
                <c:pt idx="2">
                  <c:v>медицинские</c:v>
                </c:pt>
                <c:pt idx="3">
                  <c:v>ИТ-классы</c:v>
                </c:pt>
                <c:pt idx="4">
                  <c:v>кадетские</c:v>
                </c:pt>
                <c:pt idx="5">
                  <c:v>агроклассы</c:v>
                </c:pt>
                <c:pt idx="6">
                  <c:v>педагогические</c:v>
                </c:pt>
              </c:strCache>
            </c:strRef>
          </c:cat>
          <c:val>
            <c:numRef>
              <c:f>расчеты!$V$37:$V$43</c:f>
              <c:numCache>
                <c:formatCode>General</c:formatCode>
                <c:ptCount val="7"/>
                <c:pt idx="0">
                  <c:v>11</c:v>
                </c:pt>
                <c:pt idx="1">
                  <c:v>0.30000000000000004</c:v>
                </c:pt>
                <c:pt idx="2">
                  <c:v>10</c:v>
                </c:pt>
                <c:pt idx="3">
                  <c:v>4</c:v>
                </c:pt>
                <c:pt idx="4">
                  <c:v>14</c:v>
                </c:pt>
                <c:pt idx="5">
                  <c:v>15</c:v>
                </c:pt>
                <c:pt idx="6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69E9-48A8-A214-BFBFE309B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-1820034000"/>
        <c:axId val="-189790096"/>
      </c:barChart>
      <c:catAx>
        <c:axId val="-1820034000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rgbClr val="E4F0FA"/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Akrobat SemiBold" panose="00000700000000000000" pitchFamily="50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89790096"/>
        <c:crosses val="autoZero"/>
        <c:auto val="1"/>
        <c:lblAlgn val="ctr"/>
        <c:lblOffset val="100"/>
        <c:noMultiLvlLbl val="0"/>
      </c:catAx>
      <c:valAx>
        <c:axId val="-189790096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krobat Light" panose="00000500000000000000" pitchFamily="50" charset="-52"/>
                <a:ea typeface="+mn-ea"/>
                <a:cs typeface="Arial" panose="020B0604020202020204" pitchFamily="34" charset="0"/>
              </a:defRPr>
            </a:pPr>
            <a:endParaRPr lang="ru-RU"/>
          </a:p>
        </c:txPr>
        <c:crossAx val="-1820034000"/>
        <c:crosses val="max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1695504425006829"/>
          <c:y val="2.2986180969832789E-2"/>
          <c:w val="0.75254923711908339"/>
          <c:h val="7.64800437469819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krobat SemiBold" panose="00000700000000000000" pitchFamily="50" charset="-52"/>
              <a:ea typeface="+mn-ea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>
      <a:outerShdw blurRad="50800" algn="ctr" rotWithShape="0">
        <a:prstClr val="black">
          <a:alpha val="36000"/>
        </a:prstClr>
      </a:outerShdw>
    </a:effectLst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14D2162-A63A-4AE4-84C2-C97D9C8386C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E4AC56-7FD8-4610-BDD3-E22837795BDC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Четвертый критерий </a:t>
          </a:r>
          <a:endParaRPr lang="ru-RU" sz="2400" b="1" dirty="0"/>
        </a:p>
      </dgm:t>
    </dgm:pt>
    <dgm:pt modelId="{E7FF749B-3CD8-422A-B8C0-43CEBBE3E837}" type="parTrans" cxnId="{9F23B5E1-62C9-466B-B72C-DCE6F416BCBF}">
      <dgm:prSet/>
      <dgm:spPr/>
      <dgm:t>
        <a:bodyPr/>
        <a:lstStyle/>
        <a:p>
          <a:endParaRPr lang="ru-RU"/>
        </a:p>
      </dgm:t>
    </dgm:pt>
    <dgm:pt modelId="{5C117BBC-418C-43B1-AA07-4482EB6C1C20}" type="sibTrans" cxnId="{9F23B5E1-62C9-466B-B72C-DCE6F416BCBF}">
      <dgm:prSet/>
      <dgm:spPr/>
      <dgm:t>
        <a:bodyPr/>
        <a:lstStyle/>
        <a:p>
          <a:endParaRPr lang="ru-RU"/>
        </a:p>
      </dgm:t>
    </dgm:pt>
    <dgm:pt modelId="{65E4065F-4970-40A8-B607-D964E4824B74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Выполнено в 324 УП (90% от общего числа проверенных УП)</a:t>
          </a:r>
          <a:endParaRPr lang="ru-RU" sz="2400" dirty="0"/>
        </a:p>
      </dgm:t>
    </dgm:pt>
    <dgm:pt modelId="{41648A2C-27CB-4E33-89DE-EFB658EB223F}" type="parTrans" cxnId="{3ED5D02D-23B4-4247-8F3E-4B2551996229}">
      <dgm:prSet/>
      <dgm:spPr/>
      <dgm:t>
        <a:bodyPr/>
        <a:lstStyle/>
        <a:p>
          <a:endParaRPr lang="ru-RU"/>
        </a:p>
      </dgm:t>
    </dgm:pt>
    <dgm:pt modelId="{E459627F-5292-4502-9D1F-CCDCAF644C94}" type="sibTrans" cxnId="{3ED5D02D-23B4-4247-8F3E-4B2551996229}">
      <dgm:prSet/>
      <dgm:spPr/>
      <dgm:t>
        <a:bodyPr/>
        <a:lstStyle/>
        <a:p>
          <a:endParaRPr lang="ru-RU"/>
        </a:p>
      </dgm:t>
    </dgm:pt>
    <dgm:pt modelId="{E9AA7FC7-A61F-4A73-B45E-165B6BB7A70A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Замечания</a:t>
          </a:r>
          <a:endParaRPr lang="ru-RU" sz="2400" b="1" dirty="0"/>
        </a:p>
      </dgm:t>
    </dgm:pt>
    <dgm:pt modelId="{77F23020-0341-4862-8A80-ACA0E0DE6518}" type="parTrans" cxnId="{C83E5360-0C1B-4CE6-9B12-AF9777C136E7}">
      <dgm:prSet/>
      <dgm:spPr/>
      <dgm:t>
        <a:bodyPr/>
        <a:lstStyle/>
        <a:p>
          <a:endParaRPr lang="ru-RU"/>
        </a:p>
      </dgm:t>
    </dgm:pt>
    <dgm:pt modelId="{94EFC986-8230-4D60-9313-F02AEF11698A}" type="sibTrans" cxnId="{C83E5360-0C1B-4CE6-9B12-AF9777C136E7}">
      <dgm:prSet/>
      <dgm:spPr/>
      <dgm:t>
        <a:bodyPr/>
        <a:lstStyle/>
        <a:p>
          <a:endParaRPr lang="ru-RU"/>
        </a:p>
      </dgm:t>
    </dgm:pt>
    <dgm:pt modelId="{CD467485-0C47-414F-8F2F-52D63795E2E5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Некорректная формулировка : </a:t>
          </a:r>
          <a:r>
            <a:rPr lang="ru-RU" sz="2400" dirty="0" smtClean="0">
              <a:solidFill>
                <a:srgbClr val="C00000"/>
              </a:solidFill>
            </a:rPr>
            <a:t>«изучение предметов на профильном уровне» (</a:t>
          </a:r>
          <a:r>
            <a:rPr lang="ru-RU" sz="2400" b="1" dirty="0" smtClean="0">
              <a:solidFill>
                <a:srgbClr val="C00000"/>
              </a:solidFill>
            </a:rPr>
            <a:t>на углубленном уровне</a:t>
          </a:r>
          <a:r>
            <a:rPr lang="ru-RU" sz="2400" dirty="0" smtClean="0">
              <a:solidFill>
                <a:srgbClr val="C00000"/>
              </a:solidFill>
            </a:rPr>
            <a:t>)</a:t>
          </a:r>
          <a:endParaRPr lang="ru-RU" sz="2400" dirty="0"/>
        </a:p>
      </dgm:t>
    </dgm:pt>
    <dgm:pt modelId="{FE62B9C4-7D88-4C82-9F7B-BDE13F4386CD}" type="parTrans" cxnId="{8A09C663-4597-4191-BEA4-459420E79D3C}">
      <dgm:prSet/>
      <dgm:spPr/>
      <dgm:t>
        <a:bodyPr/>
        <a:lstStyle/>
        <a:p>
          <a:endParaRPr lang="ru-RU"/>
        </a:p>
      </dgm:t>
    </dgm:pt>
    <dgm:pt modelId="{4EFDA8E9-3B1B-4EC9-9421-F410068B7D17}" type="sibTrans" cxnId="{8A09C663-4597-4191-BEA4-459420E79D3C}">
      <dgm:prSet/>
      <dgm:spPr/>
      <dgm:t>
        <a:bodyPr/>
        <a:lstStyle/>
        <a:p>
          <a:endParaRPr lang="ru-RU"/>
        </a:p>
      </dgm:t>
    </dgm:pt>
    <dgm:pt modelId="{1B203E88-95C2-46F7-A845-6C814D07CEAE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«Вероятность и статистика» – на БУ, при этом другие разделы математики  - на УУ</a:t>
          </a:r>
          <a:endParaRPr lang="ru-RU" sz="2400" dirty="0">
            <a:solidFill>
              <a:schemeClr val="tx1"/>
            </a:solidFill>
          </a:endParaRPr>
        </a:p>
      </dgm:t>
    </dgm:pt>
    <dgm:pt modelId="{4A124D3A-38FF-405C-8AFB-E86CC2FC0BDB}" type="parTrans" cxnId="{25B05273-2B22-4114-9F2D-536E85191175}">
      <dgm:prSet/>
      <dgm:spPr/>
    </dgm:pt>
    <dgm:pt modelId="{38DD4750-9BB5-4C72-92B6-7D3C6225F27F}" type="sibTrans" cxnId="{25B05273-2B22-4114-9F2D-536E85191175}">
      <dgm:prSet/>
      <dgm:spPr/>
    </dgm:pt>
    <dgm:pt modelId="{ED8B8404-B207-492F-BFB3-024015A85816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Предметы УУ не соответствуют естественно-научному профилю.</a:t>
          </a:r>
          <a:endParaRPr lang="ru-RU" sz="2400" dirty="0">
            <a:solidFill>
              <a:schemeClr val="tx1"/>
            </a:solidFill>
          </a:endParaRPr>
        </a:p>
      </dgm:t>
    </dgm:pt>
    <dgm:pt modelId="{E12CE3FF-B332-44E2-A9EB-389F1A2F55B7}" type="parTrans" cxnId="{AD8D3AA3-FCE5-4337-8BBB-911CCA9BDD11}">
      <dgm:prSet/>
      <dgm:spPr/>
    </dgm:pt>
    <dgm:pt modelId="{A0BA2D88-13F8-43C3-8742-E414667FC184}" type="sibTrans" cxnId="{AD8D3AA3-FCE5-4337-8BBB-911CCA9BDD11}">
      <dgm:prSet/>
      <dgm:spPr/>
    </dgm:pt>
    <dgm:pt modelId="{083F0920-A758-4EEC-B194-75EAD907A55F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Отсутствуют предметы УУ.</a:t>
          </a:r>
          <a:endParaRPr lang="ru-RU" sz="2400" dirty="0">
            <a:solidFill>
              <a:schemeClr val="tx1"/>
            </a:solidFill>
          </a:endParaRPr>
        </a:p>
      </dgm:t>
    </dgm:pt>
    <dgm:pt modelId="{F817E843-A0A9-4F05-B344-B22900680C7D}" type="parTrans" cxnId="{81721060-97C3-4F38-9CE4-EFD8AFEF6BF7}">
      <dgm:prSet/>
      <dgm:spPr/>
    </dgm:pt>
    <dgm:pt modelId="{D8A4092D-D657-4587-B756-B9BEF9D37C50}" type="sibTrans" cxnId="{81721060-97C3-4F38-9CE4-EFD8AFEF6BF7}">
      <dgm:prSet/>
      <dgm:spPr/>
    </dgm:pt>
    <dgm:pt modelId="{03A048BF-7408-4D43-9859-29870AC6512D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Часы на УУ взяты из части, формируемой участниками образовательных отношений</a:t>
          </a:r>
          <a:endParaRPr lang="ru-RU" sz="2400" dirty="0">
            <a:solidFill>
              <a:schemeClr val="tx1"/>
            </a:solidFill>
          </a:endParaRPr>
        </a:p>
      </dgm:t>
    </dgm:pt>
    <dgm:pt modelId="{6D13457F-07B9-48D1-A263-45D8C041A213}" type="parTrans" cxnId="{9341D72C-8D00-4BA4-913A-2F8EF7AC8150}">
      <dgm:prSet/>
      <dgm:spPr/>
    </dgm:pt>
    <dgm:pt modelId="{A63BF7B1-384C-4AC7-9FCB-AB4908266D3F}" type="sibTrans" cxnId="{9341D72C-8D00-4BA4-913A-2F8EF7AC8150}">
      <dgm:prSet/>
      <dgm:spPr/>
    </dgm:pt>
    <dgm:pt modelId="{DDEEBD98-5D64-4905-AE37-968D96562258}" type="pres">
      <dgm:prSet presAssocID="{214D2162-A63A-4AE4-84C2-C97D9C8386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875E7-9FA6-43C1-A596-D64E0BCA4D16}" type="pres">
      <dgm:prSet presAssocID="{D2E4AC56-7FD8-4610-BDD3-E22837795BDC}" presName="linNode" presStyleCnt="0"/>
      <dgm:spPr/>
    </dgm:pt>
    <dgm:pt modelId="{F9A99306-275F-4451-982F-C6DDD71B30CE}" type="pres">
      <dgm:prSet presAssocID="{D2E4AC56-7FD8-4610-BDD3-E22837795BDC}" presName="parentText" presStyleLbl="node1" presStyleIdx="0" presStyleCnt="2" custScaleX="52422" custScaleY="361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6C64B-75ED-4D04-8342-CE43113C9910}" type="pres">
      <dgm:prSet presAssocID="{D2E4AC56-7FD8-4610-BDD3-E22837795BDC}" presName="descendantText" presStyleLbl="alignAccFollowNode1" presStyleIdx="0" presStyleCnt="2" custScaleX="109651" custScaleY="42343" custLinFactNeighborX="5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FD9DF-2A18-47F5-9D8D-FDC9737DF2A8}" type="pres">
      <dgm:prSet presAssocID="{5C117BBC-418C-43B1-AA07-4482EB6C1C20}" presName="sp" presStyleCnt="0"/>
      <dgm:spPr/>
    </dgm:pt>
    <dgm:pt modelId="{07F9081C-9FEA-4FE6-B377-2CD40F371005}" type="pres">
      <dgm:prSet presAssocID="{E9AA7FC7-A61F-4A73-B45E-165B6BB7A70A}" presName="linNode" presStyleCnt="0"/>
      <dgm:spPr/>
    </dgm:pt>
    <dgm:pt modelId="{80CE2570-85CB-439A-8603-4EAC488CFAAD}" type="pres">
      <dgm:prSet presAssocID="{E9AA7FC7-A61F-4A73-B45E-165B6BB7A70A}" presName="parentText" presStyleLbl="node1" presStyleIdx="1" presStyleCnt="2" custScaleX="508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E2B8B-DAC8-47ED-A2CE-CC00C76E9180}" type="pres">
      <dgm:prSet presAssocID="{E9AA7FC7-A61F-4A73-B45E-165B6BB7A70A}" presName="descendantText" presStyleLbl="alignAccFollowNode1" presStyleIdx="1" presStyleCnt="2" custScaleX="119781" custScaleY="124241" custLinFactNeighborX="657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D5D02D-23B4-4247-8F3E-4B2551996229}" srcId="{D2E4AC56-7FD8-4610-BDD3-E22837795BDC}" destId="{65E4065F-4970-40A8-B607-D964E4824B74}" srcOrd="0" destOrd="0" parTransId="{41648A2C-27CB-4E33-89DE-EFB658EB223F}" sibTransId="{E459627F-5292-4502-9D1F-CCDCAF644C94}"/>
    <dgm:cxn modelId="{25B05273-2B22-4114-9F2D-536E85191175}" srcId="{E9AA7FC7-A61F-4A73-B45E-165B6BB7A70A}" destId="{1B203E88-95C2-46F7-A845-6C814D07CEAE}" srcOrd="1" destOrd="0" parTransId="{4A124D3A-38FF-405C-8AFB-E86CC2FC0BDB}" sibTransId="{38DD4750-9BB5-4C72-92B6-7D3C6225F27F}"/>
    <dgm:cxn modelId="{157B4A2A-B5E6-4A39-9F53-F0FA2304BFB8}" type="presOf" srcId="{D2E4AC56-7FD8-4610-BDD3-E22837795BDC}" destId="{F9A99306-275F-4451-982F-C6DDD71B30CE}" srcOrd="0" destOrd="0" presId="urn:microsoft.com/office/officeart/2005/8/layout/vList5"/>
    <dgm:cxn modelId="{8A09C663-4597-4191-BEA4-459420E79D3C}" srcId="{E9AA7FC7-A61F-4A73-B45E-165B6BB7A70A}" destId="{CD467485-0C47-414F-8F2F-52D63795E2E5}" srcOrd="0" destOrd="0" parTransId="{FE62B9C4-7D88-4C82-9F7B-BDE13F4386CD}" sibTransId="{4EFDA8E9-3B1B-4EC9-9421-F410068B7D17}"/>
    <dgm:cxn modelId="{D4024E33-6B93-486F-944A-68553A9892F7}" type="presOf" srcId="{CD467485-0C47-414F-8F2F-52D63795E2E5}" destId="{FADE2B8B-DAC8-47ED-A2CE-CC00C76E9180}" srcOrd="0" destOrd="0" presId="urn:microsoft.com/office/officeart/2005/8/layout/vList5"/>
    <dgm:cxn modelId="{A263882F-2A79-49C4-A0C7-1D0A90D0A98A}" type="presOf" srcId="{ED8B8404-B207-492F-BFB3-024015A85816}" destId="{FADE2B8B-DAC8-47ED-A2CE-CC00C76E9180}" srcOrd="0" destOrd="2" presId="urn:microsoft.com/office/officeart/2005/8/layout/vList5"/>
    <dgm:cxn modelId="{C83E5360-0C1B-4CE6-9B12-AF9777C136E7}" srcId="{214D2162-A63A-4AE4-84C2-C97D9C8386CA}" destId="{E9AA7FC7-A61F-4A73-B45E-165B6BB7A70A}" srcOrd="1" destOrd="0" parTransId="{77F23020-0341-4862-8A80-ACA0E0DE6518}" sibTransId="{94EFC986-8230-4D60-9313-F02AEF11698A}"/>
    <dgm:cxn modelId="{9F23B5E1-62C9-466B-B72C-DCE6F416BCBF}" srcId="{214D2162-A63A-4AE4-84C2-C97D9C8386CA}" destId="{D2E4AC56-7FD8-4610-BDD3-E22837795BDC}" srcOrd="0" destOrd="0" parTransId="{E7FF749B-3CD8-422A-B8C0-43CEBBE3E837}" sibTransId="{5C117BBC-418C-43B1-AA07-4482EB6C1C20}"/>
    <dgm:cxn modelId="{006A7CF4-B126-47B7-9E82-2A3E885E9561}" type="presOf" srcId="{03A048BF-7408-4D43-9859-29870AC6512D}" destId="{FADE2B8B-DAC8-47ED-A2CE-CC00C76E9180}" srcOrd="0" destOrd="4" presId="urn:microsoft.com/office/officeart/2005/8/layout/vList5"/>
    <dgm:cxn modelId="{AD8D3AA3-FCE5-4337-8BBB-911CCA9BDD11}" srcId="{E9AA7FC7-A61F-4A73-B45E-165B6BB7A70A}" destId="{ED8B8404-B207-492F-BFB3-024015A85816}" srcOrd="2" destOrd="0" parTransId="{E12CE3FF-B332-44E2-A9EB-389F1A2F55B7}" sibTransId="{A0BA2D88-13F8-43C3-8742-E414667FC184}"/>
    <dgm:cxn modelId="{5CF52959-68CF-40A4-BDB9-1530CF3144A1}" type="presOf" srcId="{083F0920-A758-4EEC-B194-75EAD907A55F}" destId="{FADE2B8B-DAC8-47ED-A2CE-CC00C76E9180}" srcOrd="0" destOrd="3" presId="urn:microsoft.com/office/officeart/2005/8/layout/vList5"/>
    <dgm:cxn modelId="{826BAB43-2853-46F9-ADBD-E4E4EB280215}" type="presOf" srcId="{E9AA7FC7-A61F-4A73-B45E-165B6BB7A70A}" destId="{80CE2570-85CB-439A-8603-4EAC488CFAAD}" srcOrd="0" destOrd="0" presId="urn:microsoft.com/office/officeart/2005/8/layout/vList5"/>
    <dgm:cxn modelId="{9321AA06-3DF9-4096-9AD2-3A27A3693722}" type="presOf" srcId="{214D2162-A63A-4AE4-84C2-C97D9C8386CA}" destId="{DDEEBD98-5D64-4905-AE37-968D96562258}" srcOrd="0" destOrd="0" presId="urn:microsoft.com/office/officeart/2005/8/layout/vList5"/>
    <dgm:cxn modelId="{E6A3F01D-3C48-4EEC-B006-E232CE37E53E}" type="presOf" srcId="{1B203E88-95C2-46F7-A845-6C814D07CEAE}" destId="{FADE2B8B-DAC8-47ED-A2CE-CC00C76E9180}" srcOrd="0" destOrd="1" presId="urn:microsoft.com/office/officeart/2005/8/layout/vList5"/>
    <dgm:cxn modelId="{89A8548F-6579-4B28-8573-FDA93A9BC0DB}" type="presOf" srcId="{65E4065F-4970-40A8-B607-D964E4824B74}" destId="{3BC6C64B-75ED-4D04-8342-CE43113C9910}" srcOrd="0" destOrd="0" presId="urn:microsoft.com/office/officeart/2005/8/layout/vList5"/>
    <dgm:cxn modelId="{81721060-97C3-4F38-9CE4-EFD8AFEF6BF7}" srcId="{E9AA7FC7-A61F-4A73-B45E-165B6BB7A70A}" destId="{083F0920-A758-4EEC-B194-75EAD907A55F}" srcOrd="3" destOrd="0" parTransId="{F817E843-A0A9-4F05-B344-B22900680C7D}" sibTransId="{D8A4092D-D657-4587-B756-B9BEF9D37C50}"/>
    <dgm:cxn modelId="{9341D72C-8D00-4BA4-913A-2F8EF7AC8150}" srcId="{E9AA7FC7-A61F-4A73-B45E-165B6BB7A70A}" destId="{03A048BF-7408-4D43-9859-29870AC6512D}" srcOrd="4" destOrd="0" parTransId="{6D13457F-07B9-48D1-A263-45D8C041A213}" sibTransId="{A63BF7B1-384C-4AC7-9FCB-AB4908266D3F}"/>
    <dgm:cxn modelId="{5BC5F12C-9A49-4A44-9EEC-EDB71B5C9E39}" type="presParOf" srcId="{DDEEBD98-5D64-4905-AE37-968D96562258}" destId="{950875E7-9FA6-43C1-A596-D64E0BCA4D16}" srcOrd="0" destOrd="0" presId="urn:microsoft.com/office/officeart/2005/8/layout/vList5"/>
    <dgm:cxn modelId="{B327BD58-4747-4A77-9BA3-AFF4577F3AE6}" type="presParOf" srcId="{950875E7-9FA6-43C1-A596-D64E0BCA4D16}" destId="{F9A99306-275F-4451-982F-C6DDD71B30CE}" srcOrd="0" destOrd="0" presId="urn:microsoft.com/office/officeart/2005/8/layout/vList5"/>
    <dgm:cxn modelId="{216061DB-37FF-4118-BD3C-09A2E486C2BE}" type="presParOf" srcId="{950875E7-9FA6-43C1-A596-D64E0BCA4D16}" destId="{3BC6C64B-75ED-4D04-8342-CE43113C9910}" srcOrd="1" destOrd="0" presId="urn:microsoft.com/office/officeart/2005/8/layout/vList5"/>
    <dgm:cxn modelId="{D300657A-A3FB-40B0-B6C7-53A9DAC2CA06}" type="presParOf" srcId="{DDEEBD98-5D64-4905-AE37-968D96562258}" destId="{947FD9DF-2A18-47F5-9D8D-FDC9737DF2A8}" srcOrd="1" destOrd="0" presId="urn:microsoft.com/office/officeart/2005/8/layout/vList5"/>
    <dgm:cxn modelId="{F45B5A51-E21A-4219-8899-09CE99AB89B0}" type="presParOf" srcId="{DDEEBD98-5D64-4905-AE37-968D96562258}" destId="{07F9081C-9FEA-4FE6-B377-2CD40F371005}" srcOrd="2" destOrd="0" presId="urn:microsoft.com/office/officeart/2005/8/layout/vList5"/>
    <dgm:cxn modelId="{9C638090-A9C5-4E0E-BC6D-452DB662F7B9}" type="presParOf" srcId="{07F9081C-9FEA-4FE6-B377-2CD40F371005}" destId="{80CE2570-85CB-439A-8603-4EAC488CFAAD}" srcOrd="0" destOrd="0" presId="urn:microsoft.com/office/officeart/2005/8/layout/vList5"/>
    <dgm:cxn modelId="{DCB7D40B-D758-4107-9A90-F809B9869D08}" type="presParOf" srcId="{07F9081C-9FEA-4FE6-B377-2CD40F371005}" destId="{FADE2B8B-DAC8-47ED-A2CE-CC00C76E918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4D2162-A63A-4AE4-84C2-C97D9C8386C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E4AC56-7FD8-4610-BDD3-E22837795BDC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Первый критерий </a:t>
          </a:r>
          <a:endParaRPr lang="ru-RU" sz="2400" b="1" dirty="0"/>
        </a:p>
      </dgm:t>
    </dgm:pt>
    <dgm:pt modelId="{E7FF749B-3CD8-422A-B8C0-43CEBBE3E837}" type="parTrans" cxnId="{9F23B5E1-62C9-466B-B72C-DCE6F416BCBF}">
      <dgm:prSet/>
      <dgm:spPr/>
      <dgm:t>
        <a:bodyPr/>
        <a:lstStyle/>
        <a:p>
          <a:endParaRPr lang="ru-RU"/>
        </a:p>
      </dgm:t>
    </dgm:pt>
    <dgm:pt modelId="{5C117BBC-418C-43B1-AA07-4482EB6C1C20}" type="sibTrans" cxnId="{9F23B5E1-62C9-466B-B72C-DCE6F416BCBF}">
      <dgm:prSet/>
      <dgm:spPr/>
      <dgm:t>
        <a:bodyPr/>
        <a:lstStyle/>
        <a:p>
          <a:endParaRPr lang="ru-RU"/>
        </a:p>
      </dgm:t>
    </dgm:pt>
    <dgm:pt modelId="{65E4065F-4970-40A8-B607-D964E4824B74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Выполнено в 291 УП (80% от общего числа проверенных УП)</a:t>
          </a:r>
          <a:endParaRPr lang="ru-RU" sz="2400" dirty="0"/>
        </a:p>
      </dgm:t>
    </dgm:pt>
    <dgm:pt modelId="{41648A2C-27CB-4E33-89DE-EFB658EB223F}" type="parTrans" cxnId="{3ED5D02D-23B4-4247-8F3E-4B2551996229}">
      <dgm:prSet/>
      <dgm:spPr/>
      <dgm:t>
        <a:bodyPr/>
        <a:lstStyle/>
        <a:p>
          <a:endParaRPr lang="ru-RU"/>
        </a:p>
      </dgm:t>
    </dgm:pt>
    <dgm:pt modelId="{E459627F-5292-4502-9D1F-CCDCAF644C94}" type="sibTrans" cxnId="{3ED5D02D-23B4-4247-8F3E-4B2551996229}">
      <dgm:prSet/>
      <dgm:spPr/>
      <dgm:t>
        <a:bodyPr/>
        <a:lstStyle/>
        <a:p>
          <a:endParaRPr lang="ru-RU"/>
        </a:p>
      </dgm:t>
    </dgm:pt>
    <dgm:pt modelId="{E9AA7FC7-A61F-4A73-B45E-165B6BB7A70A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Замечания</a:t>
          </a:r>
          <a:endParaRPr lang="ru-RU" sz="2400" b="1" dirty="0"/>
        </a:p>
      </dgm:t>
    </dgm:pt>
    <dgm:pt modelId="{77F23020-0341-4862-8A80-ACA0E0DE6518}" type="parTrans" cxnId="{C83E5360-0C1B-4CE6-9B12-AF9777C136E7}">
      <dgm:prSet/>
      <dgm:spPr/>
      <dgm:t>
        <a:bodyPr/>
        <a:lstStyle/>
        <a:p>
          <a:endParaRPr lang="ru-RU"/>
        </a:p>
      </dgm:t>
    </dgm:pt>
    <dgm:pt modelId="{94EFC986-8230-4D60-9313-F02AEF11698A}" type="sibTrans" cxnId="{C83E5360-0C1B-4CE6-9B12-AF9777C136E7}">
      <dgm:prSet/>
      <dgm:spPr/>
      <dgm:t>
        <a:bodyPr/>
        <a:lstStyle/>
        <a:p>
          <a:endParaRPr lang="ru-RU"/>
        </a:p>
      </dgm:t>
    </dgm:pt>
    <dgm:pt modelId="{CD467485-0C47-414F-8F2F-52D63795E2E5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Неверное указание общего количества часов</a:t>
          </a:r>
          <a:endParaRPr lang="ru-RU" sz="2400" dirty="0"/>
        </a:p>
      </dgm:t>
    </dgm:pt>
    <dgm:pt modelId="{FE62B9C4-7D88-4C82-9F7B-BDE13F4386CD}" type="parTrans" cxnId="{8A09C663-4597-4191-BEA4-459420E79D3C}">
      <dgm:prSet/>
      <dgm:spPr/>
      <dgm:t>
        <a:bodyPr/>
        <a:lstStyle/>
        <a:p>
          <a:endParaRPr lang="ru-RU"/>
        </a:p>
      </dgm:t>
    </dgm:pt>
    <dgm:pt modelId="{4EFDA8E9-3B1B-4EC9-9421-F410068B7D17}" type="sibTrans" cxnId="{8A09C663-4597-4191-BEA4-459420E79D3C}">
      <dgm:prSet/>
      <dgm:spPr/>
      <dgm:t>
        <a:bodyPr/>
        <a:lstStyle/>
        <a:p>
          <a:endParaRPr lang="ru-RU"/>
        </a:p>
      </dgm:t>
    </dgm:pt>
    <dgm:pt modelId="{1B203E88-95C2-46F7-A845-6C814D07CEAE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Не показано общее количество часов</a:t>
          </a:r>
          <a:endParaRPr lang="ru-RU" sz="2400" dirty="0">
            <a:solidFill>
              <a:schemeClr val="tx1"/>
            </a:solidFill>
          </a:endParaRPr>
        </a:p>
      </dgm:t>
    </dgm:pt>
    <dgm:pt modelId="{4A124D3A-38FF-405C-8AFB-E86CC2FC0BDB}" type="parTrans" cxnId="{25B05273-2B22-4114-9F2D-536E85191175}">
      <dgm:prSet/>
      <dgm:spPr/>
    </dgm:pt>
    <dgm:pt modelId="{38DD4750-9BB5-4C72-92B6-7D3C6225F27F}" type="sibTrans" cxnId="{25B05273-2B22-4114-9F2D-536E85191175}">
      <dgm:prSet/>
      <dgm:spPr/>
    </dgm:pt>
    <dgm:pt modelId="{ED8B8404-B207-492F-BFB3-024015A85816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Количество часов не соответствует часам по 6-тидневной учебной неделе.</a:t>
          </a:r>
          <a:endParaRPr lang="ru-RU" sz="2400" dirty="0">
            <a:solidFill>
              <a:schemeClr val="tx1"/>
            </a:solidFill>
          </a:endParaRPr>
        </a:p>
      </dgm:t>
    </dgm:pt>
    <dgm:pt modelId="{E12CE3FF-B332-44E2-A9EB-389F1A2F55B7}" type="parTrans" cxnId="{AD8D3AA3-FCE5-4337-8BBB-911CCA9BDD11}">
      <dgm:prSet/>
      <dgm:spPr/>
    </dgm:pt>
    <dgm:pt modelId="{A0BA2D88-13F8-43C3-8742-E414667FC184}" type="sibTrans" cxnId="{AD8D3AA3-FCE5-4337-8BBB-911CCA9BDD11}">
      <dgm:prSet/>
      <dgm:spPr/>
    </dgm:pt>
    <dgm:pt modelId="{083F0920-A758-4EEC-B194-75EAD907A55F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В пояснительной записке есть указание на индивидуальный проект, в УП – нет.</a:t>
          </a:r>
          <a:endParaRPr lang="ru-RU" sz="2400" dirty="0">
            <a:solidFill>
              <a:schemeClr val="tx1"/>
            </a:solidFill>
          </a:endParaRPr>
        </a:p>
      </dgm:t>
    </dgm:pt>
    <dgm:pt modelId="{F817E843-A0A9-4F05-B344-B22900680C7D}" type="parTrans" cxnId="{81721060-97C3-4F38-9CE4-EFD8AFEF6BF7}">
      <dgm:prSet/>
      <dgm:spPr/>
    </dgm:pt>
    <dgm:pt modelId="{D8A4092D-D657-4587-B756-B9BEF9D37C50}" type="sibTrans" cxnId="{81721060-97C3-4F38-9CE4-EFD8AFEF6BF7}">
      <dgm:prSet/>
      <dgm:spPr/>
    </dgm:pt>
    <dgm:pt modelId="{03A048BF-7408-4D43-9859-29870AC6512D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Общее количество часов менее 2312 ч.</a:t>
          </a:r>
          <a:endParaRPr lang="ru-RU" sz="2400" dirty="0">
            <a:solidFill>
              <a:schemeClr val="tx1"/>
            </a:solidFill>
          </a:endParaRPr>
        </a:p>
      </dgm:t>
    </dgm:pt>
    <dgm:pt modelId="{6D13457F-07B9-48D1-A263-45D8C041A213}" type="parTrans" cxnId="{9341D72C-8D00-4BA4-913A-2F8EF7AC8150}">
      <dgm:prSet/>
      <dgm:spPr/>
    </dgm:pt>
    <dgm:pt modelId="{A63BF7B1-384C-4AC7-9FCB-AB4908266D3F}" type="sibTrans" cxnId="{9341D72C-8D00-4BA4-913A-2F8EF7AC8150}">
      <dgm:prSet/>
      <dgm:spPr/>
    </dgm:pt>
    <dgm:pt modelId="{DDEEBD98-5D64-4905-AE37-968D96562258}" type="pres">
      <dgm:prSet presAssocID="{214D2162-A63A-4AE4-84C2-C97D9C8386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875E7-9FA6-43C1-A596-D64E0BCA4D16}" type="pres">
      <dgm:prSet presAssocID="{D2E4AC56-7FD8-4610-BDD3-E22837795BDC}" presName="linNode" presStyleCnt="0"/>
      <dgm:spPr/>
    </dgm:pt>
    <dgm:pt modelId="{F9A99306-275F-4451-982F-C6DDD71B30CE}" type="pres">
      <dgm:prSet presAssocID="{D2E4AC56-7FD8-4610-BDD3-E22837795BDC}" presName="parentText" presStyleLbl="node1" presStyleIdx="0" presStyleCnt="2" custScaleX="52422" custScaleY="361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6C64B-75ED-4D04-8342-CE43113C9910}" type="pres">
      <dgm:prSet presAssocID="{D2E4AC56-7FD8-4610-BDD3-E22837795BDC}" presName="descendantText" presStyleLbl="alignAccFollowNode1" presStyleIdx="0" presStyleCnt="2" custScaleX="109651" custScaleY="42343" custLinFactNeighborX="5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FD9DF-2A18-47F5-9D8D-FDC9737DF2A8}" type="pres">
      <dgm:prSet presAssocID="{5C117BBC-418C-43B1-AA07-4482EB6C1C20}" presName="sp" presStyleCnt="0"/>
      <dgm:spPr/>
    </dgm:pt>
    <dgm:pt modelId="{07F9081C-9FEA-4FE6-B377-2CD40F371005}" type="pres">
      <dgm:prSet presAssocID="{E9AA7FC7-A61F-4A73-B45E-165B6BB7A70A}" presName="linNode" presStyleCnt="0"/>
      <dgm:spPr/>
    </dgm:pt>
    <dgm:pt modelId="{80CE2570-85CB-439A-8603-4EAC488CFAAD}" type="pres">
      <dgm:prSet presAssocID="{E9AA7FC7-A61F-4A73-B45E-165B6BB7A70A}" presName="parentText" presStyleLbl="node1" presStyleIdx="1" presStyleCnt="2" custScaleX="508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E2B8B-DAC8-47ED-A2CE-CC00C76E9180}" type="pres">
      <dgm:prSet presAssocID="{E9AA7FC7-A61F-4A73-B45E-165B6BB7A70A}" presName="descendantText" presStyleLbl="alignAccFollowNode1" presStyleIdx="1" presStyleCnt="2" custScaleX="119781" custScaleY="124241" custLinFactNeighborX="657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D5D02D-23B4-4247-8F3E-4B2551996229}" srcId="{D2E4AC56-7FD8-4610-BDD3-E22837795BDC}" destId="{65E4065F-4970-40A8-B607-D964E4824B74}" srcOrd="0" destOrd="0" parTransId="{41648A2C-27CB-4E33-89DE-EFB658EB223F}" sibTransId="{E459627F-5292-4502-9D1F-CCDCAF644C94}"/>
    <dgm:cxn modelId="{25B05273-2B22-4114-9F2D-536E85191175}" srcId="{E9AA7FC7-A61F-4A73-B45E-165B6BB7A70A}" destId="{1B203E88-95C2-46F7-A845-6C814D07CEAE}" srcOrd="1" destOrd="0" parTransId="{4A124D3A-38FF-405C-8AFB-E86CC2FC0BDB}" sibTransId="{38DD4750-9BB5-4C72-92B6-7D3C6225F27F}"/>
    <dgm:cxn modelId="{157B4A2A-B5E6-4A39-9F53-F0FA2304BFB8}" type="presOf" srcId="{D2E4AC56-7FD8-4610-BDD3-E22837795BDC}" destId="{F9A99306-275F-4451-982F-C6DDD71B30CE}" srcOrd="0" destOrd="0" presId="urn:microsoft.com/office/officeart/2005/8/layout/vList5"/>
    <dgm:cxn modelId="{8A09C663-4597-4191-BEA4-459420E79D3C}" srcId="{E9AA7FC7-A61F-4A73-B45E-165B6BB7A70A}" destId="{CD467485-0C47-414F-8F2F-52D63795E2E5}" srcOrd="0" destOrd="0" parTransId="{FE62B9C4-7D88-4C82-9F7B-BDE13F4386CD}" sibTransId="{4EFDA8E9-3B1B-4EC9-9421-F410068B7D17}"/>
    <dgm:cxn modelId="{D4024E33-6B93-486F-944A-68553A9892F7}" type="presOf" srcId="{CD467485-0C47-414F-8F2F-52D63795E2E5}" destId="{FADE2B8B-DAC8-47ED-A2CE-CC00C76E9180}" srcOrd="0" destOrd="0" presId="urn:microsoft.com/office/officeart/2005/8/layout/vList5"/>
    <dgm:cxn modelId="{A263882F-2A79-49C4-A0C7-1D0A90D0A98A}" type="presOf" srcId="{ED8B8404-B207-492F-BFB3-024015A85816}" destId="{FADE2B8B-DAC8-47ED-A2CE-CC00C76E9180}" srcOrd="0" destOrd="2" presId="urn:microsoft.com/office/officeart/2005/8/layout/vList5"/>
    <dgm:cxn modelId="{C83E5360-0C1B-4CE6-9B12-AF9777C136E7}" srcId="{214D2162-A63A-4AE4-84C2-C97D9C8386CA}" destId="{E9AA7FC7-A61F-4A73-B45E-165B6BB7A70A}" srcOrd="1" destOrd="0" parTransId="{77F23020-0341-4862-8A80-ACA0E0DE6518}" sibTransId="{94EFC986-8230-4D60-9313-F02AEF11698A}"/>
    <dgm:cxn modelId="{9F23B5E1-62C9-466B-B72C-DCE6F416BCBF}" srcId="{214D2162-A63A-4AE4-84C2-C97D9C8386CA}" destId="{D2E4AC56-7FD8-4610-BDD3-E22837795BDC}" srcOrd="0" destOrd="0" parTransId="{E7FF749B-3CD8-422A-B8C0-43CEBBE3E837}" sibTransId="{5C117BBC-418C-43B1-AA07-4482EB6C1C20}"/>
    <dgm:cxn modelId="{006A7CF4-B126-47B7-9E82-2A3E885E9561}" type="presOf" srcId="{03A048BF-7408-4D43-9859-29870AC6512D}" destId="{FADE2B8B-DAC8-47ED-A2CE-CC00C76E9180}" srcOrd="0" destOrd="4" presId="urn:microsoft.com/office/officeart/2005/8/layout/vList5"/>
    <dgm:cxn modelId="{AD8D3AA3-FCE5-4337-8BBB-911CCA9BDD11}" srcId="{E9AA7FC7-A61F-4A73-B45E-165B6BB7A70A}" destId="{ED8B8404-B207-492F-BFB3-024015A85816}" srcOrd="2" destOrd="0" parTransId="{E12CE3FF-B332-44E2-A9EB-389F1A2F55B7}" sibTransId="{A0BA2D88-13F8-43C3-8742-E414667FC184}"/>
    <dgm:cxn modelId="{5CF52959-68CF-40A4-BDB9-1530CF3144A1}" type="presOf" srcId="{083F0920-A758-4EEC-B194-75EAD907A55F}" destId="{FADE2B8B-DAC8-47ED-A2CE-CC00C76E9180}" srcOrd="0" destOrd="3" presId="urn:microsoft.com/office/officeart/2005/8/layout/vList5"/>
    <dgm:cxn modelId="{826BAB43-2853-46F9-ADBD-E4E4EB280215}" type="presOf" srcId="{E9AA7FC7-A61F-4A73-B45E-165B6BB7A70A}" destId="{80CE2570-85CB-439A-8603-4EAC488CFAAD}" srcOrd="0" destOrd="0" presId="urn:microsoft.com/office/officeart/2005/8/layout/vList5"/>
    <dgm:cxn modelId="{9321AA06-3DF9-4096-9AD2-3A27A3693722}" type="presOf" srcId="{214D2162-A63A-4AE4-84C2-C97D9C8386CA}" destId="{DDEEBD98-5D64-4905-AE37-968D96562258}" srcOrd="0" destOrd="0" presId="urn:microsoft.com/office/officeart/2005/8/layout/vList5"/>
    <dgm:cxn modelId="{E6A3F01D-3C48-4EEC-B006-E232CE37E53E}" type="presOf" srcId="{1B203E88-95C2-46F7-A845-6C814D07CEAE}" destId="{FADE2B8B-DAC8-47ED-A2CE-CC00C76E9180}" srcOrd="0" destOrd="1" presId="urn:microsoft.com/office/officeart/2005/8/layout/vList5"/>
    <dgm:cxn modelId="{89A8548F-6579-4B28-8573-FDA93A9BC0DB}" type="presOf" srcId="{65E4065F-4970-40A8-B607-D964E4824B74}" destId="{3BC6C64B-75ED-4D04-8342-CE43113C9910}" srcOrd="0" destOrd="0" presId="urn:microsoft.com/office/officeart/2005/8/layout/vList5"/>
    <dgm:cxn modelId="{81721060-97C3-4F38-9CE4-EFD8AFEF6BF7}" srcId="{E9AA7FC7-A61F-4A73-B45E-165B6BB7A70A}" destId="{083F0920-A758-4EEC-B194-75EAD907A55F}" srcOrd="3" destOrd="0" parTransId="{F817E843-A0A9-4F05-B344-B22900680C7D}" sibTransId="{D8A4092D-D657-4587-B756-B9BEF9D37C50}"/>
    <dgm:cxn modelId="{9341D72C-8D00-4BA4-913A-2F8EF7AC8150}" srcId="{E9AA7FC7-A61F-4A73-B45E-165B6BB7A70A}" destId="{03A048BF-7408-4D43-9859-29870AC6512D}" srcOrd="4" destOrd="0" parTransId="{6D13457F-07B9-48D1-A263-45D8C041A213}" sibTransId="{A63BF7B1-384C-4AC7-9FCB-AB4908266D3F}"/>
    <dgm:cxn modelId="{5BC5F12C-9A49-4A44-9EEC-EDB71B5C9E39}" type="presParOf" srcId="{DDEEBD98-5D64-4905-AE37-968D96562258}" destId="{950875E7-9FA6-43C1-A596-D64E0BCA4D16}" srcOrd="0" destOrd="0" presId="urn:microsoft.com/office/officeart/2005/8/layout/vList5"/>
    <dgm:cxn modelId="{B327BD58-4747-4A77-9BA3-AFF4577F3AE6}" type="presParOf" srcId="{950875E7-9FA6-43C1-A596-D64E0BCA4D16}" destId="{F9A99306-275F-4451-982F-C6DDD71B30CE}" srcOrd="0" destOrd="0" presId="urn:microsoft.com/office/officeart/2005/8/layout/vList5"/>
    <dgm:cxn modelId="{216061DB-37FF-4118-BD3C-09A2E486C2BE}" type="presParOf" srcId="{950875E7-9FA6-43C1-A596-D64E0BCA4D16}" destId="{3BC6C64B-75ED-4D04-8342-CE43113C9910}" srcOrd="1" destOrd="0" presId="urn:microsoft.com/office/officeart/2005/8/layout/vList5"/>
    <dgm:cxn modelId="{D300657A-A3FB-40B0-B6C7-53A9DAC2CA06}" type="presParOf" srcId="{DDEEBD98-5D64-4905-AE37-968D96562258}" destId="{947FD9DF-2A18-47F5-9D8D-FDC9737DF2A8}" srcOrd="1" destOrd="0" presId="urn:microsoft.com/office/officeart/2005/8/layout/vList5"/>
    <dgm:cxn modelId="{F45B5A51-E21A-4219-8899-09CE99AB89B0}" type="presParOf" srcId="{DDEEBD98-5D64-4905-AE37-968D96562258}" destId="{07F9081C-9FEA-4FE6-B377-2CD40F371005}" srcOrd="2" destOrd="0" presId="urn:microsoft.com/office/officeart/2005/8/layout/vList5"/>
    <dgm:cxn modelId="{9C638090-A9C5-4E0E-BC6D-452DB662F7B9}" type="presParOf" srcId="{07F9081C-9FEA-4FE6-B377-2CD40F371005}" destId="{80CE2570-85CB-439A-8603-4EAC488CFAAD}" srcOrd="0" destOrd="0" presId="urn:microsoft.com/office/officeart/2005/8/layout/vList5"/>
    <dgm:cxn modelId="{DCB7D40B-D758-4107-9A90-F809B9869D08}" type="presParOf" srcId="{07F9081C-9FEA-4FE6-B377-2CD40F371005}" destId="{FADE2B8B-DAC8-47ED-A2CE-CC00C76E918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14D2162-A63A-4AE4-84C2-C97D9C8386C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E4AC56-7FD8-4610-BDD3-E22837795BDC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Третий критерий </a:t>
          </a:r>
          <a:endParaRPr lang="ru-RU" sz="2400" b="1" dirty="0"/>
        </a:p>
      </dgm:t>
    </dgm:pt>
    <dgm:pt modelId="{E7FF749B-3CD8-422A-B8C0-43CEBBE3E837}" type="parTrans" cxnId="{9F23B5E1-62C9-466B-B72C-DCE6F416BCBF}">
      <dgm:prSet/>
      <dgm:spPr/>
      <dgm:t>
        <a:bodyPr/>
        <a:lstStyle/>
        <a:p>
          <a:endParaRPr lang="ru-RU"/>
        </a:p>
      </dgm:t>
    </dgm:pt>
    <dgm:pt modelId="{5C117BBC-418C-43B1-AA07-4482EB6C1C20}" type="sibTrans" cxnId="{9F23B5E1-62C9-466B-B72C-DCE6F416BCBF}">
      <dgm:prSet/>
      <dgm:spPr/>
      <dgm:t>
        <a:bodyPr/>
        <a:lstStyle/>
        <a:p>
          <a:endParaRPr lang="ru-RU"/>
        </a:p>
      </dgm:t>
    </dgm:pt>
    <dgm:pt modelId="{65E4065F-4970-40A8-B607-D964E4824B74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Выполнено в 287 УП (79% от общего числа проверенных УП)</a:t>
          </a:r>
          <a:endParaRPr lang="ru-RU" sz="2400" dirty="0"/>
        </a:p>
      </dgm:t>
    </dgm:pt>
    <dgm:pt modelId="{41648A2C-27CB-4E33-89DE-EFB658EB223F}" type="parTrans" cxnId="{3ED5D02D-23B4-4247-8F3E-4B2551996229}">
      <dgm:prSet/>
      <dgm:spPr/>
      <dgm:t>
        <a:bodyPr/>
        <a:lstStyle/>
        <a:p>
          <a:endParaRPr lang="ru-RU"/>
        </a:p>
      </dgm:t>
    </dgm:pt>
    <dgm:pt modelId="{E459627F-5292-4502-9D1F-CCDCAF644C94}" type="sibTrans" cxnId="{3ED5D02D-23B4-4247-8F3E-4B2551996229}">
      <dgm:prSet/>
      <dgm:spPr/>
      <dgm:t>
        <a:bodyPr/>
        <a:lstStyle/>
        <a:p>
          <a:endParaRPr lang="ru-RU"/>
        </a:p>
      </dgm:t>
    </dgm:pt>
    <dgm:pt modelId="{E9AA7FC7-A61F-4A73-B45E-165B6BB7A70A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Замечания</a:t>
          </a:r>
          <a:endParaRPr lang="ru-RU" sz="2400" b="1" dirty="0"/>
        </a:p>
      </dgm:t>
    </dgm:pt>
    <dgm:pt modelId="{77F23020-0341-4862-8A80-ACA0E0DE6518}" type="parTrans" cxnId="{C83E5360-0C1B-4CE6-9B12-AF9777C136E7}">
      <dgm:prSet/>
      <dgm:spPr/>
      <dgm:t>
        <a:bodyPr/>
        <a:lstStyle/>
        <a:p>
          <a:endParaRPr lang="ru-RU"/>
        </a:p>
      </dgm:t>
    </dgm:pt>
    <dgm:pt modelId="{94EFC986-8230-4D60-9313-F02AEF11698A}" type="sibTrans" cxnId="{C83E5360-0C1B-4CE6-9B12-AF9777C136E7}">
      <dgm:prSet/>
      <dgm:spPr/>
      <dgm:t>
        <a:bodyPr/>
        <a:lstStyle/>
        <a:p>
          <a:endParaRPr lang="ru-RU"/>
        </a:p>
      </dgm:t>
    </dgm:pt>
    <dgm:pt modelId="{CD467485-0C47-414F-8F2F-52D63795E2E5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В УП, по-прежнему, указан учебный предмет ОБЖ (</a:t>
          </a:r>
          <a:r>
            <a:rPr lang="ru-RU" sz="2400" b="1" dirty="0" smtClean="0">
              <a:solidFill>
                <a:srgbClr val="C00000"/>
              </a:solidFill>
            </a:rPr>
            <a:t>ОБЗР)</a:t>
          </a:r>
          <a:endParaRPr lang="ru-RU" sz="2400" b="1" dirty="0">
            <a:solidFill>
              <a:srgbClr val="C00000"/>
            </a:solidFill>
          </a:endParaRPr>
        </a:p>
      </dgm:t>
    </dgm:pt>
    <dgm:pt modelId="{FE62B9C4-7D88-4C82-9F7B-BDE13F4386CD}" type="parTrans" cxnId="{8A09C663-4597-4191-BEA4-459420E79D3C}">
      <dgm:prSet/>
      <dgm:spPr/>
      <dgm:t>
        <a:bodyPr/>
        <a:lstStyle/>
        <a:p>
          <a:endParaRPr lang="ru-RU"/>
        </a:p>
      </dgm:t>
    </dgm:pt>
    <dgm:pt modelId="{4EFDA8E9-3B1B-4EC9-9421-F410068B7D17}" type="sibTrans" cxnId="{8A09C663-4597-4191-BEA4-459420E79D3C}">
      <dgm:prSet/>
      <dgm:spPr/>
      <dgm:t>
        <a:bodyPr/>
        <a:lstStyle/>
        <a:p>
          <a:endParaRPr lang="ru-RU"/>
        </a:p>
      </dgm:t>
    </dgm:pt>
    <dgm:pt modelId="{1B203E88-95C2-46F7-A845-6C814D07CEAE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«Математика» представлена единым курсом, без указания учебных предметов.</a:t>
          </a:r>
          <a:endParaRPr lang="ru-RU" sz="2400" dirty="0">
            <a:solidFill>
              <a:schemeClr val="tx1"/>
            </a:solidFill>
          </a:endParaRPr>
        </a:p>
      </dgm:t>
    </dgm:pt>
    <dgm:pt modelId="{4A124D3A-38FF-405C-8AFB-E86CC2FC0BDB}" type="parTrans" cxnId="{25B05273-2B22-4114-9F2D-536E85191175}">
      <dgm:prSet/>
      <dgm:spPr/>
    </dgm:pt>
    <dgm:pt modelId="{38DD4750-9BB5-4C72-92B6-7D3C6225F27F}" type="sibTrans" cxnId="{25B05273-2B22-4114-9F2D-536E85191175}">
      <dgm:prSet/>
      <dgm:spPr/>
    </dgm:pt>
    <dgm:pt modelId="{ED8B8404-B207-492F-BFB3-024015A85816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Отсутствуют два учебных предмета обязательной части </a:t>
          </a:r>
          <a:endParaRPr lang="ru-RU" sz="2400" dirty="0">
            <a:solidFill>
              <a:schemeClr val="tx1"/>
            </a:solidFill>
          </a:endParaRPr>
        </a:p>
      </dgm:t>
    </dgm:pt>
    <dgm:pt modelId="{E12CE3FF-B332-44E2-A9EB-389F1A2F55B7}" type="parTrans" cxnId="{AD8D3AA3-FCE5-4337-8BBB-911CCA9BDD11}">
      <dgm:prSet/>
      <dgm:spPr/>
    </dgm:pt>
    <dgm:pt modelId="{A0BA2D88-13F8-43C3-8742-E414667FC184}" type="sibTrans" cxnId="{AD8D3AA3-FCE5-4337-8BBB-911CCA9BDD11}">
      <dgm:prSet/>
      <dgm:spPr/>
    </dgm:pt>
    <dgm:pt modelId="{4DFD79BF-F0BF-4A6B-99D2-A07B27424CB1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«Физическая культура» и «ОБЗР» – представлены в одной предметной области.</a:t>
          </a:r>
          <a:endParaRPr lang="ru-RU" sz="2400" dirty="0">
            <a:solidFill>
              <a:schemeClr val="tx1"/>
            </a:solidFill>
          </a:endParaRPr>
        </a:p>
      </dgm:t>
    </dgm:pt>
    <dgm:pt modelId="{E78BC936-E5C7-43F8-B387-55A718B2EED5}" type="parTrans" cxnId="{3F43BC5B-2F51-4EC7-9308-481B6160E2FD}">
      <dgm:prSet/>
      <dgm:spPr/>
    </dgm:pt>
    <dgm:pt modelId="{63C35947-2086-4D55-B443-D487BA7EE24C}" type="sibTrans" cxnId="{3F43BC5B-2F51-4EC7-9308-481B6160E2FD}">
      <dgm:prSet/>
      <dgm:spPr/>
    </dgm:pt>
    <dgm:pt modelId="{DDEEBD98-5D64-4905-AE37-968D96562258}" type="pres">
      <dgm:prSet presAssocID="{214D2162-A63A-4AE4-84C2-C97D9C8386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875E7-9FA6-43C1-A596-D64E0BCA4D16}" type="pres">
      <dgm:prSet presAssocID="{D2E4AC56-7FD8-4610-BDD3-E22837795BDC}" presName="linNode" presStyleCnt="0"/>
      <dgm:spPr/>
    </dgm:pt>
    <dgm:pt modelId="{F9A99306-275F-4451-982F-C6DDD71B30CE}" type="pres">
      <dgm:prSet presAssocID="{D2E4AC56-7FD8-4610-BDD3-E22837795BDC}" presName="parentText" presStyleLbl="node1" presStyleIdx="0" presStyleCnt="2" custScaleX="52422" custScaleY="361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6C64B-75ED-4D04-8342-CE43113C9910}" type="pres">
      <dgm:prSet presAssocID="{D2E4AC56-7FD8-4610-BDD3-E22837795BDC}" presName="descendantText" presStyleLbl="alignAccFollowNode1" presStyleIdx="0" presStyleCnt="2" custScaleX="109651" custScaleY="42343" custLinFactNeighborX="5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FD9DF-2A18-47F5-9D8D-FDC9737DF2A8}" type="pres">
      <dgm:prSet presAssocID="{5C117BBC-418C-43B1-AA07-4482EB6C1C20}" presName="sp" presStyleCnt="0"/>
      <dgm:spPr/>
    </dgm:pt>
    <dgm:pt modelId="{07F9081C-9FEA-4FE6-B377-2CD40F371005}" type="pres">
      <dgm:prSet presAssocID="{E9AA7FC7-A61F-4A73-B45E-165B6BB7A70A}" presName="linNode" presStyleCnt="0"/>
      <dgm:spPr/>
    </dgm:pt>
    <dgm:pt modelId="{80CE2570-85CB-439A-8603-4EAC488CFAAD}" type="pres">
      <dgm:prSet presAssocID="{E9AA7FC7-A61F-4A73-B45E-165B6BB7A70A}" presName="parentText" presStyleLbl="node1" presStyleIdx="1" presStyleCnt="2" custScaleX="508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E2B8B-DAC8-47ED-A2CE-CC00C76E9180}" type="pres">
      <dgm:prSet presAssocID="{E9AA7FC7-A61F-4A73-B45E-165B6BB7A70A}" presName="descendantText" presStyleLbl="alignAccFollowNode1" presStyleIdx="1" presStyleCnt="2" custScaleX="119781" custScaleY="124241" custLinFactNeighborX="657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8D3AA3-FCE5-4337-8BBB-911CCA9BDD11}" srcId="{E9AA7FC7-A61F-4A73-B45E-165B6BB7A70A}" destId="{ED8B8404-B207-492F-BFB3-024015A85816}" srcOrd="3" destOrd="0" parTransId="{E12CE3FF-B332-44E2-A9EB-389F1A2F55B7}" sibTransId="{A0BA2D88-13F8-43C3-8742-E414667FC184}"/>
    <dgm:cxn modelId="{157B4A2A-B5E6-4A39-9F53-F0FA2304BFB8}" type="presOf" srcId="{D2E4AC56-7FD8-4610-BDD3-E22837795BDC}" destId="{F9A99306-275F-4451-982F-C6DDD71B30CE}" srcOrd="0" destOrd="0" presId="urn:microsoft.com/office/officeart/2005/8/layout/vList5"/>
    <dgm:cxn modelId="{8A09C663-4597-4191-BEA4-459420E79D3C}" srcId="{E9AA7FC7-A61F-4A73-B45E-165B6BB7A70A}" destId="{CD467485-0C47-414F-8F2F-52D63795E2E5}" srcOrd="0" destOrd="0" parTransId="{FE62B9C4-7D88-4C82-9F7B-BDE13F4386CD}" sibTransId="{4EFDA8E9-3B1B-4EC9-9421-F410068B7D17}"/>
    <dgm:cxn modelId="{D4024E33-6B93-486F-944A-68553A9892F7}" type="presOf" srcId="{CD467485-0C47-414F-8F2F-52D63795E2E5}" destId="{FADE2B8B-DAC8-47ED-A2CE-CC00C76E9180}" srcOrd="0" destOrd="0" presId="urn:microsoft.com/office/officeart/2005/8/layout/vList5"/>
    <dgm:cxn modelId="{25B05273-2B22-4114-9F2D-536E85191175}" srcId="{E9AA7FC7-A61F-4A73-B45E-165B6BB7A70A}" destId="{1B203E88-95C2-46F7-A845-6C814D07CEAE}" srcOrd="1" destOrd="0" parTransId="{4A124D3A-38FF-405C-8AFB-E86CC2FC0BDB}" sibTransId="{38DD4750-9BB5-4C72-92B6-7D3C6225F27F}"/>
    <dgm:cxn modelId="{826BAB43-2853-46F9-ADBD-E4E4EB280215}" type="presOf" srcId="{E9AA7FC7-A61F-4A73-B45E-165B6BB7A70A}" destId="{80CE2570-85CB-439A-8603-4EAC488CFAAD}" srcOrd="0" destOrd="0" presId="urn:microsoft.com/office/officeart/2005/8/layout/vList5"/>
    <dgm:cxn modelId="{9F23B5E1-62C9-466B-B72C-DCE6F416BCBF}" srcId="{214D2162-A63A-4AE4-84C2-C97D9C8386CA}" destId="{D2E4AC56-7FD8-4610-BDD3-E22837795BDC}" srcOrd="0" destOrd="0" parTransId="{E7FF749B-3CD8-422A-B8C0-43CEBBE3E837}" sibTransId="{5C117BBC-418C-43B1-AA07-4482EB6C1C20}"/>
    <dgm:cxn modelId="{89A8548F-6579-4B28-8573-FDA93A9BC0DB}" type="presOf" srcId="{65E4065F-4970-40A8-B607-D964E4824B74}" destId="{3BC6C64B-75ED-4D04-8342-CE43113C9910}" srcOrd="0" destOrd="0" presId="urn:microsoft.com/office/officeart/2005/8/layout/vList5"/>
    <dgm:cxn modelId="{3ED5D02D-23B4-4247-8F3E-4B2551996229}" srcId="{D2E4AC56-7FD8-4610-BDD3-E22837795BDC}" destId="{65E4065F-4970-40A8-B607-D964E4824B74}" srcOrd="0" destOrd="0" parTransId="{41648A2C-27CB-4E33-89DE-EFB658EB223F}" sibTransId="{E459627F-5292-4502-9D1F-CCDCAF644C94}"/>
    <dgm:cxn modelId="{A263882F-2A79-49C4-A0C7-1D0A90D0A98A}" type="presOf" srcId="{ED8B8404-B207-492F-BFB3-024015A85816}" destId="{FADE2B8B-DAC8-47ED-A2CE-CC00C76E9180}" srcOrd="0" destOrd="3" presId="urn:microsoft.com/office/officeart/2005/8/layout/vList5"/>
    <dgm:cxn modelId="{DB34A0B6-8CE8-4E25-8669-A5C33A97AB3F}" type="presOf" srcId="{4DFD79BF-F0BF-4A6B-99D2-A07B27424CB1}" destId="{FADE2B8B-DAC8-47ED-A2CE-CC00C76E9180}" srcOrd="0" destOrd="2" presId="urn:microsoft.com/office/officeart/2005/8/layout/vList5"/>
    <dgm:cxn modelId="{3F43BC5B-2F51-4EC7-9308-481B6160E2FD}" srcId="{E9AA7FC7-A61F-4A73-B45E-165B6BB7A70A}" destId="{4DFD79BF-F0BF-4A6B-99D2-A07B27424CB1}" srcOrd="2" destOrd="0" parTransId="{E78BC936-E5C7-43F8-B387-55A718B2EED5}" sibTransId="{63C35947-2086-4D55-B443-D487BA7EE24C}"/>
    <dgm:cxn modelId="{E6A3F01D-3C48-4EEC-B006-E232CE37E53E}" type="presOf" srcId="{1B203E88-95C2-46F7-A845-6C814D07CEAE}" destId="{FADE2B8B-DAC8-47ED-A2CE-CC00C76E9180}" srcOrd="0" destOrd="1" presId="urn:microsoft.com/office/officeart/2005/8/layout/vList5"/>
    <dgm:cxn modelId="{C83E5360-0C1B-4CE6-9B12-AF9777C136E7}" srcId="{214D2162-A63A-4AE4-84C2-C97D9C8386CA}" destId="{E9AA7FC7-A61F-4A73-B45E-165B6BB7A70A}" srcOrd="1" destOrd="0" parTransId="{77F23020-0341-4862-8A80-ACA0E0DE6518}" sibTransId="{94EFC986-8230-4D60-9313-F02AEF11698A}"/>
    <dgm:cxn modelId="{9321AA06-3DF9-4096-9AD2-3A27A3693722}" type="presOf" srcId="{214D2162-A63A-4AE4-84C2-C97D9C8386CA}" destId="{DDEEBD98-5D64-4905-AE37-968D96562258}" srcOrd="0" destOrd="0" presId="urn:microsoft.com/office/officeart/2005/8/layout/vList5"/>
    <dgm:cxn modelId="{5BC5F12C-9A49-4A44-9EEC-EDB71B5C9E39}" type="presParOf" srcId="{DDEEBD98-5D64-4905-AE37-968D96562258}" destId="{950875E7-9FA6-43C1-A596-D64E0BCA4D16}" srcOrd="0" destOrd="0" presId="urn:microsoft.com/office/officeart/2005/8/layout/vList5"/>
    <dgm:cxn modelId="{B327BD58-4747-4A77-9BA3-AFF4577F3AE6}" type="presParOf" srcId="{950875E7-9FA6-43C1-A596-D64E0BCA4D16}" destId="{F9A99306-275F-4451-982F-C6DDD71B30CE}" srcOrd="0" destOrd="0" presId="urn:microsoft.com/office/officeart/2005/8/layout/vList5"/>
    <dgm:cxn modelId="{216061DB-37FF-4118-BD3C-09A2E486C2BE}" type="presParOf" srcId="{950875E7-9FA6-43C1-A596-D64E0BCA4D16}" destId="{3BC6C64B-75ED-4D04-8342-CE43113C9910}" srcOrd="1" destOrd="0" presId="urn:microsoft.com/office/officeart/2005/8/layout/vList5"/>
    <dgm:cxn modelId="{D300657A-A3FB-40B0-B6C7-53A9DAC2CA06}" type="presParOf" srcId="{DDEEBD98-5D64-4905-AE37-968D96562258}" destId="{947FD9DF-2A18-47F5-9D8D-FDC9737DF2A8}" srcOrd="1" destOrd="0" presId="urn:microsoft.com/office/officeart/2005/8/layout/vList5"/>
    <dgm:cxn modelId="{F45B5A51-E21A-4219-8899-09CE99AB89B0}" type="presParOf" srcId="{DDEEBD98-5D64-4905-AE37-968D96562258}" destId="{07F9081C-9FEA-4FE6-B377-2CD40F371005}" srcOrd="2" destOrd="0" presId="urn:microsoft.com/office/officeart/2005/8/layout/vList5"/>
    <dgm:cxn modelId="{9C638090-A9C5-4E0E-BC6D-452DB662F7B9}" type="presParOf" srcId="{07F9081C-9FEA-4FE6-B377-2CD40F371005}" destId="{80CE2570-85CB-439A-8603-4EAC488CFAAD}" srcOrd="0" destOrd="0" presId="urn:microsoft.com/office/officeart/2005/8/layout/vList5"/>
    <dgm:cxn modelId="{DCB7D40B-D758-4107-9A90-F809B9869D08}" type="presParOf" srcId="{07F9081C-9FEA-4FE6-B377-2CD40F371005}" destId="{FADE2B8B-DAC8-47ED-A2CE-CC00C76E918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14D2162-A63A-4AE4-84C2-C97D9C8386C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E4AC56-7FD8-4610-BDD3-E22837795BDC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Второй критерий </a:t>
          </a:r>
          <a:endParaRPr lang="ru-RU" sz="2400" b="1" dirty="0"/>
        </a:p>
      </dgm:t>
    </dgm:pt>
    <dgm:pt modelId="{E7FF749B-3CD8-422A-B8C0-43CEBBE3E837}" type="parTrans" cxnId="{9F23B5E1-62C9-466B-B72C-DCE6F416BCBF}">
      <dgm:prSet/>
      <dgm:spPr/>
      <dgm:t>
        <a:bodyPr/>
        <a:lstStyle/>
        <a:p>
          <a:endParaRPr lang="ru-RU"/>
        </a:p>
      </dgm:t>
    </dgm:pt>
    <dgm:pt modelId="{5C117BBC-418C-43B1-AA07-4482EB6C1C20}" type="sibTrans" cxnId="{9F23B5E1-62C9-466B-B72C-DCE6F416BCBF}">
      <dgm:prSet/>
      <dgm:spPr/>
      <dgm:t>
        <a:bodyPr/>
        <a:lstStyle/>
        <a:p>
          <a:endParaRPr lang="ru-RU"/>
        </a:p>
      </dgm:t>
    </dgm:pt>
    <dgm:pt modelId="{65E4065F-4970-40A8-B607-D964E4824B74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Выполнено в 247 УП (68% от общего числа проверенных УП)</a:t>
          </a:r>
          <a:endParaRPr lang="ru-RU" sz="2400" dirty="0"/>
        </a:p>
      </dgm:t>
    </dgm:pt>
    <dgm:pt modelId="{41648A2C-27CB-4E33-89DE-EFB658EB223F}" type="parTrans" cxnId="{3ED5D02D-23B4-4247-8F3E-4B2551996229}">
      <dgm:prSet/>
      <dgm:spPr/>
      <dgm:t>
        <a:bodyPr/>
        <a:lstStyle/>
        <a:p>
          <a:endParaRPr lang="ru-RU"/>
        </a:p>
      </dgm:t>
    </dgm:pt>
    <dgm:pt modelId="{E459627F-5292-4502-9D1F-CCDCAF644C94}" type="sibTrans" cxnId="{3ED5D02D-23B4-4247-8F3E-4B2551996229}">
      <dgm:prSet/>
      <dgm:spPr/>
      <dgm:t>
        <a:bodyPr/>
        <a:lstStyle/>
        <a:p>
          <a:endParaRPr lang="ru-RU"/>
        </a:p>
      </dgm:t>
    </dgm:pt>
    <dgm:pt modelId="{E9AA7FC7-A61F-4A73-B45E-165B6BB7A70A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Замечания</a:t>
          </a:r>
          <a:endParaRPr lang="ru-RU" sz="2400" b="1" dirty="0"/>
        </a:p>
      </dgm:t>
    </dgm:pt>
    <dgm:pt modelId="{77F23020-0341-4862-8A80-ACA0E0DE6518}" type="parTrans" cxnId="{C83E5360-0C1B-4CE6-9B12-AF9777C136E7}">
      <dgm:prSet/>
      <dgm:spPr/>
      <dgm:t>
        <a:bodyPr/>
        <a:lstStyle/>
        <a:p>
          <a:endParaRPr lang="ru-RU"/>
        </a:p>
      </dgm:t>
    </dgm:pt>
    <dgm:pt modelId="{94EFC986-8230-4D60-9313-F02AEF11698A}" type="sibTrans" cxnId="{C83E5360-0C1B-4CE6-9B12-AF9777C136E7}">
      <dgm:prSet/>
      <dgm:spPr/>
      <dgm:t>
        <a:bodyPr/>
        <a:lstStyle/>
        <a:p>
          <a:endParaRPr lang="ru-RU"/>
        </a:p>
      </dgm:t>
    </dgm:pt>
    <dgm:pt modelId="{CD467485-0C47-414F-8F2F-52D63795E2E5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Не отражены базовый и углубленный уровень изучения предметов</a:t>
          </a:r>
          <a:endParaRPr lang="ru-RU" sz="2400" b="1" dirty="0">
            <a:solidFill>
              <a:srgbClr val="C00000"/>
            </a:solidFill>
          </a:endParaRPr>
        </a:p>
      </dgm:t>
    </dgm:pt>
    <dgm:pt modelId="{FE62B9C4-7D88-4C82-9F7B-BDE13F4386CD}" type="parTrans" cxnId="{8A09C663-4597-4191-BEA4-459420E79D3C}">
      <dgm:prSet/>
      <dgm:spPr/>
      <dgm:t>
        <a:bodyPr/>
        <a:lstStyle/>
        <a:p>
          <a:endParaRPr lang="ru-RU"/>
        </a:p>
      </dgm:t>
    </dgm:pt>
    <dgm:pt modelId="{4EFDA8E9-3B1B-4EC9-9421-F410068B7D17}" type="sibTrans" cxnId="{8A09C663-4597-4191-BEA4-459420E79D3C}">
      <dgm:prSet/>
      <dgm:spPr/>
      <dgm:t>
        <a:bodyPr/>
        <a:lstStyle/>
        <a:p>
          <a:endParaRPr lang="ru-RU"/>
        </a:p>
      </dgm:t>
    </dgm:pt>
    <dgm:pt modelId="{1B203E88-95C2-46F7-A845-6C814D07CEAE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Отсутствует продолжительность учебной недели.</a:t>
          </a:r>
          <a:endParaRPr lang="ru-RU" sz="2400" dirty="0">
            <a:solidFill>
              <a:schemeClr val="tx1"/>
            </a:solidFill>
          </a:endParaRPr>
        </a:p>
      </dgm:t>
    </dgm:pt>
    <dgm:pt modelId="{4A124D3A-38FF-405C-8AFB-E86CC2FC0BDB}" type="parTrans" cxnId="{25B05273-2B22-4114-9F2D-536E85191175}">
      <dgm:prSet/>
      <dgm:spPr/>
    </dgm:pt>
    <dgm:pt modelId="{38DD4750-9BB5-4C72-92B6-7D3C6225F27F}" type="sibTrans" cxnId="{25B05273-2B22-4114-9F2D-536E85191175}">
      <dgm:prSet/>
      <dgm:spPr/>
    </dgm:pt>
    <dgm:pt modelId="{ED8B8404-B207-492F-BFB3-024015A85816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Отсутствуют формы промежуточной аттестации</a:t>
          </a:r>
          <a:endParaRPr lang="ru-RU" sz="2400" dirty="0">
            <a:solidFill>
              <a:schemeClr val="tx1"/>
            </a:solidFill>
          </a:endParaRPr>
        </a:p>
      </dgm:t>
    </dgm:pt>
    <dgm:pt modelId="{E12CE3FF-B332-44E2-A9EB-389F1A2F55B7}" type="parTrans" cxnId="{AD8D3AA3-FCE5-4337-8BBB-911CCA9BDD11}">
      <dgm:prSet/>
      <dgm:spPr/>
    </dgm:pt>
    <dgm:pt modelId="{A0BA2D88-13F8-43C3-8742-E414667FC184}" type="sibTrans" cxnId="{AD8D3AA3-FCE5-4337-8BBB-911CCA9BDD11}">
      <dgm:prSet/>
      <dgm:spPr/>
    </dgm:pt>
    <dgm:pt modelId="{4DFD79BF-F0BF-4A6B-99D2-A07B27424CB1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Отсутствует  количество часов на внеурочную деятельность.</a:t>
          </a:r>
          <a:endParaRPr lang="ru-RU" sz="2400" dirty="0">
            <a:solidFill>
              <a:schemeClr val="tx1"/>
            </a:solidFill>
          </a:endParaRPr>
        </a:p>
      </dgm:t>
    </dgm:pt>
    <dgm:pt modelId="{E78BC936-E5C7-43F8-B387-55A718B2EED5}" type="parTrans" cxnId="{3F43BC5B-2F51-4EC7-9308-481B6160E2FD}">
      <dgm:prSet/>
      <dgm:spPr/>
    </dgm:pt>
    <dgm:pt modelId="{63C35947-2086-4D55-B443-D487BA7EE24C}" type="sibTrans" cxnId="{3F43BC5B-2F51-4EC7-9308-481B6160E2FD}">
      <dgm:prSet/>
      <dgm:spPr/>
    </dgm:pt>
    <dgm:pt modelId="{DDEEBD98-5D64-4905-AE37-968D96562258}" type="pres">
      <dgm:prSet presAssocID="{214D2162-A63A-4AE4-84C2-C97D9C8386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875E7-9FA6-43C1-A596-D64E0BCA4D16}" type="pres">
      <dgm:prSet presAssocID="{D2E4AC56-7FD8-4610-BDD3-E22837795BDC}" presName="linNode" presStyleCnt="0"/>
      <dgm:spPr/>
    </dgm:pt>
    <dgm:pt modelId="{F9A99306-275F-4451-982F-C6DDD71B30CE}" type="pres">
      <dgm:prSet presAssocID="{D2E4AC56-7FD8-4610-BDD3-E22837795BDC}" presName="parentText" presStyleLbl="node1" presStyleIdx="0" presStyleCnt="2" custScaleX="52422" custScaleY="361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6C64B-75ED-4D04-8342-CE43113C9910}" type="pres">
      <dgm:prSet presAssocID="{D2E4AC56-7FD8-4610-BDD3-E22837795BDC}" presName="descendantText" presStyleLbl="alignAccFollowNode1" presStyleIdx="0" presStyleCnt="2" custScaleX="109651" custScaleY="42343" custLinFactNeighborX="5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FD9DF-2A18-47F5-9D8D-FDC9737DF2A8}" type="pres">
      <dgm:prSet presAssocID="{5C117BBC-418C-43B1-AA07-4482EB6C1C20}" presName="sp" presStyleCnt="0"/>
      <dgm:spPr/>
    </dgm:pt>
    <dgm:pt modelId="{07F9081C-9FEA-4FE6-B377-2CD40F371005}" type="pres">
      <dgm:prSet presAssocID="{E9AA7FC7-A61F-4A73-B45E-165B6BB7A70A}" presName="linNode" presStyleCnt="0"/>
      <dgm:spPr/>
    </dgm:pt>
    <dgm:pt modelId="{80CE2570-85CB-439A-8603-4EAC488CFAAD}" type="pres">
      <dgm:prSet presAssocID="{E9AA7FC7-A61F-4A73-B45E-165B6BB7A70A}" presName="parentText" presStyleLbl="node1" presStyleIdx="1" presStyleCnt="2" custScaleX="508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E2B8B-DAC8-47ED-A2CE-CC00C76E9180}" type="pres">
      <dgm:prSet presAssocID="{E9AA7FC7-A61F-4A73-B45E-165B6BB7A70A}" presName="descendantText" presStyleLbl="alignAccFollowNode1" presStyleIdx="1" presStyleCnt="2" custScaleX="119781" custScaleY="124241" custLinFactNeighborX="657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8D3AA3-FCE5-4337-8BBB-911CCA9BDD11}" srcId="{E9AA7FC7-A61F-4A73-B45E-165B6BB7A70A}" destId="{ED8B8404-B207-492F-BFB3-024015A85816}" srcOrd="3" destOrd="0" parTransId="{E12CE3FF-B332-44E2-A9EB-389F1A2F55B7}" sibTransId="{A0BA2D88-13F8-43C3-8742-E414667FC184}"/>
    <dgm:cxn modelId="{157B4A2A-B5E6-4A39-9F53-F0FA2304BFB8}" type="presOf" srcId="{D2E4AC56-7FD8-4610-BDD3-E22837795BDC}" destId="{F9A99306-275F-4451-982F-C6DDD71B30CE}" srcOrd="0" destOrd="0" presId="urn:microsoft.com/office/officeart/2005/8/layout/vList5"/>
    <dgm:cxn modelId="{8A09C663-4597-4191-BEA4-459420E79D3C}" srcId="{E9AA7FC7-A61F-4A73-B45E-165B6BB7A70A}" destId="{CD467485-0C47-414F-8F2F-52D63795E2E5}" srcOrd="0" destOrd="0" parTransId="{FE62B9C4-7D88-4C82-9F7B-BDE13F4386CD}" sibTransId="{4EFDA8E9-3B1B-4EC9-9421-F410068B7D17}"/>
    <dgm:cxn modelId="{D4024E33-6B93-486F-944A-68553A9892F7}" type="presOf" srcId="{CD467485-0C47-414F-8F2F-52D63795E2E5}" destId="{FADE2B8B-DAC8-47ED-A2CE-CC00C76E9180}" srcOrd="0" destOrd="0" presId="urn:microsoft.com/office/officeart/2005/8/layout/vList5"/>
    <dgm:cxn modelId="{25B05273-2B22-4114-9F2D-536E85191175}" srcId="{E9AA7FC7-A61F-4A73-B45E-165B6BB7A70A}" destId="{1B203E88-95C2-46F7-A845-6C814D07CEAE}" srcOrd="1" destOrd="0" parTransId="{4A124D3A-38FF-405C-8AFB-E86CC2FC0BDB}" sibTransId="{38DD4750-9BB5-4C72-92B6-7D3C6225F27F}"/>
    <dgm:cxn modelId="{826BAB43-2853-46F9-ADBD-E4E4EB280215}" type="presOf" srcId="{E9AA7FC7-A61F-4A73-B45E-165B6BB7A70A}" destId="{80CE2570-85CB-439A-8603-4EAC488CFAAD}" srcOrd="0" destOrd="0" presId="urn:microsoft.com/office/officeart/2005/8/layout/vList5"/>
    <dgm:cxn modelId="{9F23B5E1-62C9-466B-B72C-DCE6F416BCBF}" srcId="{214D2162-A63A-4AE4-84C2-C97D9C8386CA}" destId="{D2E4AC56-7FD8-4610-BDD3-E22837795BDC}" srcOrd="0" destOrd="0" parTransId="{E7FF749B-3CD8-422A-B8C0-43CEBBE3E837}" sibTransId="{5C117BBC-418C-43B1-AA07-4482EB6C1C20}"/>
    <dgm:cxn modelId="{89A8548F-6579-4B28-8573-FDA93A9BC0DB}" type="presOf" srcId="{65E4065F-4970-40A8-B607-D964E4824B74}" destId="{3BC6C64B-75ED-4D04-8342-CE43113C9910}" srcOrd="0" destOrd="0" presId="urn:microsoft.com/office/officeart/2005/8/layout/vList5"/>
    <dgm:cxn modelId="{3ED5D02D-23B4-4247-8F3E-4B2551996229}" srcId="{D2E4AC56-7FD8-4610-BDD3-E22837795BDC}" destId="{65E4065F-4970-40A8-B607-D964E4824B74}" srcOrd="0" destOrd="0" parTransId="{41648A2C-27CB-4E33-89DE-EFB658EB223F}" sibTransId="{E459627F-5292-4502-9D1F-CCDCAF644C94}"/>
    <dgm:cxn modelId="{A263882F-2A79-49C4-A0C7-1D0A90D0A98A}" type="presOf" srcId="{ED8B8404-B207-492F-BFB3-024015A85816}" destId="{FADE2B8B-DAC8-47ED-A2CE-CC00C76E9180}" srcOrd="0" destOrd="3" presId="urn:microsoft.com/office/officeart/2005/8/layout/vList5"/>
    <dgm:cxn modelId="{DB34A0B6-8CE8-4E25-8669-A5C33A97AB3F}" type="presOf" srcId="{4DFD79BF-F0BF-4A6B-99D2-A07B27424CB1}" destId="{FADE2B8B-DAC8-47ED-A2CE-CC00C76E9180}" srcOrd="0" destOrd="2" presId="urn:microsoft.com/office/officeart/2005/8/layout/vList5"/>
    <dgm:cxn modelId="{3F43BC5B-2F51-4EC7-9308-481B6160E2FD}" srcId="{E9AA7FC7-A61F-4A73-B45E-165B6BB7A70A}" destId="{4DFD79BF-F0BF-4A6B-99D2-A07B27424CB1}" srcOrd="2" destOrd="0" parTransId="{E78BC936-E5C7-43F8-B387-55A718B2EED5}" sibTransId="{63C35947-2086-4D55-B443-D487BA7EE24C}"/>
    <dgm:cxn modelId="{E6A3F01D-3C48-4EEC-B006-E232CE37E53E}" type="presOf" srcId="{1B203E88-95C2-46F7-A845-6C814D07CEAE}" destId="{FADE2B8B-DAC8-47ED-A2CE-CC00C76E9180}" srcOrd="0" destOrd="1" presId="urn:microsoft.com/office/officeart/2005/8/layout/vList5"/>
    <dgm:cxn modelId="{C83E5360-0C1B-4CE6-9B12-AF9777C136E7}" srcId="{214D2162-A63A-4AE4-84C2-C97D9C8386CA}" destId="{E9AA7FC7-A61F-4A73-B45E-165B6BB7A70A}" srcOrd="1" destOrd="0" parTransId="{77F23020-0341-4862-8A80-ACA0E0DE6518}" sibTransId="{94EFC986-8230-4D60-9313-F02AEF11698A}"/>
    <dgm:cxn modelId="{9321AA06-3DF9-4096-9AD2-3A27A3693722}" type="presOf" srcId="{214D2162-A63A-4AE4-84C2-C97D9C8386CA}" destId="{DDEEBD98-5D64-4905-AE37-968D96562258}" srcOrd="0" destOrd="0" presId="urn:microsoft.com/office/officeart/2005/8/layout/vList5"/>
    <dgm:cxn modelId="{5BC5F12C-9A49-4A44-9EEC-EDB71B5C9E39}" type="presParOf" srcId="{DDEEBD98-5D64-4905-AE37-968D96562258}" destId="{950875E7-9FA6-43C1-A596-D64E0BCA4D16}" srcOrd="0" destOrd="0" presId="urn:microsoft.com/office/officeart/2005/8/layout/vList5"/>
    <dgm:cxn modelId="{B327BD58-4747-4A77-9BA3-AFF4577F3AE6}" type="presParOf" srcId="{950875E7-9FA6-43C1-A596-D64E0BCA4D16}" destId="{F9A99306-275F-4451-982F-C6DDD71B30CE}" srcOrd="0" destOrd="0" presId="urn:microsoft.com/office/officeart/2005/8/layout/vList5"/>
    <dgm:cxn modelId="{216061DB-37FF-4118-BD3C-09A2E486C2BE}" type="presParOf" srcId="{950875E7-9FA6-43C1-A596-D64E0BCA4D16}" destId="{3BC6C64B-75ED-4D04-8342-CE43113C9910}" srcOrd="1" destOrd="0" presId="urn:microsoft.com/office/officeart/2005/8/layout/vList5"/>
    <dgm:cxn modelId="{D300657A-A3FB-40B0-B6C7-53A9DAC2CA06}" type="presParOf" srcId="{DDEEBD98-5D64-4905-AE37-968D96562258}" destId="{947FD9DF-2A18-47F5-9D8D-FDC9737DF2A8}" srcOrd="1" destOrd="0" presId="urn:microsoft.com/office/officeart/2005/8/layout/vList5"/>
    <dgm:cxn modelId="{F45B5A51-E21A-4219-8899-09CE99AB89B0}" type="presParOf" srcId="{DDEEBD98-5D64-4905-AE37-968D96562258}" destId="{07F9081C-9FEA-4FE6-B377-2CD40F371005}" srcOrd="2" destOrd="0" presId="urn:microsoft.com/office/officeart/2005/8/layout/vList5"/>
    <dgm:cxn modelId="{9C638090-A9C5-4E0E-BC6D-452DB662F7B9}" type="presParOf" srcId="{07F9081C-9FEA-4FE6-B377-2CD40F371005}" destId="{80CE2570-85CB-439A-8603-4EAC488CFAAD}" srcOrd="0" destOrd="0" presId="urn:microsoft.com/office/officeart/2005/8/layout/vList5"/>
    <dgm:cxn modelId="{DCB7D40B-D758-4107-9A90-F809B9869D08}" type="presParOf" srcId="{07F9081C-9FEA-4FE6-B377-2CD40F371005}" destId="{FADE2B8B-DAC8-47ED-A2CE-CC00C76E918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14D2162-A63A-4AE4-84C2-C97D9C8386C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E4AC56-7FD8-4610-BDD3-E22837795BDC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Шестой критерий </a:t>
          </a:r>
          <a:endParaRPr lang="ru-RU" sz="2400" b="1" dirty="0"/>
        </a:p>
      </dgm:t>
    </dgm:pt>
    <dgm:pt modelId="{E7FF749B-3CD8-422A-B8C0-43CEBBE3E837}" type="parTrans" cxnId="{9F23B5E1-62C9-466B-B72C-DCE6F416BCBF}">
      <dgm:prSet/>
      <dgm:spPr/>
      <dgm:t>
        <a:bodyPr/>
        <a:lstStyle/>
        <a:p>
          <a:endParaRPr lang="ru-RU"/>
        </a:p>
      </dgm:t>
    </dgm:pt>
    <dgm:pt modelId="{5C117BBC-418C-43B1-AA07-4482EB6C1C20}" type="sibTrans" cxnId="{9F23B5E1-62C9-466B-B72C-DCE6F416BCBF}">
      <dgm:prSet/>
      <dgm:spPr/>
      <dgm:t>
        <a:bodyPr/>
        <a:lstStyle/>
        <a:p>
          <a:endParaRPr lang="ru-RU"/>
        </a:p>
      </dgm:t>
    </dgm:pt>
    <dgm:pt modelId="{65E4065F-4970-40A8-B607-D964E4824B74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Выполнено в 244 УП (67% от общего числа проверенных УП)</a:t>
          </a:r>
          <a:endParaRPr lang="ru-RU" sz="2400" dirty="0"/>
        </a:p>
      </dgm:t>
    </dgm:pt>
    <dgm:pt modelId="{41648A2C-27CB-4E33-89DE-EFB658EB223F}" type="parTrans" cxnId="{3ED5D02D-23B4-4247-8F3E-4B2551996229}">
      <dgm:prSet/>
      <dgm:spPr/>
      <dgm:t>
        <a:bodyPr/>
        <a:lstStyle/>
        <a:p>
          <a:endParaRPr lang="ru-RU"/>
        </a:p>
      </dgm:t>
    </dgm:pt>
    <dgm:pt modelId="{E459627F-5292-4502-9D1F-CCDCAF644C94}" type="sibTrans" cxnId="{3ED5D02D-23B4-4247-8F3E-4B2551996229}">
      <dgm:prSet/>
      <dgm:spPr/>
      <dgm:t>
        <a:bodyPr/>
        <a:lstStyle/>
        <a:p>
          <a:endParaRPr lang="ru-RU"/>
        </a:p>
      </dgm:t>
    </dgm:pt>
    <dgm:pt modelId="{E9AA7FC7-A61F-4A73-B45E-165B6BB7A70A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Замечания</a:t>
          </a:r>
          <a:endParaRPr lang="ru-RU" sz="2400" b="1" dirty="0"/>
        </a:p>
      </dgm:t>
    </dgm:pt>
    <dgm:pt modelId="{77F23020-0341-4862-8A80-ACA0E0DE6518}" type="parTrans" cxnId="{C83E5360-0C1B-4CE6-9B12-AF9777C136E7}">
      <dgm:prSet/>
      <dgm:spPr/>
      <dgm:t>
        <a:bodyPr/>
        <a:lstStyle/>
        <a:p>
          <a:endParaRPr lang="ru-RU"/>
        </a:p>
      </dgm:t>
    </dgm:pt>
    <dgm:pt modelId="{94EFC986-8230-4D60-9313-F02AEF11698A}" type="sibTrans" cxnId="{C83E5360-0C1B-4CE6-9B12-AF9777C136E7}">
      <dgm:prSet/>
      <dgm:spPr/>
      <dgm:t>
        <a:bodyPr/>
        <a:lstStyle/>
        <a:p>
          <a:endParaRPr lang="ru-RU"/>
        </a:p>
      </dgm:t>
    </dgm:pt>
    <dgm:pt modelId="{CD467485-0C47-414F-8F2F-52D63795E2E5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Имеются курсы: русский язык, биология, хи </a:t>
          </a:r>
          <a:r>
            <a:rPr lang="ru-RU" sz="2400" dirty="0" err="1" smtClean="0"/>
            <a:t>мия</a:t>
          </a:r>
          <a:r>
            <a:rPr lang="ru-RU" sz="2400" dirty="0" smtClean="0"/>
            <a:t> и др.</a:t>
          </a:r>
          <a:endParaRPr lang="ru-RU" sz="2400" b="1" dirty="0">
            <a:solidFill>
              <a:srgbClr val="C00000"/>
            </a:solidFill>
          </a:endParaRPr>
        </a:p>
      </dgm:t>
    </dgm:pt>
    <dgm:pt modelId="{FE62B9C4-7D88-4C82-9F7B-BDE13F4386CD}" type="parTrans" cxnId="{8A09C663-4597-4191-BEA4-459420E79D3C}">
      <dgm:prSet/>
      <dgm:spPr/>
      <dgm:t>
        <a:bodyPr/>
        <a:lstStyle/>
        <a:p>
          <a:endParaRPr lang="ru-RU"/>
        </a:p>
      </dgm:t>
    </dgm:pt>
    <dgm:pt modelId="{4EFDA8E9-3B1B-4EC9-9421-F410068B7D17}" type="sibTrans" cxnId="{8A09C663-4597-4191-BEA4-459420E79D3C}">
      <dgm:prSet/>
      <dgm:spPr/>
      <dgm:t>
        <a:bodyPr/>
        <a:lstStyle/>
        <a:p>
          <a:endParaRPr lang="ru-RU"/>
        </a:p>
      </dgm:t>
    </dgm:pt>
    <dgm:pt modelId="{1B203E88-95C2-46F7-A845-6C814D07CEAE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Названия курсов не прописаны в сетке УП, даны в отдельной таблице.</a:t>
          </a:r>
          <a:endParaRPr lang="ru-RU" sz="2400" dirty="0">
            <a:solidFill>
              <a:schemeClr val="tx1"/>
            </a:solidFill>
          </a:endParaRPr>
        </a:p>
      </dgm:t>
    </dgm:pt>
    <dgm:pt modelId="{4A124D3A-38FF-405C-8AFB-E86CC2FC0BDB}" type="parTrans" cxnId="{25B05273-2B22-4114-9F2D-536E85191175}">
      <dgm:prSet/>
      <dgm:spPr/>
    </dgm:pt>
    <dgm:pt modelId="{38DD4750-9BB5-4C72-92B6-7D3C6225F27F}" type="sibTrans" cxnId="{25B05273-2B22-4114-9F2D-536E85191175}">
      <dgm:prSet/>
      <dgm:spPr/>
    </dgm:pt>
    <dgm:pt modelId="{ED8B8404-B207-492F-BFB3-024015A85816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Обозначено 6 часов без наименований курсов</a:t>
          </a:r>
          <a:endParaRPr lang="ru-RU" sz="2400" dirty="0">
            <a:solidFill>
              <a:schemeClr val="tx1"/>
            </a:solidFill>
          </a:endParaRPr>
        </a:p>
      </dgm:t>
    </dgm:pt>
    <dgm:pt modelId="{E12CE3FF-B332-44E2-A9EB-389F1A2F55B7}" type="parTrans" cxnId="{AD8D3AA3-FCE5-4337-8BBB-911CCA9BDD11}">
      <dgm:prSet/>
      <dgm:spPr/>
    </dgm:pt>
    <dgm:pt modelId="{A0BA2D88-13F8-43C3-8742-E414667FC184}" type="sibTrans" cxnId="{AD8D3AA3-FCE5-4337-8BBB-911CCA9BDD11}">
      <dgm:prSet/>
      <dgm:spPr/>
    </dgm:pt>
    <dgm:pt modelId="{4DFD79BF-F0BF-4A6B-99D2-A07B27424CB1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Наименование курса носит обобщенный характер «Элективный курс по физике»</a:t>
          </a:r>
          <a:endParaRPr lang="ru-RU" sz="2400" dirty="0">
            <a:solidFill>
              <a:schemeClr val="tx1"/>
            </a:solidFill>
          </a:endParaRPr>
        </a:p>
      </dgm:t>
    </dgm:pt>
    <dgm:pt modelId="{E78BC936-E5C7-43F8-B387-55A718B2EED5}" type="parTrans" cxnId="{3F43BC5B-2F51-4EC7-9308-481B6160E2FD}">
      <dgm:prSet/>
      <dgm:spPr/>
    </dgm:pt>
    <dgm:pt modelId="{63C35947-2086-4D55-B443-D487BA7EE24C}" type="sibTrans" cxnId="{3F43BC5B-2F51-4EC7-9308-481B6160E2FD}">
      <dgm:prSet/>
      <dgm:spPr/>
    </dgm:pt>
    <dgm:pt modelId="{DDEEBD98-5D64-4905-AE37-968D96562258}" type="pres">
      <dgm:prSet presAssocID="{214D2162-A63A-4AE4-84C2-C97D9C8386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875E7-9FA6-43C1-A596-D64E0BCA4D16}" type="pres">
      <dgm:prSet presAssocID="{D2E4AC56-7FD8-4610-BDD3-E22837795BDC}" presName="linNode" presStyleCnt="0"/>
      <dgm:spPr/>
    </dgm:pt>
    <dgm:pt modelId="{F9A99306-275F-4451-982F-C6DDD71B30CE}" type="pres">
      <dgm:prSet presAssocID="{D2E4AC56-7FD8-4610-BDD3-E22837795BDC}" presName="parentText" presStyleLbl="node1" presStyleIdx="0" presStyleCnt="2" custScaleX="52422" custScaleY="361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6C64B-75ED-4D04-8342-CE43113C9910}" type="pres">
      <dgm:prSet presAssocID="{D2E4AC56-7FD8-4610-BDD3-E22837795BDC}" presName="descendantText" presStyleLbl="alignAccFollowNode1" presStyleIdx="0" presStyleCnt="2" custScaleX="109651" custScaleY="42343" custLinFactNeighborX="5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FD9DF-2A18-47F5-9D8D-FDC9737DF2A8}" type="pres">
      <dgm:prSet presAssocID="{5C117BBC-418C-43B1-AA07-4482EB6C1C20}" presName="sp" presStyleCnt="0"/>
      <dgm:spPr/>
    </dgm:pt>
    <dgm:pt modelId="{07F9081C-9FEA-4FE6-B377-2CD40F371005}" type="pres">
      <dgm:prSet presAssocID="{E9AA7FC7-A61F-4A73-B45E-165B6BB7A70A}" presName="linNode" presStyleCnt="0"/>
      <dgm:spPr/>
    </dgm:pt>
    <dgm:pt modelId="{80CE2570-85CB-439A-8603-4EAC488CFAAD}" type="pres">
      <dgm:prSet presAssocID="{E9AA7FC7-A61F-4A73-B45E-165B6BB7A70A}" presName="parentText" presStyleLbl="node1" presStyleIdx="1" presStyleCnt="2" custScaleX="508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E2B8B-DAC8-47ED-A2CE-CC00C76E9180}" type="pres">
      <dgm:prSet presAssocID="{E9AA7FC7-A61F-4A73-B45E-165B6BB7A70A}" presName="descendantText" presStyleLbl="alignAccFollowNode1" presStyleIdx="1" presStyleCnt="2" custScaleX="119781" custScaleY="124241" custLinFactNeighborX="657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D8D3AA3-FCE5-4337-8BBB-911CCA9BDD11}" srcId="{E9AA7FC7-A61F-4A73-B45E-165B6BB7A70A}" destId="{ED8B8404-B207-492F-BFB3-024015A85816}" srcOrd="3" destOrd="0" parTransId="{E12CE3FF-B332-44E2-A9EB-389F1A2F55B7}" sibTransId="{A0BA2D88-13F8-43C3-8742-E414667FC184}"/>
    <dgm:cxn modelId="{157B4A2A-B5E6-4A39-9F53-F0FA2304BFB8}" type="presOf" srcId="{D2E4AC56-7FD8-4610-BDD3-E22837795BDC}" destId="{F9A99306-275F-4451-982F-C6DDD71B30CE}" srcOrd="0" destOrd="0" presId="urn:microsoft.com/office/officeart/2005/8/layout/vList5"/>
    <dgm:cxn modelId="{8A09C663-4597-4191-BEA4-459420E79D3C}" srcId="{E9AA7FC7-A61F-4A73-B45E-165B6BB7A70A}" destId="{CD467485-0C47-414F-8F2F-52D63795E2E5}" srcOrd="0" destOrd="0" parTransId="{FE62B9C4-7D88-4C82-9F7B-BDE13F4386CD}" sibTransId="{4EFDA8E9-3B1B-4EC9-9421-F410068B7D17}"/>
    <dgm:cxn modelId="{D4024E33-6B93-486F-944A-68553A9892F7}" type="presOf" srcId="{CD467485-0C47-414F-8F2F-52D63795E2E5}" destId="{FADE2B8B-DAC8-47ED-A2CE-CC00C76E9180}" srcOrd="0" destOrd="0" presId="urn:microsoft.com/office/officeart/2005/8/layout/vList5"/>
    <dgm:cxn modelId="{25B05273-2B22-4114-9F2D-536E85191175}" srcId="{E9AA7FC7-A61F-4A73-B45E-165B6BB7A70A}" destId="{1B203E88-95C2-46F7-A845-6C814D07CEAE}" srcOrd="1" destOrd="0" parTransId="{4A124D3A-38FF-405C-8AFB-E86CC2FC0BDB}" sibTransId="{38DD4750-9BB5-4C72-92B6-7D3C6225F27F}"/>
    <dgm:cxn modelId="{826BAB43-2853-46F9-ADBD-E4E4EB280215}" type="presOf" srcId="{E9AA7FC7-A61F-4A73-B45E-165B6BB7A70A}" destId="{80CE2570-85CB-439A-8603-4EAC488CFAAD}" srcOrd="0" destOrd="0" presId="urn:microsoft.com/office/officeart/2005/8/layout/vList5"/>
    <dgm:cxn modelId="{9F23B5E1-62C9-466B-B72C-DCE6F416BCBF}" srcId="{214D2162-A63A-4AE4-84C2-C97D9C8386CA}" destId="{D2E4AC56-7FD8-4610-BDD3-E22837795BDC}" srcOrd="0" destOrd="0" parTransId="{E7FF749B-3CD8-422A-B8C0-43CEBBE3E837}" sibTransId="{5C117BBC-418C-43B1-AA07-4482EB6C1C20}"/>
    <dgm:cxn modelId="{89A8548F-6579-4B28-8573-FDA93A9BC0DB}" type="presOf" srcId="{65E4065F-4970-40A8-B607-D964E4824B74}" destId="{3BC6C64B-75ED-4D04-8342-CE43113C9910}" srcOrd="0" destOrd="0" presId="urn:microsoft.com/office/officeart/2005/8/layout/vList5"/>
    <dgm:cxn modelId="{3ED5D02D-23B4-4247-8F3E-4B2551996229}" srcId="{D2E4AC56-7FD8-4610-BDD3-E22837795BDC}" destId="{65E4065F-4970-40A8-B607-D964E4824B74}" srcOrd="0" destOrd="0" parTransId="{41648A2C-27CB-4E33-89DE-EFB658EB223F}" sibTransId="{E459627F-5292-4502-9D1F-CCDCAF644C94}"/>
    <dgm:cxn modelId="{A263882F-2A79-49C4-A0C7-1D0A90D0A98A}" type="presOf" srcId="{ED8B8404-B207-492F-BFB3-024015A85816}" destId="{FADE2B8B-DAC8-47ED-A2CE-CC00C76E9180}" srcOrd="0" destOrd="3" presId="urn:microsoft.com/office/officeart/2005/8/layout/vList5"/>
    <dgm:cxn modelId="{DB34A0B6-8CE8-4E25-8669-A5C33A97AB3F}" type="presOf" srcId="{4DFD79BF-F0BF-4A6B-99D2-A07B27424CB1}" destId="{FADE2B8B-DAC8-47ED-A2CE-CC00C76E9180}" srcOrd="0" destOrd="2" presId="urn:microsoft.com/office/officeart/2005/8/layout/vList5"/>
    <dgm:cxn modelId="{3F43BC5B-2F51-4EC7-9308-481B6160E2FD}" srcId="{E9AA7FC7-A61F-4A73-B45E-165B6BB7A70A}" destId="{4DFD79BF-F0BF-4A6B-99D2-A07B27424CB1}" srcOrd="2" destOrd="0" parTransId="{E78BC936-E5C7-43F8-B387-55A718B2EED5}" sibTransId="{63C35947-2086-4D55-B443-D487BA7EE24C}"/>
    <dgm:cxn modelId="{E6A3F01D-3C48-4EEC-B006-E232CE37E53E}" type="presOf" srcId="{1B203E88-95C2-46F7-A845-6C814D07CEAE}" destId="{FADE2B8B-DAC8-47ED-A2CE-CC00C76E9180}" srcOrd="0" destOrd="1" presId="urn:microsoft.com/office/officeart/2005/8/layout/vList5"/>
    <dgm:cxn modelId="{C83E5360-0C1B-4CE6-9B12-AF9777C136E7}" srcId="{214D2162-A63A-4AE4-84C2-C97D9C8386CA}" destId="{E9AA7FC7-A61F-4A73-B45E-165B6BB7A70A}" srcOrd="1" destOrd="0" parTransId="{77F23020-0341-4862-8A80-ACA0E0DE6518}" sibTransId="{94EFC986-8230-4D60-9313-F02AEF11698A}"/>
    <dgm:cxn modelId="{9321AA06-3DF9-4096-9AD2-3A27A3693722}" type="presOf" srcId="{214D2162-A63A-4AE4-84C2-C97D9C8386CA}" destId="{DDEEBD98-5D64-4905-AE37-968D96562258}" srcOrd="0" destOrd="0" presId="urn:microsoft.com/office/officeart/2005/8/layout/vList5"/>
    <dgm:cxn modelId="{5BC5F12C-9A49-4A44-9EEC-EDB71B5C9E39}" type="presParOf" srcId="{DDEEBD98-5D64-4905-AE37-968D96562258}" destId="{950875E7-9FA6-43C1-A596-D64E0BCA4D16}" srcOrd="0" destOrd="0" presId="urn:microsoft.com/office/officeart/2005/8/layout/vList5"/>
    <dgm:cxn modelId="{B327BD58-4747-4A77-9BA3-AFF4577F3AE6}" type="presParOf" srcId="{950875E7-9FA6-43C1-A596-D64E0BCA4D16}" destId="{F9A99306-275F-4451-982F-C6DDD71B30CE}" srcOrd="0" destOrd="0" presId="urn:microsoft.com/office/officeart/2005/8/layout/vList5"/>
    <dgm:cxn modelId="{216061DB-37FF-4118-BD3C-09A2E486C2BE}" type="presParOf" srcId="{950875E7-9FA6-43C1-A596-D64E0BCA4D16}" destId="{3BC6C64B-75ED-4D04-8342-CE43113C9910}" srcOrd="1" destOrd="0" presId="urn:microsoft.com/office/officeart/2005/8/layout/vList5"/>
    <dgm:cxn modelId="{D300657A-A3FB-40B0-B6C7-53A9DAC2CA06}" type="presParOf" srcId="{DDEEBD98-5D64-4905-AE37-968D96562258}" destId="{947FD9DF-2A18-47F5-9D8D-FDC9737DF2A8}" srcOrd="1" destOrd="0" presId="urn:microsoft.com/office/officeart/2005/8/layout/vList5"/>
    <dgm:cxn modelId="{F45B5A51-E21A-4219-8899-09CE99AB89B0}" type="presParOf" srcId="{DDEEBD98-5D64-4905-AE37-968D96562258}" destId="{07F9081C-9FEA-4FE6-B377-2CD40F371005}" srcOrd="2" destOrd="0" presId="urn:microsoft.com/office/officeart/2005/8/layout/vList5"/>
    <dgm:cxn modelId="{9C638090-A9C5-4E0E-BC6D-452DB662F7B9}" type="presParOf" srcId="{07F9081C-9FEA-4FE6-B377-2CD40F371005}" destId="{80CE2570-85CB-439A-8603-4EAC488CFAAD}" srcOrd="0" destOrd="0" presId="urn:microsoft.com/office/officeart/2005/8/layout/vList5"/>
    <dgm:cxn modelId="{DCB7D40B-D758-4107-9A90-F809B9869D08}" type="presParOf" srcId="{07F9081C-9FEA-4FE6-B377-2CD40F371005}" destId="{FADE2B8B-DAC8-47ED-A2CE-CC00C76E918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14D2162-A63A-4AE4-84C2-C97D9C8386C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E4AC56-7FD8-4610-BDD3-E22837795BDC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Пятый критерий </a:t>
          </a:r>
          <a:endParaRPr lang="ru-RU" sz="2400" b="1" dirty="0"/>
        </a:p>
      </dgm:t>
    </dgm:pt>
    <dgm:pt modelId="{E7FF749B-3CD8-422A-B8C0-43CEBBE3E837}" type="parTrans" cxnId="{9F23B5E1-62C9-466B-B72C-DCE6F416BCBF}">
      <dgm:prSet/>
      <dgm:spPr/>
      <dgm:t>
        <a:bodyPr/>
        <a:lstStyle/>
        <a:p>
          <a:endParaRPr lang="ru-RU"/>
        </a:p>
      </dgm:t>
    </dgm:pt>
    <dgm:pt modelId="{5C117BBC-418C-43B1-AA07-4482EB6C1C20}" type="sibTrans" cxnId="{9F23B5E1-62C9-466B-B72C-DCE6F416BCBF}">
      <dgm:prSet/>
      <dgm:spPr/>
      <dgm:t>
        <a:bodyPr/>
        <a:lstStyle/>
        <a:p>
          <a:endParaRPr lang="ru-RU"/>
        </a:p>
      </dgm:t>
    </dgm:pt>
    <dgm:pt modelId="{65E4065F-4970-40A8-B607-D964E4824B74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Выполнено в 233 УП (64% от общего числа проверенных УП)</a:t>
          </a:r>
          <a:endParaRPr lang="ru-RU" sz="2400" dirty="0"/>
        </a:p>
      </dgm:t>
    </dgm:pt>
    <dgm:pt modelId="{41648A2C-27CB-4E33-89DE-EFB658EB223F}" type="parTrans" cxnId="{3ED5D02D-23B4-4247-8F3E-4B2551996229}">
      <dgm:prSet/>
      <dgm:spPr/>
      <dgm:t>
        <a:bodyPr/>
        <a:lstStyle/>
        <a:p>
          <a:endParaRPr lang="ru-RU"/>
        </a:p>
      </dgm:t>
    </dgm:pt>
    <dgm:pt modelId="{E459627F-5292-4502-9D1F-CCDCAF644C94}" type="sibTrans" cxnId="{3ED5D02D-23B4-4247-8F3E-4B2551996229}">
      <dgm:prSet/>
      <dgm:spPr/>
      <dgm:t>
        <a:bodyPr/>
        <a:lstStyle/>
        <a:p>
          <a:endParaRPr lang="ru-RU"/>
        </a:p>
      </dgm:t>
    </dgm:pt>
    <dgm:pt modelId="{E9AA7FC7-A61F-4A73-B45E-165B6BB7A70A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Замечания</a:t>
          </a:r>
          <a:endParaRPr lang="ru-RU" sz="2400" b="1" dirty="0"/>
        </a:p>
      </dgm:t>
    </dgm:pt>
    <dgm:pt modelId="{77F23020-0341-4862-8A80-ACA0E0DE6518}" type="parTrans" cxnId="{C83E5360-0C1B-4CE6-9B12-AF9777C136E7}">
      <dgm:prSet/>
      <dgm:spPr/>
      <dgm:t>
        <a:bodyPr/>
        <a:lstStyle/>
        <a:p>
          <a:endParaRPr lang="ru-RU"/>
        </a:p>
      </dgm:t>
    </dgm:pt>
    <dgm:pt modelId="{94EFC986-8230-4D60-9313-F02AEF11698A}" type="sibTrans" cxnId="{C83E5360-0C1B-4CE6-9B12-AF9777C136E7}">
      <dgm:prSet/>
      <dgm:spPr/>
      <dgm:t>
        <a:bodyPr/>
        <a:lstStyle/>
        <a:p>
          <a:endParaRPr lang="ru-RU"/>
        </a:p>
      </dgm:t>
    </dgm:pt>
    <dgm:pt modelId="{CD467485-0C47-414F-8F2F-52D63795E2E5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Тематика курсов не соответствует профилю</a:t>
          </a:r>
          <a:endParaRPr lang="ru-RU" sz="2400" dirty="0"/>
        </a:p>
      </dgm:t>
    </dgm:pt>
    <dgm:pt modelId="{FE62B9C4-7D88-4C82-9F7B-BDE13F4386CD}" type="parTrans" cxnId="{8A09C663-4597-4191-BEA4-459420E79D3C}">
      <dgm:prSet/>
      <dgm:spPr/>
      <dgm:t>
        <a:bodyPr/>
        <a:lstStyle/>
        <a:p>
          <a:endParaRPr lang="ru-RU"/>
        </a:p>
      </dgm:t>
    </dgm:pt>
    <dgm:pt modelId="{4EFDA8E9-3B1B-4EC9-9421-F410068B7D17}" type="sibTrans" cxnId="{8A09C663-4597-4191-BEA4-459420E79D3C}">
      <dgm:prSet/>
      <dgm:spPr/>
      <dgm:t>
        <a:bodyPr/>
        <a:lstStyle/>
        <a:p>
          <a:endParaRPr lang="ru-RU"/>
        </a:p>
      </dgm:t>
    </dgm:pt>
    <dgm:pt modelId="{1B203E88-95C2-46F7-A845-6C814D07CEAE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«Введение в философию» и «Страноведение» не соответствуют инженерному профилю.</a:t>
          </a:r>
          <a:endParaRPr lang="ru-RU" sz="2400" dirty="0">
            <a:solidFill>
              <a:schemeClr val="tx1"/>
            </a:solidFill>
          </a:endParaRPr>
        </a:p>
      </dgm:t>
    </dgm:pt>
    <dgm:pt modelId="{4A124D3A-38FF-405C-8AFB-E86CC2FC0BDB}" type="parTrans" cxnId="{25B05273-2B22-4114-9F2D-536E85191175}">
      <dgm:prSet/>
      <dgm:spPr/>
    </dgm:pt>
    <dgm:pt modelId="{38DD4750-9BB5-4C72-92B6-7D3C6225F27F}" type="sibTrans" cxnId="{25B05273-2B22-4114-9F2D-536E85191175}">
      <dgm:prSet/>
      <dgm:spPr/>
    </dgm:pt>
    <dgm:pt modelId="{ED8B8404-B207-492F-BFB3-024015A85816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«Трудные вопросы истории» - не соответствует технологическом профилю.</a:t>
          </a:r>
          <a:endParaRPr lang="ru-RU" sz="2400" dirty="0">
            <a:solidFill>
              <a:schemeClr val="tx1"/>
            </a:solidFill>
          </a:endParaRPr>
        </a:p>
      </dgm:t>
    </dgm:pt>
    <dgm:pt modelId="{E12CE3FF-B332-44E2-A9EB-389F1A2F55B7}" type="parTrans" cxnId="{AD8D3AA3-FCE5-4337-8BBB-911CCA9BDD11}">
      <dgm:prSet/>
      <dgm:spPr/>
    </dgm:pt>
    <dgm:pt modelId="{A0BA2D88-13F8-43C3-8742-E414667FC184}" type="sibTrans" cxnId="{AD8D3AA3-FCE5-4337-8BBB-911CCA9BDD11}">
      <dgm:prSet/>
      <dgm:spPr/>
    </dgm:pt>
    <dgm:pt modelId="{083F0920-A758-4EEC-B194-75EAD907A55F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>
              <a:solidFill>
                <a:schemeClr val="tx1"/>
              </a:solidFill>
            </a:rPr>
            <a:t>«Подготовка к ЕГЭ по биологии» - не соответствует технологическому профилю.</a:t>
          </a:r>
          <a:endParaRPr lang="ru-RU" sz="2400" dirty="0">
            <a:solidFill>
              <a:schemeClr val="tx1"/>
            </a:solidFill>
          </a:endParaRPr>
        </a:p>
      </dgm:t>
    </dgm:pt>
    <dgm:pt modelId="{F817E843-A0A9-4F05-B344-B22900680C7D}" type="parTrans" cxnId="{81721060-97C3-4F38-9CE4-EFD8AFEF6BF7}">
      <dgm:prSet/>
      <dgm:spPr/>
    </dgm:pt>
    <dgm:pt modelId="{D8A4092D-D657-4587-B756-B9BEF9D37C50}" type="sibTrans" cxnId="{81721060-97C3-4F38-9CE4-EFD8AFEF6BF7}">
      <dgm:prSet/>
      <dgm:spPr/>
    </dgm:pt>
    <dgm:pt modelId="{DDEEBD98-5D64-4905-AE37-968D96562258}" type="pres">
      <dgm:prSet presAssocID="{214D2162-A63A-4AE4-84C2-C97D9C8386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875E7-9FA6-43C1-A596-D64E0BCA4D16}" type="pres">
      <dgm:prSet presAssocID="{D2E4AC56-7FD8-4610-BDD3-E22837795BDC}" presName="linNode" presStyleCnt="0"/>
      <dgm:spPr/>
    </dgm:pt>
    <dgm:pt modelId="{F9A99306-275F-4451-982F-C6DDD71B30CE}" type="pres">
      <dgm:prSet presAssocID="{D2E4AC56-7FD8-4610-BDD3-E22837795BDC}" presName="parentText" presStyleLbl="node1" presStyleIdx="0" presStyleCnt="2" custScaleX="52422" custScaleY="361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6C64B-75ED-4D04-8342-CE43113C9910}" type="pres">
      <dgm:prSet presAssocID="{D2E4AC56-7FD8-4610-BDD3-E22837795BDC}" presName="descendantText" presStyleLbl="alignAccFollowNode1" presStyleIdx="0" presStyleCnt="2" custScaleX="109651" custScaleY="42343" custLinFactNeighborX="5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FD9DF-2A18-47F5-9D8D-FDC9737DF2A8}" type="pres">
      <dgm:prSet presAssocID="{5C117BBC-418C-43B1-AA07-4482EB6C1C20}" presName="sp" presStyleCnt="0"/>
      <dgm:spPr/>
    </dgm:pt>
    <dgm:pt modelId="{07F9081C-9FEA-4FE6-B377-2CD40F371005}" type="pres">
      <dgm:prSet presAssocID="{E9AA7FC7-A61F-4A73-B45E-165B6BB7A70A}" presName="linNode" presStyleCnt="0"/>
      <dgm:spPr/>
    </dgm:pt>
    <dgm:pt modelId="{80CE2570-85CB-439A-8603-4EAC488CFAAD}" type="pres">
      <dgm:prSet presAssocID="{E9AA7FC7-A61F-4A73-B45E-165B6BB7A70A}" presName="parentText" presStyleLbl="node1" presStyleIdx="1" presStyleCnt="2" custScaleX="508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E2B8B-DAC8-47ED-A2CE-CC00C76E9180}" type="pres">
      <dgm:prSet presAssocID="{E9AA7FC7-A61F-4A73-B45E-165B6BB7A70A}" presName="descendantText" presStyleLbl="alignAccFollowNode1" presStyleIdx="1" presStyleCnt="2" custScaleX="119781" custScaleY="124241" custLinFactNeighborX="657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D5D02D-23B4-4247-8F3E-4B2551996229}" srcId="{D2E4AC56-7FD8-4610-BDD3-E22837795BDC}" destId="{65E4065F-4970-40A8-B607-D964E4824B74}" srcOrd="0" destOrd="0" parTransId="{41648A2C-27CB-4E33-89DE-EFB658EB223F}" sibTransId="{E459627F-5292-4502-9D1F-CCDCAF644C94}"/>
    <dgm:cxn modelId="{25B05273-2B22-4114-9F2D-536E85191175}" srcId="{E9AA7FC7-A61F-4A73-B45E-165B6BB7A70A}" destId="{1B203E88-95C2-46F7-A845-6C814D07CEAE}" srcOrd="1" destOrd="0" parTransId="{4A124D3A-38FF-405C-8AFB-E86CC2FC0BDB}" sibTransId="{38DD4750-9BB5-4C72-92B6-7D3C6225F27F}"/>
    <dgm:cxn modelId="{157B4A2A-B5E6-4A39-9F53-F0FA2304BFB8}" type="presOf" srcId="{D2E4AC56-7FD8-4610-BDD3-E22837795BDC}" destId="{F9A99306-275F-4451-982F-C6DDD71B30CE}" srcOrd="0" destOrd="0" presId="urn:microsoft.com/office/officeart/2005/8/layout/vList5"/>
    <dgm:cxn modelId="{8A09C663-4597-4191-BEA4-459420E79D3C}" srcId="{E9AA7FC7-A61F-4A73-B45E-165B6BB7A70A}" destId="{CD467485-0C47-414F-8F2F-52D63795E2E5}" srcOrd="0" destOrd="0" parTransId="{FE62B9C4-7D88-4C82-9F7B-BDE13F4386CD}" sibTransId="{4EFDA8E9-3B1B-4EC9-9421-F410068B7D17}"/>
    <dgm:cxn modelId="{D4024E33-6B93-486F-944A-68553A9892F7}" type="presOf" srcId="{CD467485-0C47-414F-8F2F-52D63795E2E5}" destId="{FADE2B8B-DAC8-47ED-A2CE-CC00C76E9180}" srcOrd="0" destOrd="0" presId="urn:microsoft.com/office/officeart/2005/8/layout/vList5"/>
    <dgm:cxn modelId="{A263882F-2A79-49C4-A0C7-1D0A90D0A98A}" type="presOf" srcId="{ED8B8404-B207-492F-BFB3-024015A85816}" destId="{FADE2B8B-DAC8-47ED-A2CE-CC00C76E9180}" srcOrd="0" destOrd="2" presId="urn:microsoft.com/office/officeart/2005/8/layout/vList5"/>
    <dgm:cxn modelId="{C83E5360-0C1B-4CE6-9B12-AF9777C136E7}" srcId="{214D2162-A63A-4AE4-84C2-C97D9C8386CA}" destId="{E9AA7FC7-A61F-4A73-B45E-165B6BB7A70A}" srcOrd="1" destOrd="0" parTransId="{77F23020-0341-4862-8A80-ACA0E0DE6518}" sibTransId="{94EFC986-8230-4D60-9313-F02AEF11698A}"/>
    <dgm:cxn modelId="{9F23B5E1-62C9-466B-B72C-DCE6F416BCBF}" srcId="{214D2162-A63A-4AE4-84C2-C97D9C8386CA}" destId="{D2E4AC56-7FD8-4610-BDD3-E22837795BDC}" srcOrd="0" destOrd="0" parTransId="{E7FF749B-3CD8-422A-B8C0-43CEBBE3E837}" sibTransId="{5C117BBC-418C-43B1-AA07-4482EB6C1C20}"/>
    <dgm:cxn modelId="{AD8D3AA3-FCE5-4337-8BBB-911CCA9BDD11}" srcId="{E9AA7FC7-A61F-4A73-B45E-165B6BB7A70A}" destId="{ED8B8404-B207-492F-BFB3-024015A85816}" srcOrd="2" destOrd="0" parTransId="{E12CE3FF-B332-44E2-A9EB-389F1A2F55B7}" sibTransId="{A0BA2D88-13F8-43C3-8742-E414667FC184}"/>
    <dgm:cxn modelId="{5CF52959-68CF-40A4-BDB9-1530CF3144A1}" type="presOf" srcId="{083F0920-A758-4EEC-B194-75EAD907A55F}" destId="{FADE2B8B-DAC8-47ED-A2CE-CC00C76E9180}" srcOrd="0" destOrd="3" presId="urn:microsoft.com/office/officeart/2005/8/layout/vList5"/>
    <dgm:cxn modelId="{826BAB43-2853-46F9-ADBD-E4E4EB280215}" type="presOf" srcId="{E9AA7FC7-A61F-4A73-B45E-165B6BB7A70A}" destId="{80CE2570-85CB-439A-8603-4EAC488CFAAD}" srcOrd="0" destOrd="0" presId="urn:microsoft.com/office/officeart/2005/8/layout/vList5"/>
    <dgm:cxn modelId="{9321AA06-3DF9-4096-9AD2-3A27A3693722}" type="presOf" srcId="{214D2162-A63A-4AE4-84C2-C97D9C8386CA}" destId="{DDEEBD98-5D64-4905-AE37-968D96562258}" srcOrd="0" destOrd="0" presId="urn:microsoft.com/office/officeart/2005/8/layout/vList5"/>
    <dgm:cxn modelId="{E6A3F01D-3C48-4EEC-B006-E232CE37E53E}" type="presOf" srcId="{1B203E88-95C2-46F7-A845-6C814D07CEAE}" destId="{FADE2B8B-DAC8-47ED-A2CE-CC00C76E9180}" srcOrd="0" destOrd="1" presId="urn:microsoft.com/office/officeart/2005/8/layout/vList5"/>
    <dgm:cxn modelId="{89A8548F-6579-4B28-8573-FDA93A9BC0DB}" type="presOf" srcId="{65E4065F-4970-40A8-B607-D964E4824B74}" destId="{3BC6C64B-75ED-4D04-8342-CE43113C9910}" srcOrd="0" destOrd="0" presId="urn:microsoft.com/office/officeart/2005/8/layout/vList5"/>
    <dgm:cxn modelId="{81721060-97C3-4F38-9CE4-EFD8AFEF6BF7}" srcId="{E9AA7FC7-A61F-4A73-B45E-165B6BB7A70A}" destId="{083F0920-A758-4EEC-B194-75EAD907A55F}" srcOrd="3" destOrd="0" parTransId="{F817E843-A0A9-4F05-B344-B22900680C7D}" sibTransId="{D8A4092D-D657-4587-B756-B9BEF9D37C50}"/>
    <dgm:cxn modelId="{5BC5F12C-9A49-4A44-9EEC-EDB71B5C9E39}" type="presParOf" srcId="{DDEEBD98-5D64-4905-AE37-968D96562258}" destId="{950875E7-9FA6-43C1-A596-D64E0BCA4D16}" srcOrd="0" destOrd="0" presId="urn:microsoft.com/office/officeart/2005/8/layout/vList5"/>
    <dgm:cxn modelId="{B327BD58-4747-4A77-9BA3-AFF4577F3AE6}" type="presParOf" srcId="{950875E7-9FA6-43C1-A596-D64E0BCA4D16}" destId="{F9A99306-275F-4451-982F-C6DDD71B30CE}" srcOrd="0" destOrd="0" presId="urn:microsoft.com/office/officeart/2005/8/layout/vList5"/>
    <dgm:cxn modelId="{216061DB-37FF-4118-BD3C-09A2E486C2BE}" type="presParOf" srcId="{950875E7-9FA6-43C1-A596-D64E0BCA4D16}" destId="{3BC6C64B-75ED-4D04-8342-CE43113C9910}" srcOrd="1" destOrd="0" presId="urn:microsoft.com/office/officeart/2005/8/layout/vList5"/>
    <dgm:cxn modelId="{D300657A-A3FB-40B0-B6C7-53A9DAC2CA06}" type="presParOf" srcId="{DDEEBD98-5D64-4905-AE37-968D96562258}" destId="{947FD9DF-2A18-47F5-9D8D-FDC9737DF2A8}" srcOrd="1" destOrd="0" presId="urn:microsoft.com/office/officeart/2005/8/layout/vList5"/>
    <dgm:cxn modelId="{F45B5A51-E21A-4219-8899-09CE99AB89B0}" type="presParOf" srcId="{DDEEBD98-5D64-4905-AE37-968D96562258}" destId="{07F9081C-9FEA-4FE6-B377-2CD40F371005}" srcOrd="2" destOrd="0" presId="urn:microsoft.com/office/officeart/2005/8/layout/vList5"/>
    <dgm:cxn modelId="{9C638090-A9C5-4E0E-BC6D-452DB662F7B9}" type="presParOf" srcId="{07F9081C-9FEA-4FE6-B377-2CD40F371005}" destId="{80CE2570-85CB-439A-8603-4EAC488CFAAD}" srcOrd="0" destOrd="0" presId="urn:microsoft.com/office/officeart/2005/8/layout/vList5"/>
    <dgm:cxn modelId="{DCB7D40B-D758-4107-9A90-F809B9869D08}" type="presParOf" srcId="{07F9081C-9FEA-4FE6-B377-2CD40F371005}" destId="{FADE2B8B-DAC8-47ED-A2CE-CC00C76E918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14D2162-A63A-4AE4-84C2-C97D9C8386C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E4AC56-7FD8-4610-BDD3-E22837795BDC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Седьмой критерий </a:t>
          </a:r>
          <a:endParaRPr lang="ru-RU" sz="2400" b="1" dirty="0"/>
        </a:p>
      </dgm:t>
    </dgm:pt>
    <dgm:pt modelId="{E7FF749B-3CD8-422A-B8C0-43CEBBE3E837}" type="parTrans" cxnId="{9F23B5E1-62C9-466B-B72C-DCE6F416BCBF}">
      <dgm:prSet/>
      <dgm:spPr/>
      <dgm:t>
        <a:bodyPr/>
        <a:lstStyle/>
        <a:p>
          <a:endParaRPr lang="ru-RU"/>
        </a:p>
      </dgm:t>
    </dgm:pt>
    <dgm:pt modelId="{5C117BBC-418C-43B1-AA07-4482EB6C1C20}" type="sibTrans" cxnId="{9F23B5E1-62C9-466B-B72C-DCE6F416BCBF}">
      <dgm:prSet/>
      <dgm:spPr/>
      <dgm:t>
        <a:bodyPr/>
        <a:lstStyle/>
        <a:p>
          <a:endParaRPr lang="ru-RU"/>
        </a:p>
      </dgm:t>
    </dgm:pt>
    <dgm:pt modelId="{65E4065F-4970-40A8-B607-D964E4824B74}">
      <dgm:prSet phldrT="[Текст]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Выполнено в 50 УП (14% от общего числа проверенных УП)</a:t>
          </a:r>
          <a:endParaRPr lang="ru-RU" sz="2400" dirty="0"/>
        </a:p>
      </dgm:t>
    </dgm:pt>
    <dgm:pt modelId="{41648A2C-27CB-4E33-89DE-EFB658EB223F}" type="parTrans" cxnId="{3ED5D02D-23B4-4247-8F3E-4B2551996229}">
      <dgm:prSet/>
      <dgm:spPr/>
      <dgm:t>
        <a:bodyPr/>
        <a:lstStyle/>
        <a:p>
          <a:endParaRPr lang="ru-RU"/>
        </a:p>
      </dgm:t>
    </dgm:pt>
    <dgm:pt modelId="{E459627F-5292-4502-9D1F-CCDCAF644C94}" type="sibTrans" cxnId="{3ED5D02D-23B4-4247-8F3E-4B2551996229}">
      <dgm:prSet/>
      <dgm:spPr/>
      <dgm:t>
        <a:bodyPr/>
        <a:lstStyle/>
        <a:p>
          <a:endParaRPr lang="ru-RU"/>
        </a:p>
      </dgm:t>
    </dgm:pt>
    <dgm:pt modelId="{E9AA7FC7-A61F-4A73-B45E-165B6BB7A70A}">
      <dgm:prSet phldrT="[Текст]" phldr="0" custT="1"/>
      <dgm:spPr>
        <a:solidFill>
          <a:srgbClr val="566A88"/>
        </a:solidFill>
      </dgm:spPr>
      <dgm:t>
        <a:bodyPr/>
        <a:lstStyle/>
        <a:p>
          <a:r>
            <a:rPr lang="ru-RU" sz="2400" b="1" dirty="0" smtClean="0"/>
            <a:t>Замечания</a:t>
          </a:r>
          <a:endParaRPr lang="ru-RU" sz="2400" b="1" dirty="0"/>
        </a:p>
      </dgm:t>
    </dgm:pt>
    <dgm:pt modelId="{77F23020-0341-4862-8A80-ACA0E0DE6518}" type="parTrans" cxnId="{C83E5360-0C1B-4CE6-9B12-AF9777C136E7}">
      <dgm:prSet/>
      <dgm:spPr/>
      <dgm:t>
        <a:bodyPr/>
        <a:lstStyle/>
        <a:p>
          <a:endParaRPr lang="ru-RU"/>
        </a:p>
      </dgm:t>
    </dgm:pt>
    <dgm:pt modelId="{94EFC986-8230-4D60-9313-F02AEF11698A}" type="sibTrans" cxnId="{C83E5360-0C1B-4CE6-9B12-AF9777C136E7}">
      <dgm:prSet/>
      <dgm:spPr/>
      <dgm:t>
        <a:bodyPr/>
        <a:lstStyle/>
        <a:p>
          <a:endParaRPr lang="ru-RU"/>
        </a:p>
      </dgm:t>
    </dgm:pt>
    <dgm:pt modelId="{CD467485-0C47-414F-8F2F-52D63795E2E5}">
      <dgm:prSet phldrT="[Текст]" phldr="0" custT="1"/>
      <dgm:spPr>
        <a:solidFill>
          <a:schemeClr val="bg1">
            <a:alpha val="90000"/>
          </a:schemeClr>
        </a:solidFill>
        <a:ln>
          <a:solidFill>
            <a:schemeClr val="tx2">
              <a:alpha val="90000"/>
            </a:schemeClr>
          </a:solidFill>
        </a:ln>
      </dgm:spPr>
      <dgm:t>
        <a:bodyPr/>
        <a:lstStyle/>
        <a:p>
          <a:r>
            <a:rPr lang="ru-RU" sz="2400" dirty="0" smtClean="0"/>
            <a:t>Отсутствие </a:t>
          </a:r>
          <a:r>
            <a:rPr lang="ru-RU" sz="2400" smtClean="0"/>
            <a:t>этого блока в УП</a:t>
          </a:r>
          <a:r>
            <a:rPr lang="ru-RU" sz="2400" smtClean="0">
              <a:solidFill>
                <a:schemeClr val="tx1"/>
              </a:solidFill>
            </a:rPr>
            <a:t>.</a:t>
          </a:r>
          <a:endParaRPr lang="ru-RU" sz="2400" dirty="0"/>
        </a:p>
      </dgm:t>
    </dgm:pt>
    <dgm:pt modelId="{FE62B9C4-7D88-4C82-9F7B-BDE13F4386CD}" type="parTrans" cxnId="{8A09C663-4597-4191-BEA4-459420E79D3C}">
      <dgm:prSet/>
      <dgm:spPr/>
      <dgm:t>
        <a:bodyPr/>
        <a:lstStyle/>
        <a:p>
          <a:endParaRPr lang="ru-RU"/>
        </a:p>
      </dgm:t>
    </dgm:pt>
    <dgm:pt modelId="{4EFDA8E9-3B1B-4EC9-9421-F410068B7D17}" type="sibTrans" cxnId="{8A09C663-4597-4191-BEA4-459420E79D3C}">
      <dgm:prSet/>
      <dgm:spPr/>
      <dgm:t>
        <a:bodyPr/>
        <a:lstStyle/>
        <a:p>
          <a:endParaRPr lang="ru-RU"/>
        </a:p>
      </dgm:t>
    </dgm:pt>
    <dgm:pt modelId="{DDEEBD98-5D64-4905-AE37-968D96562258}" type="pres">
      <dgm:prSet presAssocID="{214D2162-A63A-4AE4-84C2-C97D9C8386C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0875E7-9FA6-43C1-A596-D64E0BCA4D16}" type="pres">
      <dgm:prSet presAssocID="{D2E4AC56-7FD8-4610-BDD3-E22837795BDC}" presName="linNode" presStyleCnt="0"/>
      <dgm:spPr/>
    </dgm:pt>
    <dgm:pt modelId="{F9A99306-275F-4451-982F-C6DDD71B30CE}" type="pres">
      <dgm:prSet presAssocID="{D2E4AC56-7FD8-4610-BDD3-E22837795BDC}" presName="parentText" presStyleLbl="node1" presStyleIdx="0" presStyleCnt="2" custScaleX="52422" custScaleY="361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C6C64B-75ED-4D04-8342-CE43113C9910}" type="pres">
      <dgm:prSet presAssocID="{D2E4AC56-7FD8-4610-BDD3-E22837795BDC}" presName="descendantText" presStyleLbl="alignAccFollowNode1" presStyleIdx="0" presStyleCnt="2" custScaleX="109651" custScaleY="42343" custLinFactNeighborX="5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FD9DF-2A18-47F5-9D8D-FDC9737DF2A8}" type="pres">
      <dgm:prSet presAssocID="{5C117BBC-418C-43B1-AA07-4482EB6C1C20}" presName="sp" presStyleCnt="0"/>
      <dgm:spPr/>
    </dgm:pt>
    <dgm:pt modelId="{07F9081C-9FEA-4FE6-B377-2CD40F371005}" type="pres">
      <dgm:prSet presAssocID="{E9AA7FC7-A61F-4A73-B45E-165B6BB7A70A}" presName="linNode" presStyleCnt="0"/>
      <dgm:spPr/>
    </dgm:pt>
    <dgm:pt modelId="{80CE2570-85CB-439A-8603-4EAC488CFAAD}" type="pres">
      <dgm:prSet presAssocID="{E9AA7FC7-A61F-4A73-B45E-165B6BB7A70A}" presName="parentText" presStyleLbl="node1" presStyleIdx="1" presStyleCnt="2" custScaleX="508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E2B8B-DAC8-47ED-A2CE-CC00C76E9180}" type="pres">
      <dgm:prSet presAssocID="{E9AA7FC7-A61F-4A73-B45E-165B6BB7A70A}" presName="descendantText" presStyleLbl="alignAccFollowNode1" presStyleIdx="1" presStyleCnt="2" custScaleX="119781" custScaleY="124241" custLinFactNeighborX="6578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ED5D02D-23B4-4247-8F3E-4B2551996229}" srcId="{D2E4AC56-7FD8-4610-BDD3-E22837795BDC}" destId="{65E4065F-4970-40A8-B607-D964E4824B74}" srcOrd="0" destOrd="0" parTransId="{41648A2C-27CB-4E33-89DE-EFB658EB223F}" sibTransId="{E459627F-5292-4502-9D1F-CCDCAF644C94}"/>
    <dgm:cxn modelId="{157B4A2A-B5E6-4A39-9F53-F0FA2304BFB8}" type="presOf" srcId="{D2E4AC56-7FD8-4610-BDD3-E22837795BDC}" destId="{F9A99306-275F-4451-982F-C6DDD71B30CE}" srcOrd="0" destOrd="0" presId="urn:microsoft.com/office/officeart/2005/8/layout/vList5"/>
    <dgm:cxn modelId="{8A09C663-4597-4191-BEA4-459420E79D3C}" srcId="{E9AA7FC7-A61F-4A73-B45E-165B6BB7A70A}" destId="{CD467485-0C47-414F-8F2F-52D63795E2E5}" srcOrd="0" destOrd="0" parTransId="{FE62B9C4-7D88-4C82-9F7B-BDE13F4386CD}" sibTransId="{4EFDA8E9-3B1B-4EC9-9421-F410068B7D17}"/>
    <dgm:cxn modelId="{D4024E33-6B93-486F-944A-68553A9892F7}" type="presOf" srcId="{CD467485-0C47-414F-8F2F-52D63795E2E5}" destId="{FADE2B8B-DAC8-47ED-A2CE-CC00C76E9180}" srcOrd="0" destOrd="0" presId="urn:microsoft.com/office/officeart/2005/8/layout/vList5"/>
    <dgm:cxn modelId="{9F23B5E1-62C9-466B-B72C-DCE6F416BCBF}" srcId="{214D2162-A63A-4AE4-84C2-C97D9C8386CA}" destId="{D2E4AC56-7FD8-4610-BDD3-E22837795BDC}" srcOrd="0" destOrd="0" parTransId="{E7FF749B-3CD8-422A-B8C0-43CEBBE3E837}" sibTransId="{5C117BBC-418C-43B1-AA07-4482EB6C1C20}"/>
    <dgm:cxn modelId="{C83E5360-0C1B-4CE6-9B12-AF9777C136E7}" srcId="{214D2162-A63A-4AE4-84C2-C97D9C8386CA}" destId="{E9AA7FC7-A61F-4A73-B45E-165B6BB7A70A}" srcOrd="1" destOrd="0" parTransId="{77F23020-0341-4862-8A80-ACA0E0DE6518}" sibTransId="{94EFC986-8230-4D60-9313-F02AEF11698A}"/>
    <dgm:cxn modelId="{9321AA06-3DF9-4096-9AD2-3A27A3693722}" type="presOf" srcId="{214D2162-A63A-4AE4-84C2-C97D9C8386CA}" destId="{DDEEBD98-5D64-4905-AE37-968D96562258}" srcOrd="0" destOrd="0" presId="urn:microsoft.com/office/officeart/2005/8/layout/vList5"/>
    <dgm:cxn modelId="{826BAB43-2853-46F9-ADBD-E4E4EB280215}" type="presOf" srcId="{E9AA7FC7-A61F-4A73-B45E-165B6BB7A70A}" destId="{80CE2570-85CB-439A-8603-4EAC488CFAAD}" srcOrd="0" destOrd="0" presId="urn:microsoft.com/office/officeart/2005/8/layout/vList5"/>
    <dgm:cxn modelId="{89A8548F-6579-4B28-8573-FDA93A9BC0DB}" type="presOf" srcId="{65E4065F-4970-40A8-B607-D964E4824B74}" destId="{3BC6C64B-75ED-4D04-8342-CE43113C9910}" srcOrd="0" destOrd="0" presId="urn:microsoft.com/office/officeart/2005/8/layout/vList5"/>
    <dgm:cxn modelId="{5BC5F12C-9A49-4A44-9EEC-EDB71B5C9E39}" type="presParOf" srcId="{DDEEBD98-5D64-4905-AE37-968D96562258}" destId="{950875E7-9FA6-43C1-A596-D64E0BCA4D16}" srcOrd="0" destOrd="0" presId="urn:microsoft.com/office/officeart/2005/8/layout/vList5"/>
    <dgm:cxn modelId="{B327BD58-4747-4A77-9BA3-AFF4577F3AE6}" type="presParOf" srcId="{950875E7-9FA6-43C1-A596-D64E0BCA4D16}" destId="{F9A99306-275F-4451-982F-C6DDD71B30CE}" srcOrd="0" destOrd="0" presId="urn:microsoft.com/office/officeart/2005/8/layout/vList5"/>
    <dgm:cxn modelId="{216061DB-37FF-4118-BD3C-09A2E486C2BE}" type="presParOf" srcId="{950875E7-9FA6-43C1-A596-D64E0BCA4D16}" destId="{3BC6C64B-75ED-4D04-8342-CE43113C9910}" srcOrd="1" destOrd="0" presId="urn:microsoft.com/office/officeart/2005/8/layout/vList5"/>
    <dgm:cxn modelId="{D300657A-A3FB-40B0-B6C7-53A9DAC2CA06}" type="presParOf" srcId="{DDEEBD98-5D64-4905-AE37-968D96562258}" destId="{947FD9DF-2A18-47F5-9D8D-FDC9737DF2A8}" srcOrd="1" destOrd="0" presId="urn:microsoft.com/office/officeart/2005/8/layout/vList5"/>
    <dgm:cxn modelId="{F45B5A51-E21A-4219-8899-09CE99AB89B0}" type="presParOf" srcId="{DDEEBD98-5D64-4905-AE37-968D96562258}" destId="{07F9081C-9FEA-4FE6-B377-2CD40F371005}" srcOrd="2" destOrd="0" presId="urn:microsoft.com/office/officeart/2005/8/layout/vList5"/>
    <dgm:cxn modelId="{9C638090-A9C5-4E0E-BC6D-452DB662F7B9}" type="presParOf" srcId="{07F9081C-9FEA-4FE6-B377-2CD40F371005}" destId="{80CE2570-85CB-439A-8603-4EAC488CFAAD}" srcOrd="0" destOrd="0" presId="urn:microsoft.com/office/officeart/2005/8/layout/vList5"/>
    <dgm:cxn modelId="{DCB7D40B-D758-4107-9A90-F809B9869D08}" type="presParOf" srcId="{07F9081C-9FEA-4FE6-B377-2CD40F371005}" destId="{FADE2B8B-DAC8-47ED-A2CE-CC00C76E918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6C64B-75ED-4D04-8342-CE43113C9910}">
      <dsp:nvSpPr>
        <dsp:cNvPr id="0" name=""/>
        <dsp:cNvSpPr/>
      </dsp:nvSpPr>
      <dsp:spPr>
        <a:xfrm rot="5400000">
          <a:off x="6032608" y="-3368081"/>
          <a:ext cx="1127656" cy="7942614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tx2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Выполнено в 244 УП (67% от общего числа проверенных УП)</a:t>
          </a:r>
          <a:endParaRPr lang="ru-RU" sz="2400" kern="1200" dirty="0"/>
        </a:p>
      </dsp:txBody>
      <dsp:txXfrm rot="-5400000">
        <a:off x="2625129" y="94446"/>
        <a:ext cx="7887566" cy="1017560"/>
      </dsp:txXfrm>
    </dsp:sp>
    <dsp:sp modelId="{F9A99306-275F-4451-982F-C6DDD71B30CE}">
      <dsp:nvSpPr>
        <dsp:cNvPr id="0" name=""/>
        <dsp:cNvSpPr/>
      </dsp:nvSpPr>
      <dsp:spPr>
        <a:xfrm>
          <a:off x="283926" y="788"/>
          <a:ext cx="2135929" cy="1204874"/>
        </a:xfrm>
        <a:prstGeom prst="roundRect">
          <a:avLst/>
        </a:prstGeom>
        <a:solidFill>
          <a:srgbClr val="566A8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Шестой критерий </a:t>
          </a:r>
          <a:endParaRPr lang="ru-RU" sz="2400" b="1" kern="1200" dirty="0"/>
        </a:p>
      </dsp:txBody>
      <dsp:txXfrm>
        <a:off x="342743" y="59605"/>
        <a:ext cx="2018295" cy="1087240"/>
      </dsp:txXfrm>
    </dsp:sp>
    <dsp:sp modelId="{FADE2B8B-DAC8-47ED-A2CE-CC00C76E9180}">
      <dsp:nvSpPr>
        <dsp:cNvPr id="0" name=""/>
        <dsp:cNvSpPr/>
      </dsp:nvSpPr>
      <dsp:spPr>
        <a:xfrm rot="5400000">
          <a:off x="5309573" y="-1301616"/>
          <a:ext cx="3308719" cy="8676385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tx2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Имеются курсы: русский язык, биология, хи </a:t>
          </a:r>
          <a:r>
            <a:rPr lang="ru-RU" sz="2400" kern="1200" dirty="0" err="1" smtClean="0"/>
            <a:t>мия</a:t>
          </a:r>
          <a:r>
            <a:rPr lang="ru-RU" sz="2400" kern="1200" dirty="0" smtClean="0"/>
            <a:t> и др.</a:t>
          </a:r>
          <a:endParaRPr lang="ru-RU" sz="2400" b="1" kern="1200" dirty="0">
            <a:solidFill>
              <a:srgbClr val="C00000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</a:rPr>
            <a:t>Названия курсов не прописаны в сетке УП, даны в отдельной таблице.</a:t>
          </a:r>
          <a:endParaRPr lang="ru-RU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</a:rPr>
            <a:t>Наименование курса носит обобщенный характер «Элективный курс по физике»</a:t>
          </a:r>
          <a:endParaRPr lang="ru-RU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</a:rPr>
            <a:t>Обозначено 6 часов без наименований курсов</a:t>
          </a:r>
          <a:endParaRPr lang="ru-RU" sz="2400" kern="1200" dirty="0">
            <a:solidFill>
              <a:schemeClr val="tx1"/>
            </a:solidFill>
          </a:endParaRPr>
        </a:p>
      </dsp:txBody>
      <dsp:txXfrm rot="-5400000">
        <a:off x="2625740" y="1543735"/>
        <a:ext cx="8514867" cy="2985683"/>
      </dsp:txXfrm>
    </dsp:sp>
    <dsp:sp modelId="{80CE2570-85CB-439A-8603-4EAC488CFAAD}">
      <dsp:nvSpPr>
        <dsp:cNvPr id="0" name=""/>
        <dsp:cNvSpPr/>
      </dsp:nvSpPr>
      <dsp:spPr>
        <a:xfrm>
          <a:off x="283926" y="1372109"/>
          <a:ext cx="2073793" cy="3328933"/>
        </a:xfrm>
        <a:prstGeom prst="roundRect">
          <a:avLst/>
        </a:prstGeom>
        <a:solidFill>
          <a:srgbClr val="566A8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Замечания</a:t>
          </a:r>
          <a:endParaRPr lang="ru-RU" sz="2400" b="1" kern="1200" dirty="0"/>
        </a:p>
      </dsp:txBody>
      <dsp:txXfrm>
        <a:off x="385160" y="1473343"/>
        <a:ext cx="1871325" cy="312646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6C64B-75ED-4D04-8342-CE43113C9910}">
      <dsp:nvSpPr>
        <dsp:cNvPr id="0" name=""/>
        <dsp:cNvSpPr/>
      </dsp:nvSpPr>
      <dsp:spPr>
        <a:xfrm rot="5400000">
          <a:off x="6032608" y="-3368081"/>
          <a:ext cx="1127656" cy="7942614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tx2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Выполнено в 233 УП (64% от общего числа проверенных УП)</a:t>
          </a:r>
          <a:endParaRPr lang="ru-RU" sz="2400" kern="1200" dirty="0"/>
        </a:p>
      </dsp:txBody>
      <dsp:txXfrm rot="-5400000">
        <a:off x="2625129" y="94446"/>
        <a:ext cx="7887566" cy="1017560"/>
      </dsp:txXfrm>
    </dsp:sp>
    <dsp:sp modelId="{F9A99306-275F-4451-982F-C6DDD71B30CE}">
      <dsp:nvSpPr>
        <dsp:cNvPr id="0" name=""/>
        <dsp:cNvSpPr/>
      </dsp:nvSpPr>
      <dsp:spPr>
        <a:xfrm>
          <a:off x="283926" y="788"/>
          <a:ext cx="2135929" cy="1204874"/>
        </a:xfrm>
        <a:prstGeom prst="roundRect">
          <a:avLst/>
        </a:prstGeom>
        <a:solidFill>
          <a:srgbClr val="566A8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Пятый критерий </a:t>
          </a:r>
          <a:endParaRPr lang="ru-RU" sz="2400" b="1" kern="1200" dirty="0"/>
        </a:p>
      </dsp:txBody>
      <dsp:txXfrm>
        <a:off x="342743" y="59605"/>
        <a:ext cx="2018295" cy="1087240"/>
      </dsp:txXfrm>
    </dsp:sp>
    <dsp:sp modelId="{FADE2B8B-DAC8-47ED-A2CE-CC00C76E9180}">
      <dsp:nvSpPr>
        <dsp:cNvPr id="0" name=""/>
        <dsp:cNvSpPr/>
      </dsp:nvSpPr>
      <dsp:spPr>
        <a:xfrm rot="5400000">
          <a:off x="5309573" y="-1301616"/>
          <a:ext cx="3308719" cy="8676385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tx2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Тематика курсов не соответствует профилю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</a:rPr>
            <a:t>«Введение в философию» и «Страноведение» не соответствуют инженерному профилю.</a:t>
          </a:r>
          <a:endParaRPr lang="ru-RU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</a:rPr>
            <a:t>«Трудные вопросы истории» - не соответствует технологическом профилю.</a:t>
          </a:r>
          <a:endParaRPr lang="ru-RU" sz="2400" kern="1200" dirty="0">
            <a:solidFill>
              <a:schemeClr val="tx1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tx1"/>
              </a:solidFill>
            </a:rPr>
            <a:t>«Подготовка к ЕГЭ по биологии» - не соответствует технологическому профилю.</a:t>
          </a:r>
          <a:endParaRPr lang="ru-RU" sz="2400" kern="1200" dirty="0">
            <a:solidFill>
              <a:schemeClr val="tx1"/>
            </a:solidFill>
          </a:endParaRPr>
        </a:p>
      </dsp:txBody>
      <dsp:txXfrm rot="-5400000">
        <a:off x="2625740" y="1543735"/>
        <a:ext cx="8514867" cy="2985683"/>
      </dsp:txXfrm>
    </dsp:sp>
    <dsp:sp modelId="{80CE2570-85CB-439A-8603-4EAC488CFAAD}">
      <dsp:nvSpPr>
        <dsp:cNvPr id="0" name=""/>
        <dsp:cNvSpPr/>
      </dsp:nvSpPr>
      <dsp:spPr>
        <a:xfrm>
          <a:off x="283926" y="1372109"/>
          <a:ext cx="2073793" cy="3328933"/>
        </a:xfrm>
        <a:prstGeom prst="roundRect">
          <a:avLst/>
        </a:prstGeom>
        <a:solidFill>
          <a:srgbClr val="566A8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Замечания</a:t>
          </a:r>
          <a:endParaRPr lang="ru-RU" sz="2400" b="1" kern="1200" dirty="0"/>
        </a:p>
      </dsp:txBody>
      <dsp:txXfrm>
        <a:off x="385160" y="1473343"/>
        <a:ext cx="1871325" cy="3126465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C6C64B-75ED-4D04-8342-CE43113C9910}">
      <dsp:nvSpPr>
        <dsp:cNvPr id="0" name=""/>
        <dsp:cNvSpPr/>
      </dsp:nvSpPr>
      <dsp:spPr>
        <a:xfrm rot="5400000">
          <a:off x="6032608" y="-3368081"/>
          <a:ext cx="1127656" cy="7942614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tx2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Выполнено в 50 УП (14% от общего числа проверенных УП)</a:t>
          </a:r>
          <a:endParaRPr lang="ru-RU" sz="2400" kern="1200" dirty="0"/>
        </a:p>
      </dsp:txBody>
      <dsp:txXfrm rot="-5400000">
        <a:off x="2625129" y="94446"/>
        <a:ext cx="7887566" cy="1017560"/>
      </dsp:txXfrm>
    </dsp:sp>
    <dsp:sp modelId="{F9A99306-275F-4451-982F-C6DDD71B30CE}">
      <dsp:nvSpPr>
        <dsp:cNvPr id="0" name=""/>
        <dsp:cNvSpPr/>
      </dsp:nvSpPr>
      <dsp:spPr>
        <a:xfrm>
          <a:off x="283926" y="788"/>
          <a:ext cx="2135929" cy="1204874"/>
        </a:xfrm>
        <a:prstGeom prst="roundRect">
          <a:avLst/>
        </a:prstGeom>
        <a:solidFill>
          <a:srgbClr val="566A8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Седьмой критерий </a:t>
          </a:r>
          <a:endParaRPr lang="ru-RU" sz="2400" b="1" kern="1200" dirty="0"/>
        </a:p>
      </dsp:txBody>
      <dsp:txXfrm>
        <a:off x="342743" y="59605"/>
        <a:ext cx="2018295" cy="1087240"/>
      </dsp:txXfrm>
    </dsp:sp>
    <dsp:sp modelId="{FADE2B8B-DAC8-47ED-A2CE-CC00C76E9180}">
      <dsp:nvSpPr>
        <dsp:cNvPr id="0" name=""/>
        <dsp:cNvSpPr/>
      </dsp:nvSpPr>
      <dsp:spPr>
        <a:xfrm rot="5400000">
          <a:off x="5309573" y="-1301616"/>
          <a:ext cx="3308719" cy="8676385"/>
        </a:xfrm>
        <a:prstGeom prst="round2SameRect">
          <a:avLst/>
        </a:prstGeom>
        <a:solidFill>
          <a:schemeClr val="bg1">
            <a:alpha val="90000"/>
          </a:schemeClr>
        </a:solidFill>
        <a:ln w="12700" cap="flat" cmpd="sng" algn="ctr">
          <a:solidFill>
            <a:schemeClr val="tx2"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Отсутствие </a:t>
          </a:r>
          <a:r>
            <a:rPr lang="ru-RU" sz="2400" kern="1200" smtClean="0"/>
            <a:t>этого блока в УП</a:t>
          </a:r>
          <a:r>
            <a:rPr lang="ru-RU" sz="2400" kern="1200" smtClean="0">
              <a:solidFill>
                <a:schemeClr val="tx1"/>
              </a:solidFill>
            </a:rPr>
            <a:t>.</a:t>
          </a:r>
          <a:endParaRPr lang="ru-RU" sz="2400" kern="1200" dirty="0"/>
        </a:p>
      </dsp:txBody>
      <dsp:txXfrm rot="-5400000">
        <a:off x="2625740" y="1543735"/>
        <a:ext cx="8514867" cy="2985683"/>
      </dsp:txXfrm>
    </dsp:sp>
    <dsp:sp modelId="{80CE2570-85CB-439A-8603-4EAC488CFAAD}">
      <dsp:nvSpPr>
        <dsp:cNvPr id="0" name=""/>
        <dsp:cNvSpPr/>
      </dsp:nvSpPr>
      <dsp:spPr>
        <a:xfrm>
          <a:off x="283926" y="1372109"/>
          <a:ext cx="2073793" cy="3328933"/>
        </a:xfrm>
        <a:prstGeom prst="roundRect">
          <a:avLst/>
        </a:prstGeom>
        <a:solidFill>
          <a:srgbClr val="566A8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Замечания</a:t>
          </a:r>
          <a:endParaRPr lang="ru-RU" sz="2400" b="1" kern="1200" dirty="0"/>
        </a:p>
      </dsp:txBody>
      <dsp:txXfrm>
        <a:off x="385160" y="1473343"/>
        <a:ext cx="1871325" cy="31264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0.33664</cdr:x>
      <cdr:y>0.57515</cdr:y>
    </cdr:from>
    <cdr:to>
      <cdr:x>0.43411</cdr:x>
      <cdr:y>0.71328</cdr:y>
    </cdr:to>
    <cdr:sp macro="" textlink="">
      <cdr:nvSpPr>
        <cdr:cNvPr id="2" name="Надпись 4"/>
        <cdr:cNvSpPr txBox="1"/>
      </cdr:nvSpPr>
      <cdr:spPr>
        <a:xfrm xmlns:a="http://schemas.openxmlformats.org/drawingml/2006/main">
          <a:off x="1750019" y="1373265"/>
          <a:ext cx="506660" cy="32980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</a:ln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pPr algn="ctr">
            <a:lnSpc>
              <a:spcPct val="90000"/>
            </a:lnSpc>
            <a:spcAft>
              <a:spcPts val="800"/>
            </a:spcAft>
          </a:pPr>
          <a:r>
            <a:rPr lang="ru-RU" sz="1000" dirty="0">
              <a:solidFill>
                <a:srgbClr val="0D4798"/>
              </a:solidFill>
              <a:effectLst/>
              <a:latin typeface="Akrobat SemiBold" panose="00000700000000000000" pitchFamily="50" charset="-52"/>
              <a:ea typeface="Calibri" panose="020F0502020204030204" pitchFamily="34" charset="0"/>
              <a:cs typeface="Times New Roman" panose="02020603050405020304" pitchFamily="18" charset="0"/>
            </a:rPr>
            <a:t>2544 школ</a:t>
          </a:r>
          <a:endParaRPr lang="ru-RU" sz="1200" dirty="0">
            <a:solidFill>
              <a:srgbClr val="0D4798"/>
            </a:solidFill>
            <a:effectLst/>
            <a:latin typeface="Akrobat SemiBold" panose="00000700000000000000" pitchFamily="50" charset="-52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0.47328</cdr:x>
      <cdr:y>0.65908</cdr:y>
    </cdr:from>
    <cdr:to>
      <cdr:x>0.56277</cdr:x>
      <cdr:y>0.79721</cdr:y>
    </cdr:to>
    <cdr:sp macro="" textlink="">
      <cdr:nvSpPr>
        <cdr:cNvPr id="3" name="Надпись 4"/>
        <cdr:cNvSpPr txBox="1"/>
      </cdr:nvSpPr>
      <cdr:spPr>
        <a:xfrm xmlns:a="http://schemas.openxmlformats.org/drawingml/2006/main">
          <a:off x="2524594" y="1470665"/>
          <a:ext cx="477349" cy="30822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</a:ln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90000"/>
            </a:lnSpc>
            <a:spcAft>
              <a:spcPts val="800"/>
            </a:spcAft>
          </a:pPr>
          <a:r>
            <a:rPr lang="ru-RU" sz="1000" dirty="0">
              <a:solidFill>
                <a:srgbClr val="0D4798"/>
              </a:solidFill>
              <a:effectLst/>
              <a:latin typeface="Akrobat SemiBold" panose="00000700000000000000" pitchFamily="50" charset="-52"/>
              <a:ea typeface="Calibri" panose="020F0502020204030204" pitchFamily="34" charset="0"/>
              <a:cs typeface="Times New Roman" panose="02020603050405020304" pitchFamily="18" charset="0"/>
            </a:rPr>
            <a:t>2045 школ</a:t>
          </a:r>
          <a:endParaRPr lang="ru-RU" sz="1200" dirty="0">
            <a:solidFill>
              <a:srgbClr val="0D4798"/>
            </a:solidFill>
            <a:effectLst/>
            <a:latin typeface="Akrobat SemiBold" panose="00000700000000000000" pitchFamily="50" charset="-52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0.60705</cdr:x>
      <cdr:y>0.68925</cdr:y>
    </cdr:from>
    <cdr:to>
      <cdr:x>0.70025</cdr:x>
      <cdr:y>0.82738</cdr:y>
    </cdr:to>
    <cdr:sp macro="" textlink="">
      <cdr:nvSpPr>
        <cdr:cNvPr id="4" name="Надпись 4"/>
        <cdr:cNvSpPr txBox="1"/>
      </cdr:nvSpPr>
      <cdr:spPr>
        <a:xfrm xmlns:a="http://schemas.openxmlformats.org/drawingml/2006/main">
          <a:off x="3155737" y="1645697"/>
          <a:ext cx="484496" cy="32980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</a:ln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90000"/>
            </a:lnSpc>
            <a:spcAft>
              <a:spcPts val="800"/>
            </a:spcAft>
          </a:pPr>
          <a:r>
            <a:rPr lang="ru-RU" sz="1000" dirty="0">
              <a:solidFill>
                <a:srgbClr val="0D4798"/>
              </a:solidFill>
              <a:effectLst/>
              <a:latin typeface="Akrobat SemiBold" panose="00000700000000000000" pitchFamily="50" charset="-52"/>
              <a:ea typeface="Calibri" panose="020F0502020204030204" pitchFamily="34" charset="0"/>
              <a:cs typeface="Times New Roman" panose="02020603050405020304" pitchFamily="18" charset="0"/>
            </a:rPr>
            <a:t>1738 школ</a:t>
          </a:r>
          <a:endParaRPr lang="ru-RU" sz="1200" dirty="0">
            <a:solidFill>
              <a:srgbClr val="0D4798"/>
            </a:solidFill>
            <a:effectLst/>
            <a:latin typeface="Akrobat SemiBold" panose="00000700000000000000" pitchFamily="50" charset="-52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0.74269</cdr:x>
      <cdr:y>0.70214</cdr:y>
    </cdr:from>
    <cdr:to>
      <cdr:x>0.83227</cdr:x>
      <cdr:y>0.84027</cdr:y>
    </cdr:to>
    <cdr:sp macro="" textlink="">
      <cdr:nvSpPr>
        <cdr:cNvPr id="5" name="Надпись 4"/>
        <cdr:cNvSpPr txBox="1"/>
      </cdr:nvSpPr>
      <cdr:spPr>
        <a:xfrm xmlns:a="http://schemas.openxmlformats.org/drawingml/2006/main">
          <a:off x="3961658" y="1676474"/>
          <a:ext cx="477879" cy="32980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</a:ln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90000"/>
            </a:lnSpc>
            <a:spcAft>
              <a:spcPts val="800"/>
            </a:spcAft>
          </a:pPr>
          <a:r>
            <a:rPr lang="ru-RU" sz="1000" dirty="0">
              <a:solidFill>
                <a:srgbClr val="0D4798"/>
              </a:solidFill>
              <a:effectLst/>
              <a:latin typeface="Akrobat SemiBold" panose="00000700000000000000" pitchFamily="50" charset="-52"/>
              <a:ea typeface="Calibri" panose="020F0502020204030204" pitchFamily="34" charset="0"/>
              <a:cs typeface="Times New Roman" panose="02020603050405020304" pitchFamily="18" charset="0"/>
            </a:rPr>
            <a:t>1538 школ</a:t>
          </a:r>
          <a:endParaRPr lang="ru-RU" sz="1200" dirty="0">
            <a:solidFill>
              <a:srgbClr val="0D4798"/>
            </a:solidFill>
            <a:effectLst/>
            <a:latin typeface="Akrobat SemiBold" panose="00000700000000000000" pitchFamily="50" charset="-52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0.87879</cdr:x>
      <cdr:y>0.79246</cdr:y>
    </cdr:from>
    <cdr:to>
      <cdr:x>0.96329</cdr:x>
      <cdr:y>0.86442</cdr:y>
    </cdr:to>
    <cdr:sp macro="" textlink="">
      <cdr:nvSpPr>
        <cdr:cNvPr id="6" name="Надпись 1"/>
        <cdr:cNvSpPr txBox="1"/>
      </cdr:nvSpPr>
      <cdr:spPr>
        <a:xfrm xmlns:a="http://schemas.openxmlformats.org/drawingml/2006/main">
          <a:off x="4687666" y="1892128"/>
          <a:ext cx="450731" cy="17181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6350">
          <a:noFill/>
        </a:ln>
      </cdr:spPr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90000"/>
            </a:lnSpc>
            <a:spcAft>
              <a:spcPts val="800"/>
            </a:spcAft>
          </a:pPr>
          <a:r>
            <a:rPr lang="ru-RU" sz="1000" dirty="0">
              <a:solidFill>
                <a:srgbClr val="0D4798"/>
              </a:solidFill>
              <a:effectLst/>
              <a:latin typeface="Akrobat SemiBold" panose="00000700000000000000" pitchFamily="50" charset="-52"/>
              <a:ea typeface="Calibri" panose="020F0502020204030204" pitchFamily="34" charset="0"/>
              <a:cs typeface="Times New Roman" panose="02020603050405020304" pitchFamily="18" charset="0"/>
            </a:rPr>
            <a:t>442</a:t>
          </a:r>
          <a:endParaRPr lang="ru-RU" sz="1200" dirty="0">
            <a:solidFill>
              <a:srgbClr val="0D4798"/>
            </a:solidFill>
            <a:effectLst/>
            <a:latin typeface="Akrobat SemiBold" panose="00000700000000000000" pitchFamily="50" charset="-52"/>
            <a:ea typeface="Calibri" panose="020F0502020204030204" pitchFamily="34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1382D-E1CF-4673-8E1C-19F8CEEFD18E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8DAAA1-16DB-45D4-9A09-CA668B38D18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430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14B9D5-7531-BDB6-7EA7-C7CA5837C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C951EDD-2345-D9D7-0B50-3C5AE7DDA0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FB877FE-775F-1482-C83C-86464BFCDB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5F9C46E-928B-622B-012F-F7D0C49CE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456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61A1999-E2E4-ABA5-B634-C8893104D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DB0DF8D3-CD75-1180-0100-A77DCD774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E5106C6-6BE0-5A25-89F6-53F320D55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18ADE1F-7E81-EF7B-D2DF-C6DFDA69E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9833">
              <a:defRPr/>
            </a:pPr>
            <a:fld id="{AC427EF4-803C-49E6-B1ED-796B6B13B4AF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09833">
                <a:defRPr/>
              </a:pPr>
              <a:t>12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44249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C694DCA-DC23-399B-FCA1-9E7A7D309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415478B-F4FF-1DF4-5802-91871CA9F7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AE10ED2E-2B32-AE7F-CE01-94EB3CCEEE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986E295-1317-BBCD-596C-0D2F27B9CC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9833">
              <a:defRPr/>
            </a:pPr>
            <a:fld id="{AC427EF4-803C-49E6-B1ED-796B6B13B4AF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09833">
                <a:defRPr/>
              </a:pPr>
              <a:t>13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024788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D1FA20-D11D-764F-16FF-9D17F6A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FF3C572-82DA-A633-6A7B-41131031F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ADC12F-1624-1FF2-C62B-671D12C1A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52B747-C980-5F47-27A3-EDEA8604F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565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011DC-85CE-4CDD-A6C3-21244DAC480C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43029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3F49F6F-BACE-4C4B-F08E-745F1A056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6C8E116-5D80-7022-0731-B72AF839D5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849020F-2DA4-6C8E-CE3E-2C4B97192E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5DD0E06-DCC6-36A3-30A6-5E79910FC9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011DC-85CE-4CDD-A6C3-21244DAC480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632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2560D38-AD4E-4EC8-5D5F-776AAB1632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CC8D25B1-8F41-4C8A-53E6-4AB744B92C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AEEB5F4D-AD36-A831-8A0B-B752020F7B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D428A46-D437-8FE0-4EF6-31DE548E1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011DC-85CE-4CDD-A6C3-21244DAC480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75568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D1FA20-D11D-764F-16FF-9D17F6A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FF3C572-82DA-A633-6A7B-41131031F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ADC12F-1624-1FF2-C62B-671D12C1A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52B747-C980-5F47-27A3-EDEA8604F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5906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6968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D1FA20-D11D-764F-16FF-9D17F6A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FF3C572-82DA-A633-6A7B-41131031F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ADC12F-1624-1FF2-C62B-671D12C1A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52B747-C980-5F47-27A3-EDEA8604F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088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5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D1FA20-D11D-764F-16FF-9D17F6A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FF3C572-82DA-A633-6A7B-41131031F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ADC12F-1624-1FF2-C62B-671D12C1A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52B747-C980-5F47-27A3-EDEA8604F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7840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436493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15145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21011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D1FA20-D11D-764F-16FF-9D17F6A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FF3C572-82DA-A633-6A7B-41131031F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ADC12F-1624-1FF2-C62B-671D12C1A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52B747-C980-5F47-27A3-EDEA8604F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834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3991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9202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7278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4006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85662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783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3899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0009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40945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D1FA20-D11D-764F-16FF-9D17F6A4A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FF3C572-82DA-A633-6A7B-41131031FD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D0ADC12F-1624-1FF2-C62B-671D12C1A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6952B747-C980-5F47-27A3-EDEA8604F1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53525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035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552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8DAAA1-16DB-45D4-9A09-CA668B38D18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9460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12937">
              <a:defRPr/>
            </a:pPr>
            <a:fld id="{AC427EF4-803C-49E6-B1ED-796B6B13B4AF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12937">
                <a:defRPr/>
              </a:pPr>
              <a:t>7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157281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6740">
              <a:defRPr/>
            </a:pPr>
            <a:fld id="{AC427EF4-803C-49E6-B1ED-796B6B13B4AF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06740">
                <a:defRPr/>
              </a:pPr>
              <a:t>8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16371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61A1999-E2E4-ABA5-B634-C8893104D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DB0DF8D3-CD75-1180-0100-A77DCD774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E5106C6-6BE0-5A25-89F6-53F320D55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18ADE1F-7E81-EF7B-D2DF-C6DFDA69E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9833">
              <a:defRPr/>
            </a:pPr>
            <a:fld id="{AC427EF4-803C-49E6-B1ED-796B6B13B4AF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09833">
                <a:defRPr/>
              </a:pPr>
              <a:t>10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553233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61A1999-E2E4-ABA5-B634-C8893104D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DB0DF8D3-CD75-1180-0100-A77DCD7743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E5106C6-6BE0-5A25-89F6-53F320D550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18ADE1F-7E81-EF7B-D2DF-C6DFDA69E4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09833">
              <a:defRPr/>
            </a:pPr>
            <a:fld id="{AC427EF4-803C-49E6-B1ED-796B6B13B4AF}" type="slidenum">
              <a:rPr lang="ru-RU">
                <a:solidFill>
                  <a:prstClr val="black"/>
                </a:solidFill>
                <a:latin typeface="Calibri" panose="020F0502020204030204"/>
              </a:rPr>
              <a:pPr defTabSz="909833">
                <a:defRPr/>
              </a:pPr>
              <a:t>11</a:t>
            </a:fld>
            <a:endParaRPr lang="ru-RU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68426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978165-FCA6-2DEA-F3E1-3A639D528F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562447B-6B67-56F9-8B0D-87F23346C5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E29277-43F9-248C-E08E-BEE676725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8ECB40F-98E2-F803-70A1-A115500AC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897E35A-A173-27CB-137E-B7D8AC480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423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D88FAA5-B97A-D6E6-C0C5-6F2502709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EA29A46-7FA2-1E2B-449E-EC011747E8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FCA51B7-7C63-F419-9C76-A59F4D5F1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AF1B036-14E7-3505-9D29-BDC8C0DB0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FEA2AEC-C5C1-B421-CE90-96E742BD4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75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CD4E6040-0BB4-9113-E1F0-17AC5C1E5C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C18FBFEE-A990-6A71-437D-F4151AAC9C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D9547EF-9E4D-AED4-531C-3242D0C64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B4361E-B95D-9FD7-A979-F39A7BD51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A97362C-C0B5-4F9A-FF1E-2096F71D7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8331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D2FF67-B4BC-1965-9844-4E1980747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5219791-B3EA-B903-9601-FF6C01B23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3CA8A7-8651-3612-C238-B592C302A9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658084D-DA38-6CF8-466D-B743C7D0C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D2D1980-F24A-1232-F808-C3823315B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53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DE360B-3059-B19D-B37B-C42BF0942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B782A84-E1C4-E7F7-D66F-B3718434BA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3B26FBE-244F-A72B-867E-38C97F6F3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5F5E75F-FDAD-91CE-2C93-76A727E53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BCFCC6A-A288-9496-07B8-7223B9C03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9047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298523-6729-8264-FA01-935EDF501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8D26C2B-24AA-B5B4-82DF-3E90DF907E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878DE58-55C3-5E10-2106-B63A35211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31F1A3E4-F3A2-1026-46D8-FC45D535E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E0845BB-D3AF-669E-661F-CDC0013DBB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7CB32DF-1F0D-CEF6-1C7B-07AA66754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084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B567BC8-8212-E416-1E0F-3C9BB4D02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4588BC5-69FF-2FC8-5C4C-74C3B497D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E210EA8-975C-0909-5114-0DAE9A679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B65AABE-48B3-6172-206A-16F1DAEFA7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C8766268-5333-4AEB-FD96-006B431AC3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A9EEE41B-08A7-1A20-BC12-366DF0699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DD574AE-46DA-6AF0-1FBB-68AC45D5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20BE41E-DC18-BB03-5C99-8595CD5CD1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0416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C1E56D-18D0-E783-BA9F-96FCE394F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90A9C35D-8EEF-F824-5AC2-77A40AA4F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D213067-667D-7A0E-3DEE-97A29A82D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1F66ACA2-AFB0-73F2-C1B8-398EDAD74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397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C4091029-88B1-D310-A1AA-5B9685DD7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614EC98-D64C-45FC-2871-298907554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C4E579E-0B0D-8D8D-6ABB-757EB1653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51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A025B03-61A8-E130-3B1A-227C63E0E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D265E85-08E7-A963-A140-FFF6A9C103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E04ACC-5988-0ECC-8811-F73E896F9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1982D91-384A-60E2-C618-A854BF55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BFA4100-DC66-4426-7937-9EF3E017F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9197EA3-14F4-F869-FCF6-BFAD4DC60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897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C45B0DB-CD11-BE46-D3DD-F2924E3FA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6E5A59BF-B15D-FAAC-2890-3910DC84B9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442B8B8-6371-F5D4-E55E-99AE575184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9A2459EF-0562-F3E5-9827-BBB8A947F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02E42DC-24B4-2675-C172-F2E7DB97F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A89AA83-999E-E0BC-8528-50CD63493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4581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723282-A0A7-850C-18DE-A7E5C0755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3240497-A6A7-193D-F64E-88247FCB10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3DA2A3-CBCB-E0AA-289D-14E76ED90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D8CB9-4366-4BF0-942E-AB098244D75B}" type="datetimeFigureOut">
              <a:rPr lang="ru-RU" smtClean="0"/>
              <a:pPr/>
              <a:t>08.09.2026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A536C4A-CD13-A329-EA4D-08B310749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9FE38E-E554-1943-B341-4F0C779CE4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68105-BA93-4F23-9823-7A0639EAE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33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microsoft.com/office/2007/relationships/hdphoto" Target="../media/hdphoto1.wdp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34.png"/><Relationship Id="rId4" Type="http://schemas.microsoft.com/office/2007/relationships/hdphoto" Target="../media/hdphoto1.wdp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8.png"/><Relationship Id="rId5" Type="http://schemas.openxmlformats.org/officeDocument/2006/relationships/image" Target="../media/image24.png"/><Relationship Id="rId15" Type="http://schemas.openxmlformats.org/officeDocument/2006/relationships/image" Target="../media/image41.png"/><Relationship Id="rId10" Type="http://schemas.openxmlformats.org/officeDocument/2006/relationships/image" Target="../media/image37.png"/><Relationship Id="rId4" Type="http://schemas.microsoft.com/office/2007/relationships/hdphoto" Target="../media/hdphoto1.wdp"/><Relationship Id="rId9" Type="http://schemas.openxmlformats.org/officeDocument/2006/relationships/image" Target="../media/image36.pn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3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microsoft.com/office/2007/relationships/hdphoto" Target="../media/hdphoto1.wdp"/><Relationship Id="rId9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edsoo.ru/obuchayushhie-vebinar-po-konstruktoru-uchebnyh-planov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3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microsoft.com/office/2007/relationships/hdphoto" Target="../media/hdphoto1.wdp"/><Relationship Id="rId9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7.png"/><Relationship Id="rId7" Type="http://schemas.openxmlformats.org/officeDocument/2006/relationships/image" Target="../media/image7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hyperlink" Target="https://cub.iro.perm.ru/" TargetMode="External"/><Relationship Id="rId4" Type="http://schemas.openxmlformats.org/officeDocument/2006/relationships/image" Target="../media/image68.png"/><Relationship Id="rId9" Type="http://schemas.openxmlformats.org/officeDocument/2006/relationships/image" Target="../media/image7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.png"/><Relationship Id="rId7" Type="http://schemas.openxmlformats.org/officeDocument/2006/relationships/chart" Target="../charts/chart1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5" Type="http://schemas.openxmlformats.org/officeDocument/2006/relationships/image" Target="../media/image4.png"/><Relationship Id="rId10" Type="http://schemas.openxmlformats.org/officeDocument/2006/relationships/image" Target="../media/image6.png"/><Relationship Id="rId19" Type="http://schemas.openxmlformats.org/officeDocument/2006/relationships/image" Target="../media/image22.svg"/><Relationship Id="rId4" Type="http://schemas.microsoft.com/office/2007/relationships/hdphoto" Target="../media/hdphoto1.wdp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chart" Target="../charts/chart4.xml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12" Type="http://schemas.openxmlformats.org/officeDocument/2006/relationships/chart" Target="../charts/chart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chart" Target="../charts/chart2.xml"/><Relationship Id="rId10" Type="http://schemas.openxmlformats.org/officeDocument/2006/relationships/image" Target="../media/image13.png"/><Relationship Id="rId4" Type="http://schemas.microsoft.com/office/2007/relationships/hdphoto" Target="../media/hdphoto1.wdp"/><Relationship Id="rId9" Type="http://schemas.openxmlformats.org/officeDocument/2006/relationships/image" Target="../media/image12.png"/><Relationship Id="rId1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hdphoto" Target="../media/hdphoto1.wdp"/><Relationship Id="rId7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2.svg"/><Relationship Id="rId4" Type="http://schemas.openxmlformats.org/officeDocument/2006/relationships/chart" Target="../charts/chart5.xml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E147BC1-564C-C2E1-28FC-A7D0220D4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верхние углы 12">
            <a:extLst>
              <a:ext uri="{FF2B5EF4-FFF2-40B4-BE49-F238E27FC236}">
                <a16:creationId xmlns:a16="http://schemas.microsoft.com/office/drawing/2014/main" xmlns="" id="{2C2C48DA-F669-8C05-7D8F-393684162E02}"/>
              </a:ext>
            </a:extLst>
          </p:cNvPr>
          <p:cNvSpPr/>
          <p:nvPr/>
        </p:nvSpPr>
        <p:spPr>
          <a:xfrm rot="5400000">
            <a:off x="3242238" y="-2089150"/>
            <a:ext cx="5702300" cy="121920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566A88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4671647-E449-A903-375B-1FCD4F0B58EF}"/>
              </a:ext>
            </a:extLst>
          </p:cNvPr>
          <p:cNvSpPr txBox="1"/>
          <p:nvPr/>
        </p:nvSpPr>
        <p:spPr>
          <a:xfrm>
            <a:off x="722992" y="1376796"/>
            <a:ext cx="10718075" cy="2640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endParaRPr lang="ru-RU" sz="4000" b="1" dirty="0">
              <a:solidFill>
                <a:schemeClr val="bg1"/>
              </a:solidFill>
              <a:latin typeface="Montserrat" panose="00000500000000000000" pitchFamily="2" charset="-52"/>
            </a:endParaRPr>
          </a:p>
          <a:p>
            <a:pPr algn="ctr"/>
            <a:r>
              <a:rPr lang="ru-RU" sz="4000" b="1" dirty="0" err="1" smtClean="0">
                <a:solidFill>
                  <a:schemeClr val="bg1"/>
                </a:solidFill>
                <a:latin typeface="Montserrat" panose="00000500000000000000" pitchFamily="2" charset="-52"/>
              </a:rPr>
              <a:t>Вебинар</a:t>
            </a:r>
            <a:r>
              <a:rPr lang="ru-RU" sz="4000" b="1" dirty="0">
                <a:solidFill>
                  <a:schemeClr val="bg1"/>
                </a:solidFill>
                <a:latin typeface="Montserrat" panose="00000500000000000000" pitchFamily="2" charset="-52"/>
              </a:rPr>
              <a:t/>
            </a:r>
            <a:br>
              <a:rPr lang="ru-RU" sz="4000" b="1" dirty="0">
                <a:solidFill>
                  <a:schemeClr val="bg1"/>
                </a:solidFill>
                <a:latin typeface="Montserrat" panose="00000500000000000000" pitchFamily="2" charset="-52"/>
              </a:rPr>
            </a:br>
            <a:r>
              <a:rPr lang="ru-RU" sz="4000" b="1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«Требования к разработке учебных планов профильных классов»</a:t>
            </a:r>
            <a:endParaRPr lang="ru-RU" sz="4000" b="1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608B6FA2-7278-6030-D7D6-E366B36135C8}"/>
              </a:ext>
            </a:extLst>
          </p:cNvPr>
          <p:cNvGrpSpPr/>
          <p:nvPr/>
        </p:nvGrpSpPr>
        <p:grpSpPr>
          <a:xfrm>
            <a:off x="581194" y="111695"/>
            <a:ext cx="2042160" cy="957547"/>
            <a:chOff x="528320" y="81232"/>
            <a:chExt cx="2042160" cy="957547"/>
          </a:xfrm>
        </p:grpSpPr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xmlns="" id="{F3F50F28-E694-55AA-BC55-A36F5B9C1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8320" y="81232"/>
              <a:ext cx="605116" cy="957547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5B78A091-444B-42CA-BD87-91C50A15507E}"/>
                </a:ext>
              </a:extLst>
            </p:cNvPr>
            <p:cNvSpPr txBox="1"/>
            <p:nvPr/>
          </p:nvSpPr>
          <p:spPr>
            <a:xfrm>
              <a:off x="1117600" y="469292"/>
              <a:ext cx="145288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ptos" panose="020B0004020202020204" pitchFamily="34" charset="0"/>
                </a:rPr>
                <a:t>Министерство образования и науки Пермского края </a:t>
              </a:r>
            </a:p>
          </p:txBody>
        </p:sp>
      </p:grp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84DD2CA9-7D1B-8434-4252-54E0BBD107A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11241" y="197861"/>
            <a:ext cx="1063441" cy="71225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F1FE244-F20E-C836-2350-9C6DD32DDD1F}"/>
              </a:ext>
            </a:extLst>
          </p:cNvPr>
          <p:cNvSpPr txBox="1"/>
          <p:nvPr/>
        </p:nvSpPr>
        <p:spPr>
          <a:xfrm>
            <a:off x="1170474" y="4474666"/>
            <a:ext cx="102705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Волкова Лилия Викторовна,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заместитель директора ГАУ ДПО «ИРО ПК»</a:t>
            </a:r>
            <a:endParaRPr lang="ru-RU" sz="1600" dirty="0">
              <a:solidFill>
                <a:schemeClr val="bg1"/>
              </a:solidFill>
              <a:latin typeface="Montserrat" panose="00000500000000000000" pitchFamily="2" charset="-52"/>
            </a:endParaRP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Пермь, 2026</a:t>
            </a:r>
            <a:endParaRPr lang="ru-RU" sz="2400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F1FE244-F20E-C836-2350-9C6DD32DDD1F}"/>
              </a:ext>
            </a:extLst>
          </p:cNvPr>
          <p:cNvSpPr txBox="1"/>
          <p:nvPr/>
        </p:nvSpPr>
        <p:spPr>
          <a:xfrm>
            <a:off x="6669742" y="5920576"/>
            <a:ext cx="5262282" cy="653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 smtClean="0">
                <a:solidFill>
                  <a:schemeClr val="bg1"/>
                </a:solidFill>
                <a:latin typeface="Montserrat" panose="00000500000000000000" pitchFamily="2" charset="-52"/>
              </a:rPr>
              <a:t>В презентации использованы слайды презентации Костенко М.А., апрель 2026 г.</a:t>
            </a:r>
            <a:endParaRPr lang="ru-RU" sz="1600" dirty="0">
              <a:solidFill>
                <a:schemeClr val="bg1"/>
              </a:solidFill>
              <a:latin typeface="Montserrat" panose="000005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044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C05DEE8-15F0-56F6-988E-4A87EB8B2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E73C13C-3EE3-4D82-BD0D-609CEDA9207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xmlns="" id="{129F6C30-1749-31FC-403C-9510A162DF61}"/>
              </a:ext>
            </a:extLst>
          </p:cNvPr>
          <p:cNvSpPr/>
          <p:nvPr/>
        </p:nvSpPr>
        <p:spPr>
          <a:xfrm>
            <a:off x="658813" y="1712563"/>
            <a:ext cx="4575285" cy="4826782"/>
          </a:xfrm>
          <a:prstGeom prst="roundRect">
            <a:avLst>
              <a:gd name="adj" fmla="val 3678"/>
            </a:avLst>
          </a:prstGeom>
          <a:solidFill>
            <a:schemeClr val="bg1"/>
          </a:solidFill>
          <a:ln>
            <a:solidFill>
              <a:srgbClr val="0D47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xmlns="" id="{5C7CAE7E-A975-454F-72C5-0CBCB1C29C12}"/>
              </a:ext>
            </a:extLst>
          </p:cNvPr>
          <p:cNvSpPr/>
          <p:nvPr/>
        </p:nvSpPr>
        <p:spPr>
          <a:xfrm>
            <a:off x="1462983" y="1939524"/>
            <a:ext cx="660466" cy="1999518"/>
          </a:xfrm>
          <a:prstGeom prst="roundRect">
            <a:avLst>
              <a:gd name="adj" fmla="val 7696"/>
            </a:avLst>
          </a:prstGeom>
          <a:solidFill>
            <a:schemeClr val="bg1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C6D6ACC-A24A-0725-B9E9-1A0BA97609F4}"/>
              </a:ext>
            </a:extLst>
          </p:cNvPr>
          <p:cNvSpPr txBox="1"/>
          <p:nvPr/>
        </p:nvSpPr>
        <p:spPr>
          <a:xfrm>
            <a:off x="562934" y="1120537"/>
            <a:ext cx="413029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УГЛУБЛЁННОЕ ИЗУЧЕНИЕ ПРЕДМЕТОВ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9B59B2D4-98DF-A1BC-38D8-83F6C6567E0C}"/>
              </a:ext>
            </a:extLst>
          </p:cNvPr>
          <p:cNvSpPr/>
          <p:nvPr/>
        </p:nvSpPr>
        <p:spPr>
          <a:xfrm>
            <a:off x="5476875" y="2168931"/>
            <a:ext cx="4148632" cy="4370414"/>
          </a:xfrm>
          <a:prstGeom prst="roundRect">
            <a:avLst>
              <a:gd name="adj" fmla="val 4239"/>
            </a:avLst>
          </a:prstGeom>
          <a:solidFill>
            <a:srgbClr val="E4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50F9FFC9-546D-957F-8843-C2038DB485A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86111" y="1251311"/>
            <a:ext cx="556534" cy="556534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93074C8-195C-F567-37A6-0F0E7C5DF524}"/>
              </a:ext>
            </a:extLst>
          </p:cNvPr>
          <p:cNvSpPr txBox="1"/>
          <p:nvPr/>
        </p:nvSpPr>
        <p:spPr>
          <a:xfrm>
            <a:off x="6044172" y="1092552"/>
            <a:ext cx="3312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41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учебных планов отсутствуют </a:t>
            </a:r>
            <a:b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КУРСЫ, ОТНОСЯЩИЕСЯ К СПЕЦИФИКЕ ПРОФИЛЯ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207CDB60-259A-A256-3743-0D4366F23F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0" t="23422" r="24320"/>
          <a:stretch/>
        </p:blipFill>
        <p:spPr>
          <a:xfrm>
            <a:off x="8279171" y="1084873"/>
            <a:ext cx="3912829" cy="57789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4EB6470-EF65-1631-5B61-B4E4ADB89458}"/>
              </a:ext>
            </a:extLst>
          </p:cNvPr>
          <p:cNvSpPr txBox="1"/>
          <p:nvPr/>
        </p:nvSpPr>
        <p:spPr>
          <a:xfrm>
            <a:off x="5634686" y="2231423"/>
            <a:ext cx="340217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100" dirty="0">
                <a:solidFill>
                  <a:srgbClr val="0D4798"/>
                </a:solidFill>
                <a:latin typeface="Akrobat SemiBold" panose="00000700000000000000" pitchFamily="50" charset="-52"/>
                <a:cs typeface="Times New Roman" panose="02020603050405020304" pitchFamily="18" charset="0"/>
              </a:rPr>
              <a:t>ПРОФИЛЬНЫЕ КУРСЫ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53D39EDA-55AC-9468-2B0E-02219821A232}"/>
              </a:ext>
            </a:extLst>
          </p:cNvPr>
          <p:cNvSpPr txBox="1"/>
          <p:nvPr/>
        </p:nvSpPr>
        <p:spPr>
          <a:xfrm>
            <a:off x="5634686" y="2657239"/>
            <a:ext cx="3165369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ПРОГРАММИРОВАНИЕ </a:t>
            </a:r>
            <a:b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И ИНФОРМАЦИОННЫЕ ТЕХНОЛОГИИ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программирование (на Python, C++), алгоритмизация, искусственный интеллект, веб-разработка, </a:t>
            </a:r>
            <a:b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IT-технологии, информатика для инженеров, компьютерная графика, WEB-дизайн, математическая информатика, олимпиадное программирование</a:t>
            </a:r>
            <a:endParaRPr kumimoji="0" lang="ru-RU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robat SemiBold" panose="000007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64415E18-012D-0263-4224-A87FAA427A50}"/>
              </a:ext>
            </a:extLst>
          </p:cNvPr>
          <p:cNvSpPr txBox="1"/>
          <p:nvPr/>
        </p:nvSpPr>
        <p:spPr>
          <a:xfrm>
            <a:off x="5634686" y="3939042"/>
            <a:ext cx="316536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ФИЗИЧЕСКИЕ ПРАКТИКУМЫ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методы решения физических задач,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экспериментальная физика, прикладная физика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44FD23CD-3DB8-8D39-6F56-E0CB3ED16A32}"/>
              </a:ext>
            </a:extLst>
          </p:cNvPr>
          <p:cNvSpPr txBox="1"/>
          <p:nvPr/>
        </p:nvSpPr>
        <p:spPr>
          <a:xfrm>
            <a:off x="5634686" y="4666847"/>
            <a:ext cx="3165369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РОБОТОТЕХНИКА и БПЛА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BCE4CDD4-7681-6EFE-318B-B9951A4E4A1C}"/>
              </a:ext>
            </a:extLst>
          </p:cNvPr>
          <p:cNvSpPr txBox="1"/>
          <p:nvPr/>
        </p:nvSpPr>
        <p:spPr>
          <a:xfrm>
            <a:off x="5634686" y="5145353"/>
            <a:ext cx="3165369" cy="909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МОДЕЛИРОВАНИЕ/ПРОЕКТИРОВАНИЕ</a:t>
            </a:r>
            <a:b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9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3D-моделирование, математическое моделирование, инженерное проектирование, прототипирование, занимательное конструирование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271E8255-B898-EB93-E7B9-52662CA8BE9C}"/>
              </a:ext>
            </a:extLst>
          </p:cNvPr>
          <p:cNvSpPr txBox="1"/>
          <p:nvPr/>
        </p:nvSpPr>
        <p:spPr>
          <a:xfrm>
            <a:off x="5634686" y="5997807"/>
            <a:ext cx="6627158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ЧЕРЧЕНИЕ и ГРАФИКА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F4E7B9A9-761C-49D2-84F2-4A3298F2195A}"/>
              </a:ext>
            </a:extLst>
          </p:cNvPr>
          <p:cNvSpPr/>
          <p:nvPr/>
        </p:nvSpPr>
        <p:spPr>
          <a:xfrm>
            <a:off x="0" y="-8526"/>
            <a:ext cx="12209416" cy="1033508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9C59406-79E3-4B10-B6FB-CBEE4B1CA867}"/>
              </a:ext>
            </a:extLst>
          </p:cNvPr>
          <p:cNvSpPr txBox="1"/>
          <p:nvPr/>
        </p:nvSpPr>
        <p:spPr>
          <a:xfrm>
            <a:off x="553148" y="56218"/>
            <a:ext cx="1112159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ИНЖЕНЕРНЫЕ КЛАССЫ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анализ учебных планов и планов внеурочной деятельности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348070B-C0DC-FD93-C561-C4D6F1A94A9E}"/>
              </a:ext>
            </a:extLst>
          </p:cNvPr>
          <p:cNvSpPr txBox="1"/>
          <p:nvPr/>
        </p:nvSpPr>
        <p:spPr>
          <a:xfrm>
            <a:off x="1462983" y="4697004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42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D8B1E0D2-A4F4-1B6F-A438-C3ABCB281EA1}"/>
              </a:ext>
            </a:extLst>
          </p:cNvPr>
          <p:cNvSpPr txBox="1"/>
          <p:nvPr/>
        </p:nvSpPr>
        <p:spPr>
          <a:xfrm>
            <a:off x="2123448" y="4804725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ИНФОРМАТИКА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A4C57DB-CE18-47C4-BB1C-AD5B55B1AB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5" y="4794146"/>
            <a:ext cx="382795" cy="38279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3D84803-D6E6-38FF-3227-854AEB54BCF4}"/>
              </a:ext>
            </a:extLst>
          </p:cNvPr>
          <p:cNvSpPr txBox="1"/>
          <p:nvPr/>
        </p:nvSpPr>
        <p:spPr>
          <a:xfrm>
            <a:off x="1462983" y="3996678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91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61EC5EF0-EAEB-B9CC-19B7-7EF7BB3AFC08}"/>
              </a:ext>
            </a:extLst>
          </p:cNvPr>
          <p:cNvSpPr txBox="1"/>
          <p:nvPr/>
        </p:nvSpPr>
        <p:spPr>
          <a:xfrm>
            <a:off x="2123448" y="4104399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ФИЗИКА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0395DEE-E446-4A07-907B-EC3945D376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5" y="4091885"/>
            <a:ext cx="382795" cy="3827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4B2CEE5-E99A-5A1A-A06A-7E25C29DA6E7}"/>
              </a:ext>
            </a:extLst>
          </p:cNvPr>
          <p:cNvSpPr txBox="1"/>
          <p:nvPr/>
        </p:nvSpPr>
        <p:spPr>
          <a:xfrm>
            <a:off x="1462983" y="3296352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91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4F4C346-C9BF-5924-349F-19C4CBF44A33}"/>
              </a:ext>
            </a:extLst>
          </p:cNvPr>
          <p:cNvSpPr txBox="1"/>
          <p:nvPr/>
        </p:nvSpPr>
        <p:spPr>
          <a:xfrm>
            <a:off x="2123448" y="3404073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ВЕРОЯТНОСТЬ и СТАТИСТИКА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2CCD44D-D1B3-4EDB-BA7D-4CC9B70527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5" y="3397622"/>
            <a:ext cx="382795" cy="38279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2368C6F-EE1F-66E5-FC1C-362496CA622A}"/>
              </a:ext>
            </a:extLst>
          </p:cNvPr>
          <p:cNvSpPr txBox="1"/>
          <p:nvPr/>
        </p:nvSpPr>
        <p:spPr>
          <a:xfrm>
            <a:off x="1462983" y="2596026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94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7A5861B-FC51-85B7-8CC0-B5FBD81BCBD9}"/>
              </a:ext>
            </a:extLst>
          </p:cNvPr>
          <p:cNvSpPr txBox="1"/>
          <p:nvPr/>
        </p:nvSpPr>
        <p:spPr>
          <a:xfrm>
            <a:off x="2123448" y="2703747"/>
            <a:ext cx="153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ГЕОМЕТРИЯ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F50D69E-6862-4DBD-B6E5-EC438B44A0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5" y="2693014"/>
            <a:ext cx="382795" cy="3827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FC0C8EB-DDA8-A905-B1FA-C2C0022382D8}"/>
              </a:ext>
            </a:extLst>
          </p:cNvPr>
          <p:cNvSpPr txBox="1"/>
          <p:nvPr/>
        </p:nvSpPr>
        <p:spPr>
          <a:xfrm>
            <a:off x="1462983" y="1895700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97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6775D60-A481-709A-2DC7-B768C6662B01}"/>
              </a:ext>
            </a:extLst>
          </p:cNvPr>
          <p:cNvSpPr txBox="1"/>
          <p:nvPr/>
        </p:nvSpPr>
        <p:spPr>
          <a:xfrm>
            <a:off x="2123448" y="2003421"/>
            <a:ext cx="153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АЛГЕБРА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E475D6E7-136C-4E7D-8FA9-FA28548F7D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185" y="1996689"/>
            <a:ext cx="382795" cy="38279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3810A075-555B-8DD2-73C3-D174CF3305CD}"/>
              </a:ext>
            </a:extLst>
          </p:cNvPr>
          <p:cNvSpPr txBox="1"/>
          <p:nvPr/>
        </p:nvSpPr>
        <p:spPr>
          <a:xfrm>
            <a:off x="1462983" y="5397331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048B13B-6701-6674-AD3E-D0DAA59B197B}"/>
              </a:ext>
            </a:extLst>
          </p:cNvPr>
          <p:cNvSpPr txBox="1"/>
          <p:nvPr/>
        </p:nvSpPr>
        <p:spPr>
          <a:xfrm>
            <a:off x="2123448" y="5449725"/>
            <a:ext cx="29191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ОБЩЕСТВОЗНАНИЕ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ХИМИЯ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БИОЛОГИЯ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E456A47-8FEB-4958-A11F-01C428CE4D6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84" y="5778338"/>
            <a:ext cx="255597" cy="255597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D26D27A5-EE17-4E88-82EE-3A66DB4AFD3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84" y="5474410"/>
            <a:ext cx="255597" cy="25559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A65791-AC8E-48DE-ACE7-878315DEBC53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784" y="6082267"/>
            <a:ext cx="255597" cy="255597"/>
          </a:xfrm>
          <a:prstGeom prst="rect">
            <a:avLst/>
          </a:prstGeom>
        </p:spPr>
      </p:pic>
      <p:sp>
        <p:nvSpPr>
          <p:cNvPr id="66" name="Номер слайда 3">
            <a:extLst>
              <a:ext uri="{FF2B5EF4-FFF2-40B4-BE49-F238E27FC236}">
                <a16:creationId xmlns:a16="http://schemas.microsoft.com/office/drawing/2014/main" xmlns="" id="{4D5A0D4E-1E20-43E6-BE5C-5AD112AA0648}"/>
              </a:ext>
            </a:extLst>
          </p:cNvPr>
          <p:cNvSpPr txBox="1">
            <a:spLocks/>
          </p:cNvSpPr>
          <p:nvPr/>
        </p:nvSpPr>
        <p:spPr>
          <a:xfrm>
            <a:off x="11590592" y="6297781"/>
            <a:ext cx="364679" cy="33614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krobat Light" panose="00000500000000000000" pitchFamily="50" charset="-52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krobat Light" panose="00000500000000000000" pitchFamily="50" charset="-52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12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C05DEE8-15F0-56F6-988E-4A87EB8B2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E73C13C-3EE3-4D82-BD0D-609CEDA9207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xmlns="" id="{129F6C30-1749-31FC-403C-9510A162DF61}"/>
              </a:ext>
            </a:extLst>
          </p:cNvPr>
          <p:cNvSpPr/>
          <p:nvPr/>
        </p:nvSpPr>
        <p:spPr>
          <a:xfrm>
            <a:off x="658813" y="1712563"/>
            <a:ext cx="4575285" cy="4826782"/>
          </a:xfrm>
          <a:prstGeom prst="roundRect">
            <a:avLst>
              <a:gd name="adj" fmla="val 3678"/>
            </a:avLst>
          </a:prstGeom>
          <a:solidFill>
            <a:schemeClr val="bg1"/>
          </a:solidFill>
          <a:ln>
            <a:solidFill>
              <a:srgbClr val="0D47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xmlns="" id="{5C7CAE7E-A975-454F-72C5-0CBCB1C29C12}"/>
              </a:ext>
            </a:extLst>
          </p:cNvPr>
          <p:cNvSpPr/>
          <p:nvPr/>
        </p:nvSpPr>
        <p:spPr>
          <a:xfrm>
            <a:off x="1462983" y="3340037"/>
            <a:ext cx="521859" cy="1999518"/>
          </a:xfrm>
          <a:prstGeom prst="roundRect">
            <a:avLst>
              <a:gd name="adj" fmla="val 7696"/>
            </a:avLst>
          </a:prstGeom>
          <a:solidFill>
            <a:schemeClr val="bg1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C6D6ACC-A24A-0725-B9E9-1A0BA97609F4}"/>
              </a:ext>
            </a:extLst>
          </p:cNvPr>
          <p:cNvSpPr txBox="1"/>
          <p:nvPr/>
        </p:nvSpPr>
        <p:spPr>
          <a:xfrm>
            <a:off x="562934" y="1120537"/>
            <a:ext cx="413029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УГЛУБЛЁННОЕ ИЗУЧЕНИЕ ПРЕДМЕТОВ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9B59B2D4-98DF-A1BC-38D8-83F6C6567E0C}"/>
              </a:ext>
            </a:extLst>
          </p:cNvPr>
          <p:cNvSpPr/>
          <p:nvPr/>
        </p:nvSpPr>
        <p:spPr>
          <a:xfrm>
            <a:off x="5476875" y="2168931"/>
            <a:ext cx="4148632" cy="4370414"/>
          </a:xfrm>
          <a:prstGeom prst="roundRect">
            <a:avLst>
              <a:gd name="adj" fmla="val 4239"/>
            </a:avLst>
          </a:prstGeom>
          <a:solidFill>
            <a:srgbClr val="E4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93074C8-195C-F567-37A6-0F0E7C5DF524}"/>
              </a:ext>
            </a:extLst>
          </p:cNvPr>
          <p:cNvSpPr txBox="1"/>
          <p:nvPr/>
        </p:nvSpPr>
        <p:spPr>
          <a:xfrm>
            <a:off x="6044172" y="1092552"/>
            <a:ext cx="3312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32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учебных планов отсутствуют </a:t>
            </a:r>
            <a:b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КУРСЫ, ОТНОСЯЩИЕСЯ К СПЕЦИФИКЕ ПРОФИЛЯ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4EB6470-EF65-1631-5B61-B4E4ADB89458}"/>
              </a:ext>
            </a:extLst>
          </p:cNvPr>
          <p:cNvSpPr txBox="1"/>
          <p:nvPr/>
        </p:nvSpPr>
        <p:spPr>
          <a:xfrm>
            <a:off x="5634686" y="2231423"/>
            <a:ext cx="340217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100" dirty="0">
                <a:solidFill>
                  <a:srgbClr val="0D4798"/>
                </a:solidFill>
                <a:latin typeface="Akrobat SemiBold" panose="00000700000000000000" pitchFamily="50" charset="-52"/>
                <a:cs typeface="Times New Roman" panose="02020603050405020304" pitchFamily="18" charset="0"/>
              </a:rPr>
              <a:t>ПРОФИЛЬНЫЕ КУРСЫ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F4E7B9A9-761C-49D2-84F2-4A3298F2195A}"/>
              </a:ext>
            </a:extLst>
          </p:cNvPr>
          <p:cNvSpPr/>
          <p:nvPr/>
        </p:nvSpPr>
        <p:spPr>
          <a:xfrm>
            <a:off x="0" y="-8526"/>
            <a:ext cx="12209416" cy="1033508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9C59406-79E3-4B10-B6FB-CBEE4B1CA867}"/>
              </a:ext>
            </a:extLst>
          </p:cNvPr>
          <p:cNvSpPr txBox="1"/>
          <p:nvPr/>
        </p:nvSpPr>
        <p:spPr>
          <a:xfrm>
            <a:off x="553148" y="56218"/>
            <a:ext cx="1112159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МЕДИЦИНСКИЕ КЛАССЫ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анализ учебных планов и планов внеурочной деятельности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348070B-C0DC-FD93-C561-C4D6F1A94A9E}"/>
              </a:ext>
            </a:extLst>
          </p:cNvPr>
          <p:cNvSpPr txBox="1"/>
          <p:nvPr/>
        </p:nvSpPr>
        <p:spPr>
          <a:xfrm>
            <a:off x="1462983" y="4697004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D8B1E0D2-A4F4-1B6F-A438-C3ABCB281EA1}"/>
              </a:ext>
            </a:extLst>
          </p:cNvPr>
          <p:cNvSpPr txBox="1"/>
          <p:nvPr/>
        </p:nvSpPr>
        <p:spPr>
          <a:xfrm>
            <a:off x="2124315" y="4804725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ВЕРОЯТНОСТЬ и СТАТИСТИКА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2CCD44D-D1B3-4EDB-BA7D-4CC9B70527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38" y="4797994"/>
            <a:ext cx="382795" cy="38279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3810A075-555B-8DD2-73C3-D174CF3305CD}"/>
              </a:ext>
            </a:extLst>
          </p:cNvPr>
          <p:cNvSpPr txBox="1"/>
          <p:nvPr/>
        </p:nvSpPr>
        <p:spPr>
          <a:xfrm>
            <a:off x="1462983" y="5397331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048B13B-6701-6674-AD3E-D0DAA59B197B}"/>
              </a:ext>
            </a:extLst>
          </p:cNvPr>
          <p:cNvSpPr txBox="1"/>
          <p:nvPr/>
        </p:nvSpPr>
        <p:spPr>
          <a:xfrm>
            <a:off x="2124315" y="5505052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ОБЩЕСТВОЗНАНИЕ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D26D27A5-EE17-4E88-82EE-3A66DB4AFD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35" y="5498918"/>
            <a:ext cx="381600" cy="381600"/>
          </a:xfrm>
          <a:prstGeom prst="rect">
            <a:avLst/>
          </a:prstGeom>
        </p:spPr>
      </p:pic>
      <p:sp>
        <p:nvSpPr>
          <p:cNvPr id="66" name="Номер слайда 3">
            <a:extLst>
              <a:ext uri="{FF2B5EF4-FFF2-40B4-BE49-F238E27FC236}">
                <a16:creationId xmlns:a16="http://schemas.microsoft.com/office/drawing/2014/main" xmlns="" id="{4D5A0D4E-1E20-43E6-BE5C-5AD112AA0648}"/>
              </a:ext>
            </a:extLst>
          </p:cNvPr>
          <p:cNvSpPr txBox="1">
            <a:spLocks/>
          </p:cNvSpPr>
          <p:nvPr/>
        </p:nvSpPr>
        <p:spPr>
          <a:xfrm>
            <a:off x="11590592" y="6297781"/>
            <a:ext cx="364679" cy="33614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krobat Light" panose="00000500000000000000" pitchFamily="50" charset="-52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krobat Light" panose="00000500000000000000" pitchFamily="50" charset="-52"/>
              <a:ea typeface="+mn-ea"/>
              <a:cs typeface="Arial" panose="020B0604020202020204" pitchFamily="34" charset="0"/>
            </a:endParaRPr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B468F43C-7B96-4AF7-A05E-BDC322FB57C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9" t="778"/>
          <a:stretch/>
        </p:blipFill>
        <p:spPr>
          <a:xfrm>
            <a:off x="9314224" y="1997287"/>
            <a:ext cx="3546301" cy="4928283"/>
          </a:xfrm>
          <a:prstGeom prst="rect">
            <a:avLst/>
          </a:prstGeom>
          <a:effectLst>
            <a:outerShdw blurRad="50800" algn="ctr" rotWithShape="0">
              <a:prstClr val="black">
                <a:alpha val="36000"/>
              </a:prstClr>
            </a:outerShdw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9003499-820E-4A3F-AB55-E955C1A2718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880" y="1258373"/>
            <a:ext cx="545101" cy="5451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FC0C8EB-DDA8-A905-B1FA-C2C0022382D8}"/>
              </a:ext>
            </a:extLst>
          </p:cNvPr>
          <p:cNvSpPr txBox="1"/>
          <p:nvPr/>
        </p:nvSpPr>
        <p:spPr>
          <a:xfrm>
            <a:off x="1462983" y="1895700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-50" normalizeH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100</a:t>
            </a:r>
            <a:r>
              <a:rPr kumimoji="0" lang="ru-RU" sz="1300" b="0" i="0" u="none" strike="noStrike" kern="1200" cap="none" spc="-50" normalizeH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6775D60-A481-709A-2DC7-B768C6662B01}"/>
              </a:ext>
            </a:extLst>
          </p:cNvPr>
          <p:cNvSpPr txBox="1"/>
          <p:nvPr/>
        </p:nvSpPr>
        <p:spPr>
          <a:xfrm>
            <a:off x="2466995" y="2036271"/>
            <a:ext cx="153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ХИМИЯ</a:t>
            </a:r>
          </a:p>
        </p:txBody>
      </p:sp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722F9053-9855-4C3E-9B97-A7531AE581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35" y="1997287"/>
            <a:ext cx="381600" cy="3816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2368C6F-EE1F-66E5-FC1C-362496CA622A}"/>
              </a:ext>
            </a:extLst>
          </p:cNvPr>
          <p:cNvSpPr txBox="1"/>
          <p:nvPr/>
        </p:nvSpPr>
        <p:spPr>
          <a:xfrm>
            <a:off x="1462983" y="2596026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-50" normalizeH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100</a:t>
            </a:r>
            <a:r>
              <a:rPr kumimoji="0" lang="ru-RU" sz="1300" b="0" i="0" u="none" strike="noStrike" kern="1200" cap="none" spc="-50" normalizeH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7A5861B-FC51-85B7-8CC0-B5FBD81BCBD9}"/>
              </a:ext>
            </a:extLst>
          </p:cNvPr>
          <p:cNvSpPr txBox="1"/>
          <p:nvPr/>
        </p:nvSpPr>
        <p:spPr>
          <a:xfrm>
            <a:off x="2500986" y="2656072"/>
            <a:ext cx="153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БИОЛОГИЯ</a:t>
            </a: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7F69D4E6-3314-47BF-A452-D68E1F6C699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035" y="2697613"/>
            <a:ext cx="381600" cy="38160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3D84803-D6E6-38FF-3227-854AEB54BCF4}"/>
              </a:ext>
            </a:extLst>
          </p:cNvPr>
          <p:cNvSpPr txBox="1"/>
          <p:nvPr/>
        </p:nvSpPr>
        <p:spPr>
          <a:xfrm>
            <a:off x="1462983" y="3996678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61EC5EF0-EAEB-B9CC-19B7-7EF7BB3AFC08}"/>
              </a:ext>
            </a:extLst>
          </p:cNvPr>
          <p:cNvSpPr txBox="1"/>
          <p:nvPr/>
        </p:nvSpPr>
        <p:spPr>
          <a:xfrm>
            <a:off x="2124315" y="4104399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ГЕОМЕТРИЯ</a:t>
            </a:r>
          </a:p>
        </p:txBody>
      </p:sp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090C2483-F559-4C2B-8491-4E2E27BD76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38" y="4097668"/>
            <a:ext cx="382795" cy="3827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4B2CEE5-E99A-5A1A-A06A-7E25C29DA6E7}"/>
              </a:ext>
            </a:extLst>
          </p:cNvPr>
          <p:cNvSpPr txBox="1"/>
          <p:nvPr/>
        </p:nvSpPr>
        <p:spPr>
          <a:xfrm>
            <a:off x="1462983" y="3296352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4F4C346-C9BF-5924-349F-19C4CBF44A33}"/>
              </a:ext>
            </a:extLst>
          </p:cNvPr>
          <p:cNvSpPr txBox="1"/>
          <p:nvPr/>
        </p:nvSpPr>
        <p:spPr>
          <a:xfrm>
            <a:off x="2124315" y="3404073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АЛГЕБРА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B77B65DC-AD25-483A-98FF-D5AEEC28818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38" y="3397342"/>
            <a:ext cx="382795" cy="382795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4FAEA3B0-403C-4A71-A1BC-154807E69A61}"/>
              </a:ext>
            </a:extLst>
          </p:cNvPr>
          <p:cNvSpPr txBox="1"/>
          <p:nvPr/>
        </p:nvSpPr>
        <p:spPr>
          <a:xfrm>
            <a:off x="5681736" y="3045720"/>
            <a:ext cx="35770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ru-RU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21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РЕШЕНИЕ ХИМИЧЕСКИХ ЗАДАЧ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86B5929F-D46D-4A5E-A095-F9F1EED86E6A}"/>
              </a:ext>
            </a:extLst>
          </p:cNvPr>
          <p:cNvSpPr txBox="1"/>
          <p:nvPr/>
        </p:nvSpPr>
        <p:spPr>
          <a:xfrm>
            <a:off x="5681736" y="3983200"/>
            <a:ext cx="3165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10</a:t>
            </a:r>
            <a:r>
              <a:rPr lang="ru-RU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21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ГЕНЕТИКА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0C356072-2838-44DD-BF97-2617F1FA5A1D}"/>
              </a:ext>
            </a:extLst>
          </p:cNvPr>
          <p:cNvSpPr txBox="1"/>
          <p:nvPr/>
        </p:nvSpPr>
        <p:spPr>
          <a:xfrm>
            <a:off x="5811046" y="4486818"/>
            <a:ext cx="3165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21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БИОХИМИЯ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A258C3DF-C3EF-422E-A90F-66A51B2F523C}"/>
              </a:ext>
            </a:extLst>
          </p:cNvPr>
          <p:cNvSpPr txBox="1"/>
          <p:nvPr/>
        </p:nvSpPr>
        <p:spPr>
          <a:xfrm>
            <a:off x="5811046" y="4964106"/>
            <a:ext cx="3165369" cy="7232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ru-RU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21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ОРГАНИЧЕСКАЯ ХИМИЯ</a:t>
            </a:r>
            <a:b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900" i="1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816DF34C-00A4-452E-AC5C-C532EFF7ACF5}"/>
              </a:ext>
            </a:extLst>
          </p:cNvPr>
          <p:cNvSpPr txBox="1"/>
          <p:nvPr/>
        </p:nvSpPr>
        <p:spPr>
          <a:xfrm>
            <a:off x="5847990" y="5462017"/>
            <a:ext cx="45844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4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11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ФАРМАКОЛОГИЯ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xmlns="" id="{FA1E5CAF-FA0C-4DF6-96B1-89280C60B855}"/>
              </a:ext>
            </a:extLst>
          </p:cNvPr>
          <p:cNvSpPr txBox="1"/>
          <p:nvPr/>
        </p:nvSpPr>
        <p:spPr>
          <a:xfrm>
            <a:off x="5681736" y="3505912"/>
            <a:ext cx="37401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14</a:t>
            </a:r>
            <a:r>
              <a:rPr lang="ru-RU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21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РЕШЕНИЕ БИОЛОГИЧЕСКИХ ЗАДАЧ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C9DEEBEC-DF35-4389-8DB6-7D0E0E668C3C}"/>
              </a:ext>
            </a:extLst>
          </p:cNvPr>
          <p:cNvSpPr txBox="1"/>
          <p:nvPr/>
        </p:nvSpPr>
        <p:spPr>
          <a:xfrm>
            <a:off x="5626319" y="2545778"/>
            <a:ext cx="316536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lang="ru-RU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21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МЕДИЦИНА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999A16EA-8AF8-4413-B716-5C2F9FAFB0AB}"/>
              </a:ext>
            </a:extLst>
          </p:cNvPr>
          <p:cNvSpPr txBox="1"/>
          <p:nvPr/>
        </p:nvSpPr>
        <p:spPr>
          <a:xfrm>
            <a:off x="5847990" y="5933506"/>
            <a:ext cx="49544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ru-RU" sz="14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ru-RU" sz="11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ЛАТИНСКИЙ ЯЗЫК, МЕДИЦИНСКИЙ АНГЛИЙСКИЙ</a:t>
            </a:r>
          </a:p>
        </p:txBody>
      </p:sp>
    </p:spTree>
    <p:extLst>
      <p:ext uri="{BB962C8B-B14F-4D97-AF65-F5344CB8AC3E}">
        <p14:creationId xmlns:p14="http://schemas.microsoft.com/office/powerpoint/2010/main" val="260675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C05DEE8-15F0-56F6-988E-4A87EB8B2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E73C13C-3EE3-4D82-BD0D-609CEDA9207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1" name="Прямоугольник: скругленные углы 60">
            <a:extLst>
              <a:ext uri="{FF2B5EF4-FFF2-40B4-BE49-F238E27FC236}">
                <a16:creationId xmlns:a16="http://schemas.microsoft.com/office/drawing/2014/main" xmlns="" id="{129F6C30-1749-31FC-403C-9510A162DF61}"/>
              </a:ext>
            </a:extLst>
          </p:cNvPr>
          <p:cNvSpPr/>
          <p:nvPr/>
        </p:nvSpPr>
        <p:spPr>
          <a:xfrm>
            <a:off x="658813" y="1712563"/>
            <a:ext cx="4575285" cy="4826782"/>
          </a:xfrm>
          <a:prstGeom prst="roundRect">
            <a:avLst>
              <a:gd name="adj" fmla="val 3678"/>
            </a:avLst>
          </a:prstGeom>
          <a:solidFill>
            <a:schemeClr val="bg1"/>
          </a:solidFill>
          <a:ln>
            <a:solidFill>
              <a:srgbClr val="0D47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Прямоугольник: скругленные углы 48">
            <a:extLst>
              <a:ext uri="{FF2B5EF4-FFF2-40B4-BE49-F238E27FC236}">
                <a16:creationId xmlns:a16="http://schemas.microsoft.com/office/drawing/2014/main" xmlns="" id="{5C7CAE7E-A975-454F-72C5-0CBCB1C29C12}"/>
              </a:ext>
            </a:extLst>
          </p:cNvPr>
          <p:cNvSpPr/>
          <p:nvPr/>
        </p:nvSpPr>
        <p:spPr>
          <a:xfrm>
            <a:off x="1458823" y="2486521"/>
            <a:ext cx="591650" cy="1494352"/>
          </a:xfrm>
          <a:prstGeom prst="roundRect">
            <a:avLst>
              <a:gd name="adj" fmla="val 7696"/>
            </a:avLst>
          </a:prstGeom>
          <a:solidFill>
            <a:schemeClr val="bg1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C6D6ACC-A24A-0725-B9E9-1A0BA97609F4}"/>
              </a:ext>
            </a:extLst>
          </p:cNvPr>
          <p:cNvSpPr txBox="1"/>
          <p:nvPr/>
        </p:nvSpPr>
        <p:spPr>
          <a:xfrm>
            <a:off x="562934" y="1120537"/>
            <a:ext cx="4130291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УГЛУБЛЁННОЕ ИЗУЧЕНИЕ ПРЕДМЕТОВ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9B59B2D4-98DF-A1BC-38D8-83F6C6567E0C}"/>
              </a:ext>
            </a:extLst>
          </p:cNvPr>
          <p:cNvSpPr/>
          <p:nvPr/>
        </p:nvSpPr>
        <p:spPr>
          <a:xfrm>
            <a:off x="5476875" y="2168931"/>
            <a:ext cx="4148632" cy="4370414"/>
          </a:xfrm>
          <a:prstGeom prst="roundRect">
            <a:avLst>
              <a:gd name="adj" fmla="val 4239"/>
            </a:avLst>
          </a:prstGeom>
          <a:solidFill>
            <a:srgbClr val="E4F0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893074C8-195C-F567-37A6-0F0E7C5DF524}"/>
              </a:ext>
            </a:extLst>
          </p:cNvPr>
          <p:cNvSpPr txBox="1"/>
          <p:nvPr/>
        </p:nvSpPr>
        <p:spPr>
          <a:xfrm>
            <a:off x="6044172" y="1092552"/>
            <a:ext cx="331226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17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учебных планов отсутствуют </a:t>
            </a:r>
            <a:b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КУРСЫ, ОТНОСЯЩИЕСЯ К СПЕЦИФИКЕ ПРОФИЛЯ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4EB6470-EF65-1631-5B61-B4E4ADB89458}"/>
              </a:ext>
            </a:extLst>
          </p:cNvPr>
          <p:cNvSpPr txBox="1"/>
          <p:nvPr/>
        </p:nvSpPr>
        <p:spPr>
          <a:xfrm>
            <a:off x="5634686" y="2231423"/>
            <a:ext cx="3402177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100" dirty="0">
                <a:solidFill>
                  <a:srgbClr val="0D4798"/>
                </a:solidFill>
                <a:latin typeface="Akrobat SemiBold" panose="00000700000000000000" pitchFamily="50" charset="-52"/>
                <a:cs typeface="Times New Roman" panose="02020603050405020304" pitchFamily="18" charset="0"/>
              </a:rPr>
              <a:t>ПРОФИЛЬНЫЕ КУРСЫ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53D39EDA-55AC-9468-2B0E-02219821A232}"/>
              </a:ext>
            </a:extLst>
          </p:cNvPr>
          <p:cNvSpPr txBox="1"/>
          <p:nvPr/>
        </p:nvSpPr>
        <p:spPr>
          <a:xfrm>
            <a:off x="5738859" y="3326992"/>
            <a:ext cx="3165369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71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ОСНОВЫ ПЕДАГОГИКИ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64415E18-012D-0263-4224-A87FAA427A50}"/>
              </a:ext>
            </a:extLst>
          </p:cNvPr>
          <p:cNvSpPr txBox="1"/>
          <p:nvPr/>
        </p:nvSpPr>
        <p:spPr>
          <a:xfrm>
            <a:off x="5646496" y="3997017"/>
            <a:ext cx="3165369" cy="7155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7063" marR="0" lvl="0" indent="-627063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30</a:t>
            </a:r>
            <a:r>
              <a:rPr lang="ru-RU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ПЕДАГОГИЧЕСКИЙ ПРАКТИКУМ,</a:t>
            </a:r>
          </a:p>
          <a:p>
            <a:pPr marL="627063" indent="-92075">
              <a:lnSpc>
                <a:spcPct val="90000"/>
              </a:lnSpc>
              <a:defRPr/>
            </a:pP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ВОЖАТСКИЙ ПРАКТИКУМ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F4E7B9A9-761C-49D2-84F2-4A3298F2195A}"/>
              </a:ext>
            </a:extLst>
          </p:cNvPr>
          <p:cNvSpPr/>
          <p:nvPr/>
        </p:nvSpPr>
        <p:spPr>
          <a:xfrm>
            <a:off x="0" y="-8526"/>
            <a:ext cx="12209416" cy="1033508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99C59406-79E3-4B10-B6FB-CBEE4B1CA867}"/>
              </a:ext>
            </a:extLst>
          </p:cNvPr>
          <p:cNvSpPr txBox="1"/>
          <p:nvPr/>
        </p:nvSpPr>
        <p:spPr>
          <a:xfrm>
            <a:off x="553148" y="56218"/>
            <a:ext cx="1112159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prstClr val="white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ПЕДАГОГИЧЕСКИЕ</a:t>
            </a: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КЛАССЫ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анализ учебных планов и планов внеурочной деятельности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C4B2CEE5-E99A-5A1A-A06A-7E25C29DA6E7}"/>
              </a:ext>
            </a:extLst>
          </p:cNvPr>
          <p:cNvSpPr txBox="1"/>
          <p:nvPr/>
        </p:nvSpPr>
        <p:spPr>
          <a:xfrm>
            <a:off x="1450614" y="3416244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4F4C346-C9BF-5924-349F-19C4CBF44A33}"/>
              </a:ext>
            </a:extLst>
          </p:cNvPr>
          <p:cNvSpPr txBox="1"/>
          <p:nvPr/>
        </p:nvSpPr>
        <p:spPr>
          <a:xfrm>
            <a:off x="2125957" y="3523965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ВЕРОЯТНОСТЬ и СТАТИСТИКА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2CCD44D-D1B3-4EDB-BA7D-4CC9B70527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16" y="3526470"/>
            <a:ext cx="382795" cy="382795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32368C6F-EE1F-66E5-FC1C-362496CA622A}"/>
              </a:ext>
            </a:extLst>
          </p:cNvPr>
          <p:cNvSpPr txBox="1"/>
          <p:nvPr/>
        </p:nvSpPr>
        <p:spPr>
          <a:xfrm>
            <a:off x="1450614" y="2909396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57A5861B-FC51-85B7-8CC0-B5FBD81BCBD9}"/>
              </a:ext>
            </a:extLst>
          </p:cNvPr>
          <p:cNvSpPr txBox="1"/>
          <p:nvPr/>
        </p:nvSpPr>
        <p:spPr>
          <a:xfrm>
            <a:off x="2125957" y="3017117"/>
            <a:ext cx="153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ГЕОМЕТРИЯ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5F50D69E-6862-4DBD-B6E5-EC438B44A07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16" y="3019622"/>
            <a:ext cx="382795" cy="38279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A4C57DB-CE18-47C4-BB1C-AD5B55B1AB9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16" y="5553862"/>
            <a:ext cx="382795" cy="38279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3810A075-555B-8DD2-73C3-D174CF3305CD}"/>
              </a:ext>
            </a:extLst>
          </p:cNvPr>
          <p:cNvSpPr txBox="1"/>
          <p:nvPr/>
        </p:nvSpPr>
        <p:spPr>
          <a:xfrm>
            <a:off x="1450614" y="5443636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xmlns="" id="{A048B13B-6701-6674-AD3E-D0DAA59B197B}"/>
              </a:ext>
            </a:extLst>
          </p:cNvPr>
          <p:cNvSpPr txBox="1"/>
          <p:nvPr/>
        </p:nvSpPr>
        <p:spPr>
          <a:xfrm>
            <a:off x="2125957" y="5551357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prstClr val="black"/>
                </a:solidFill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ИНФОРМАТИКА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robat SemiBold" panose="000007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2348070B-C0DC-FD93-C561-C4D6F1A94A9E}"/>
              </a:ext>
            </a:extLst>
          </p:cNvPr>
          <p:cNvSpPr txBox="1"/>
          <p:nvPr/>
        </p:nvSpPr>
        <p:spPr>
          <a:xfrm>
            <a:off x="1450614" y="4936788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11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D8B1E0D2-A4F4-1B6F-A438-C3ABCB281EA1}"/>
              </a:ext>
            </a:extLst>
          </p:cNvPr>
          <p:cNvSpPr txBox="1"/>
          <p:nvPr/>
        </p:nvSpPr>
        <p:spPr>
          <a:xfrm>
            <a:off x="2125957" y="5044509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ru-RU" sz="1800" dirty="0">
                <a:solidFill>
                  <a:prstClr val="black"/>
                </a:solidFill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ХИМИЯ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E456A47-8FEB-4958-A11F-01C428CE4D6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88" y="5082300"/>
            <a:ext cx="312223" cy="31222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FC0C8EB-DDA8-A905-B1FA-C2C0022382D8}"/>
              </a:ext>
            </a:extLst>
          </p:cNvPr>
          <p:cNvSpPr txBox="1"/>
          <p:nvPr/>
        </p:nvSpPr>
        <p:spPr>
          <a:xfrm>
            <a:off x="1450614" y="1895700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70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6775D60-A481-709A-2DC7-B768C6662B01}"/>
              </a:ext>
            </a:extLst>
          </p:cNvPr>
          <p:cNvSpPr txBox="1"/>
          <p:nvPr/>
        </p:nvSpPr>
        <p:spPr>
          <a:xfrm>
            <a:off x="2125957" y="2003421"/>
            <a:ext cx="2013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ОБЩЕСТВОЗНАНИЕ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D26D27A5-EE17-4E88-82EE-3A66DB4AFD3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16" y="1996690"/>
            <a:ext cx="382795" cy="38279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E3D84803-D6E6-38FF-3227-854AEB54BCF4}"/>
              </a:ext>
            </a:extLst>
          </p:cNvPr>
          <p:cNvSpPr txBox="1"/>
          <p:nvPr/>
        </p:nvSpPr>
        <p:spPr>
          <a:xfrm>
            <a:off x="1450614" y="4429940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22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61EC5EF0-EAEB-B9CC-19B7-7EF7BB3AFC08}"/>
              </a:ext>
            </a:extLst>
          </p:cNvPr>
          <p:cNvSpPr txBox="1"/>
          <p:nvPr/>
        </p:nvSpPr>
        <p:spPr>
          <a:xfrm>
            <a:off x="2125957" y="4537661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ru-RU" sz="1800" dirty="0">
                <a:solidFill>
                  <a:prstClr val="black"/>
                </a:solidFill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БИОЛОГИЯ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51A65791-AC8E-48DE-ACE7-878315DEBC5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06" y="4559311"/>
            <a:ext cx="344505" cy="344505"/>
          </a:xfrm>
          <a:prstGeom prst="rect">
            <a:avLst/>
          </a:prstGeom>
        </p:spPr>
      </p:pic>
      <p:sp>
        <p:nvSpPr>
          <p:cNvPr id="66" name="Номер слайда 3">
            <a:extLst>
              <a:ext uri="{FF2B5EF4-FFF2-40B4-BE49-F238E27FC236}">
                <a16:creationId xmlns:a16="http://schemas.microsoft.com/office/drawing/2014/main" xmlns="" id="{4D5A0D4E-1E20-43E6-BE5C-5AD112AA0648}"/>
              </a:ext>
            </a:extLst>
          </p:cNvPr>
          <p:cNvSpPr txBox="1">
            <a:spLocks/>
          </p:cNvSpPr>
          <p:nvPr/>
        </p:nvSpPr>
        <p:spPr>
          <a:xfrm>
            <a:off x="11590592" y="6297781"/>
            <a:ext cx="364679" cy="33614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krobat Light" panose="00000500000000000000" pitchFamily="50" charset="-52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krobat Light" panose="00000500000000000000" pitchFamily="50" charset="-52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8EDDC2E-F58B-4481-8ACA-46B0D660A2F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875" y="1273896"/>
            <a:ext cx="498011" cy="49801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809E66F-13CD-48B9-A0D1-AE03C512177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0309" y="1120536"/>
            <a:ext cx="3827964" cy="5737463"/>
          </a:xfrm>
          <a:prstGeom prst="rect">
            <a:avLst/>
          </a:prstGeom>
          <a:effectLst>
            <a:outerShdw blurRad="50800" algn="ctr" rotWithShape="0">
              <a:prstClr val="black">
                <a:alpha val="36000"/>
              </a:prstClr>
            </a:outerShdw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E475D6E7-136C-4E7D-8FA9-FA28548F7D1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68" y="2544914"/>
            <a:ext cx="300043" cy="3000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0426921-6B0C-8543-C689-7BD17C09C8D6}"/>
              </a:ext>
            </a:extLst>
          </p:cNvPr>
          <p:cNvSpPr txBox="1"/>
          <p:nvPr/>
        </p:nvSpPr>
        <p:spPr>
          <a:xfrm>
            <a:off x="1450614" y="2402548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29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F5194B1-9B58-C1FF-58E4-A07F9A8534CE}"/>
              </a:ext>
            </a:extLst>
          </p:cNvPr>
          <p:cNvSpPr txBox="1"/>
          <p:nvPr/>
        </p:nvSpPr>
        <p:spPr>
          <a:xfrm>
            <a:off x="2125957" y="2510269"/>
            <a:ext cx="153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АЛГЕБРА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0395DEE-E446-4A07-907B-EC3945D3768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516" y="6060712"/>
            <a:ext cx="382795" cy="38279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A64A8C2-8161-A575-758D-AE62E9E7DA10}"/>
              </a:ext>
            </a:extLst>
          </p:cNvPr>
          <p:cNvSpPr txBox="1"/>
          <p:nvPr/>
        </p:nvSpPr>
        <p:spPr>
          <a:xfrm>
            <a:off x="1450614" y="5950486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4EFD3A1-AE77-0AA7-9F75-A92ECF18B3DC}"/>
              </a:ext>
            </a:extLst>
          </p:cNvPr>
          <p:cNvSpPr txBox="1"/>
          <p:nvPr/>
        </p:nvSpPr>
        <p:spPr>
          <a:xfrm>
            <a:off x="2125957" y="6058207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prstClr val="black"/>
                </a:solidFill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ФИЗИКА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robat SemiBold" panose="000007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33BD930B-1BFF-DD58-2BF6-41ACAE9D61F1}"/>
              </a:ext>
            </a:extLst>
          </p:cNvPr>
          <p:cNvSpPr txBox="1"/>
          <p:nvPr/>
        </p:nvSpPr>
        <p:spPr>
          <a:xfrm>
            <a:off x="5637260" y="2656967"/>
            <a:ext cx="3165369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80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ОСНОВЫ ПСИХОЛОГИИ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CECC5934-EFAA-D632-2444-6E87570C2AE4}"/>
              </a:ext>
            </a:extLst>
          </p:cNvPr>
          <p:cNvSpPr txBox="1"/>
          <p:nvPr/>
        </p:nvSpPr>
        <p:spPr>
          <a:xfrm>
            <a:off x="5831222" y="4847091"/>
            <a:ext cx="3165369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solidFill>
                  <a:srgbClr val="0D4798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РИТОРИКА и КУЛЬТУРА РЕЧИ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E24E707-67F4-1A02-2376-4D6F5B2158F8}"/>
              </a:ext>
            </a:extLst>
          </p:cNvPr>
          <p:cNvSpPr txBox="1"/>
          <p:nvPr/>
        </p:nvSpPr>
        <p:spPr>
          <a:xfrm>
            <a:off x="1450614" y="3923092"/>
            <a:ext cx="982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27</a:t>
            </a:r>
            <a:r>
              <a:rPr kumimoji="0" lang="ru-RU" sz="13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25DB50A9-40E6-6E7B-98D8-61B8EB7222F9}"/>
              </a:ext>
            </a:extLst>
          </p:cNvPr>
          <p:cNvSpPr txBox="1"/>
          <p:nvPr/>
        </p:nvSpPr>
        <p:spPr>
          <a:xfrm>
            <a:off x="2125957" y="4030813"/>
            <a:ext cx="291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0" normalizeH="0" baseline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dirty="0">
                <a:solidFill>
                  <a:prstClr val="black"/>
                </a:solidFill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ИСТОРИЯ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robat SemiBold" panose="000007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3" name="Рисунок 42">
            <a:extLst>
              <a:ext uri="{FF2B5EF4-FFF2-40B4-BE49-F238E27FC236}">
                <a16:creationId xmlns:a16="http://schemas.microsoft.com/office/drawing/2014/main" xmlns="" id="{9C14EFC2-5315-4E38-8EA1-B49BF9C41B8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03" y="4033915"/>
            <a:ext cx="381600" cy="38160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DD8C9174-4F05-4486-A4D8-286FC4A247B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8505" y="94277"/>
            <a:ext cx="820800" cy="820800"/>
          </a:xfrm>
          <a:prstGeom prst="roundRect">
            <a:avLst>
              <a:gd name="adj" fmla="val 7659"/>
            </a:avLst>
          </a:prstGeom>
          <a:ln w="28575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56034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51E9135-F1AD-41EB-B714-97E0704236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24793142-CA6C-497D-820C-6D47B974869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xmlns="" id="{959580CB-671A-492B-A04E-B1B506519D49}"/>
              </a:ext>
            </a:extLst>
          </p:cNvPr>
          <p:cNvSpPr/>
          <p:nvPr/>
        </p:nvSpPr>
        <p:spPr>
          <a:xfrm>
            <a:off x="668026" y="1358900"/>
            <a:ext cx="3427935" cy="4563349"/>
          </a:xfrm>
          <a:prstGeom prst="roundRect">
            <a:avLst>
              <a:gd name="adj" fmla="val 1627"/>
            </a:avLst>
          </a:prstGeom>
          <a:solidFill>
            <a:srgbClr val="E9F3FB"/>
          </a:solidFill>
          <a:ln>
            <a:solidFill>
              <a:srgbClr val="0D479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xmlns="" id="{60A2EA3D-8E69-4FD2-813A-1F348447520D}"/>
              </a:ext>
            </a:extLst>
          </p:cNvPr>
          <p:cNvSpPr/>
          <p:nvPr/>
        </p:nvSpPr>
        <p:spPr>
          <a:xfrm>
            <a:off x="4389250" y="1358900"/>
            <a:ext cx="3427935" cy="4563349"/>
          </a:xfrm>
          <a:prstGeom prst="roundRect">
            <a:avLst>
              <a:gd name="adj" fmla="val 1627"/>
            </a:avLst>
          </a:prstGeom>
          <a:solidFill>
            <a:srgbClr val="E9F3FB"/>
          </a:solidFill>
          <a:ln>
            <a:solidFill>
              <a:srgbClr val="0D479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xmlns="" id="{B5D36F09-D44D-4082-98E2-44C65739F27A}"/>
              </a:ext>
            </a:extLst>
          </p:cNvPr>
          <p:cNvSpPr/>
          <p:nvPr/>
        </p:nvSpPr>
        <p:spPr>
          <a:xfrm>
            <a:off x="8113961" y="1358900"/>
            <a:ext cx="3427935" cy="4563349"/>
          </a:xfrm>
          <a:prstGeom prst="roundRect">
            <a:avLst>
              <a:gd name="adj" fmla="val 1627"/>
            </a:avLst>
          </a:prstGeom>
          <a:solidFill>
            <a:srgbClr val="E9F3FB"/>
          </a:solidFill>
          <a:ln>
            <a:solidFill>
              <a:srgbClr val="0D4798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BA4ED88-44F7-9C6C-66D3-87D4DD389529}"/>
              </a:ext>
            </a:extLst>
          </p:cNvPr>
          <p:cNvSpPr txBox="1"/>
          <p:nvPr/>
        </p:nvSpPr>
        <p:spPr>
          <a:xfrm>
            <a:off x="1468425" y="3508417"/>
            <a:ext cx="2370148" cy="136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представлены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17</a:t>
            </a: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планов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внеурочной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деятельности</a:t>
            </a:r>
          </a:p>
        </p:txBody>
      </p:sp>
      <p:pic>
        <p:nvPicPr>
          <p:cNvPr id="26" name="Рисунок 25" descr="Опубликована программа занятий «Разговоры о важном» на 2025–2026 учебный  год. | УПРАВЛЕНИЕ ОБРАЗОВАНИЯ ОКРУЖНОЙ АДМИНИСТРАЦИИ ГОРОДА ЯКУТСКА">
            <a:extLst>
              <a:ext uri="{FF2B5EF4-FFF2-40B4-BE49-F238E27FC236}">
                <a16:creationId xmlns:a16="http://schemas.microsoft.com/office/drawing/2014/main" xmlns="" id="{F46A195C-7F7E-55BC-DB80-9EEE2D1C182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2814" b="2814"/>
          <a:stretch/>
        </p:blipFill>
        <p:spPr>
          <a:xfrm>
            <a:off x="946333" y="2142631"/>
            <a:ext cx="525626" cy="525626"/>
          </a:xfrm>
          <a:prstGeom prst="ellipse">
            <a:avLst/>
          </a:prstGeom>
        </p:spPr>
      </p:pic>
      <p:pic>
        <p:nvPicPr>
          <p:cNvPr id="27" name="Рисунок 26" descr="Пензенская область присоединится к Всероссийскому форуму по профориентации « Россия – мои горизонты»">
            <a:extLst>
              <a:ext uri="{FF2B5EF4-FFF2-40B4-BE49-F238E27FC236}">
                <a16:creationId xmlns:a16="http://schemas.microsoft.com/office/drawing/2014/main" xmlns="" id="{AA0C4153-C600-92F4-FAD3-88C4E4814DA4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2686" y="3634339"/>
            <a:ext cx="526300" cy="526300"/>
          </a:xfrm>
          <a:prstGeom prst="ellipse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9A5D5D35-DEFE-5391-FEA6-085A8E59979B}"/>
              </a:ext>
            </a:extLst>
          </p:cNvPr>
          <p:cNvSpPr txBox="1"/>
          <p:nvPr/>
        </p:nvSpPr>
        <p:spPr>
          <a:xfrm>
            <a:off x="1468425" y="2037101"/>
            <a:ext cx="2370148" cy="136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представлены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</a:t>
            </a: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планов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внеурочной деятельности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CDC73A92-C55A-4FFB-934B-43B0D4BDB8FC}"/>
              </a:ext>
            </a:extLst>
          </p:cNvPr>
          <p:cNvSpPr txBox="1"/>
          <p:nvPr/>
        </p:nvSpPr>
        <p:spPr>
          <a:xfrm>
            <a:off x="658813" y="-1245228"/>
            <a:ext cx="1083121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0D9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C840C55-D022-4553-A021-56F5F47D3895}"/>
              </a:ext>
            </a:extLst>
          </p:cNvPr>
          <p:cNvSpPr txBox="1"/>
          <p:nvPr/>
        </p:nvSpPr>
        <p:spPr>
          <a:xfrm>
            <a:off x="829252" y="1446481"/>
            <a:ext cx="308641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100" b="0" i="0" u="none" strike="noStrike" cap="none" spc="0" normalizeH="0" baseline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ИНЖЕНЕРНЫЕ КЛАССЫ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A66487B8-5C15-4E6F-9DC3-50AF5D293E65}"/>
              </a:ext>
            </a:extLst>
          </p:cNvPr>
          <p:cNvSpPr txBox="1"/>
          <p:nvPr/>
        </p:nvSpPr>
        <p:spPr>
          <a:xfrm>
            <a:off x="4551574" y="1446481"/>
            <a:ext cx="3344428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100" b="0" i="0" u="none" strike="noStrike" cap="none" spc="0" normalizeH="0" baseline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МЕДИЦИНСКИЕ КЛАССЫ</a:t>
            </a: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7CE8454C-A5AB-42E2-B518-465F1FC3A74E}"/>
              </a:ext>
            </a:extLst>
          </p:cNvPr>
          <p:cNvSpPr/>
          <p:nvPr/>
        </p:nvSpPr>
        <p:spPr>
          <a:xfrm>
            <a:off x="0" y="-8526"/>
            <a:ext cx="12209416" cy="1033508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611E0067-3137-4969-B202-7109D8E4F947}"/>
              </a:ext>
            </a:extLst>
          </p:cNvPr>
          <p:cNvSpPr txBox="1"/>
          <p:nvPr/>
        </p:nvSpPr>
        <p:spPr>
          <a:xfrm>
            <a:off x="553148" y="56218"/>
            <a:ext cx="1112159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АНАЛИЗ ПЛАНОВ ВНЕУРОЧНОЙ ДЕЯТЕЛЬНОСТИ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профильных 10-11 классов </a:t>
            </a:r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005E7826-43D8-4938-9E13-1BC4FFF331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9" t="778"/>
          <a:stretch/>
        </p:blipFill>
        <p:spPr>
          <a:xfrm>
            <a:off x="6438008" y="3370985"/>
            <a:ext cx="1835843" cy="2551264"/>
          </a:xfrm>
          <a:prstGeom prst="rect">
            <a:avLst/>
          </a:prstGeom>
          <a:effectLst>
            <a:outerShdw blurRad="50800" algn="ctr" rotWithShape="0">
              <a:prstClr val="black">
                <a:alpha val="36000"/>
              </a:prst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E878FCF-5CB4-5CB5-8828-E0B05400438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0" t="23422" r="14714"/>
          <a:stretch/>
        </p:blipFill>
        <p:spPr>
          <a:xfrm>
            <a:off x="2613888" y="3343016"/>
            <a:ext cx="2069896" cy="2579233"/>
          </a:xfrm>
          <a:prstGeom prst="rect">
            <a:avLst/>
          </a:prstGeom>
          <a:effectLst>
            <a:outerShdw blurRad="50800" algn="ctr" rotWithShape="0">
              <a:prstClr val="black">
                <a:alpha val="36000"/>
              </a:prstClr>
            </a:outerShdw>
          </a:effectLst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xmlns="" id="{FAA61D00-4337-430F-AEAC-7AD2E84499E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4469" y="3115570"/>
            <a:ext cx="1872581" cy="2806679"/>
          </a:xfrm>
          <a:prstGeom prst="rect">
            <a:avLst/>
          </a:prstGeom>
          <a:effectLst>
            <a:outerShdw blurRad="50800" algn="ctr" rotWithShape="0">
              <a:prstClr val="black">
                <a:alpha val="36000"/>
              </a:prstClr>
            </a:outerShdw>
          </a:effec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828792CF-830F-40E5-A0F4-C94DD1FD641F}"/>
              </a:ext>
            </a:extLst>
          </p:cNvPr>
          <p:cNvSpPr txBox="1"/>
          <p:nvPr/>
        </p:nvSpPr>
        <p:spPr>
          <a:xfrm>
            <a:off x="8278792" y="1446481"/>
            <a:ext cx="3083952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100" b="0" i="0" u="none" strike="noStrike" cap="none" spc="0" normalizeH="0" baseline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ПЕДАГОГИЧЕСКИЕ КЛАССЫ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9DC809F1-087D-409A-8C40-E5BE72AA3B83}"/>
              </a:ext>
            </a:extLst>
          </p:cNvPr>
          <p:cNvSpPr txBox="1"/>
          <p:nvPr/>
        </p:nvSpPr>
        <p:spPr>
          <a:xfrm>
            <a:off x="5199209" y="3508417"/>
            <a:ext cx="2370148" cy="136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представлены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30</a:t>
            </a: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планов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внеурочной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деятельности</a:t>
            </a:r>
          </a:p>
        </p:txBody>
      </p:sp>
      <p:pic>
        <p:nvPicPr>
          <p:cNvPr id="51" name="Рисунок 50" descr="Опубликована программа занятий «Разговоры о важном» на 2025–2026 учебный  год. | УПРАВЛЕНИЕ ОБРАЗОВАНИЯ ОКРУЖНОЙ АДМИНИСТРАЦИИ ГОРОДА ЯКУТСКА">
            <a:extLst>
              <a:ext uri="{FF2B5EF4-FFF2-40B4-BE49-F238E27FC236}">
                <a16:creationId xmlns:a16="http://schemas.microsoft.com/office/drawing/2014/main" xmlns="" id="{9A21B2F0-51E1-4BB5-A92E-B1D3AEB01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2814" b="2814"/>
          <a:stretch/>
        </p:blipFill>
        <p:spPr>
          <a:xfrm>
            <a:off x="4677117" y="2142631"/>
            <a:ext cx="525626" cy="525626"/>
          </a:xfrm>
          <a:prstGeom prst="ellipse">
            <a:avLst/>
          </a:prstGeom>
        </p:spPr>
      </p:pic>
      <p:pic>
        <p:nvPicPr>
          <p:cNvPr id="52" name="Рисунок 51" descr="Пензенская область присоединится к Всероссийскому форуму по профориентации « Россия – мои горизонты»">
            <a:extLst>
              <a:ext uri="{FF2B5EF4-FFF2-40B4-BE49-F238E27FC236}">
                <a16:creationId xmlns:a16="http://schemas.microsoft.com/office/drawing/2014/main" xmlns="" id="{35EB671F-70FC-4C92-9E3E-8EE054557B0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73470" y="3634339"/>
            <a:ext cx="526300" cy="526300"/>
          </a:xfrm>
          <a:prstGeom prst="ellipse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E8C80D5D-1579-40C1-9DE5-FC0FB7BF3989}"/>
              </a:ext>
            </a:extLst>
          </p:cNvPr>
          <p:cNvSpPr txBox="1"/>
          <p:nvPr/>
        </p:nvSpPr>
        <p:spPr>
          <a:xfrm>
            <a:off x="5199209" y="2037101"/>
            <a:ext cx="2370148" cy="136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представлены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36</a:t>
            </a: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планов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внеурочной деятельности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2D6E29A5-5F66-421A-BA12-54867E52699F}"/>
              </a:ext>
            </a:extLst>
          </p:cNvPr>
          <p:cNvSpPr txBox="1"/>
          <p:nvPr/>
        </p:nvSpPr>
        <p:spPr>
          <a:xfrm>
            <a:off x="8911490" y="3508417"/>
            <a:ext cx="2370148" cy="136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представлены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35</a:t>
            </a: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планов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внеурочной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деятельности</a:t>
            </a:r>
          </a:p>
        </p:txBody>
      </p:sp>
      <p:pic>
        <p:nvPicPr>
          <p:cNvPr id="55" name="Рисунок 54" descr="Опубликована программа занятий «Разговоры о важном» на 2025–2026 учебный  год. | УПРАВЛЕНИЕ ОБРАЗОВАНИЯ ОКРУЖНОЙ АДМИНИСТРАЦИИ ГОРОДА ЯКУТСКА">
            <a:extLst>
              <a:ext uri="{FF2B5EF4-FFF2-40B4-BE49-F238E27FC236}">
                <a16:creationId xmlns:a16="http://schemas.microsoft.com/office/drawing/2014/main" xmlns="" id="{ABA7063C-8669-4BE4-952C-1A9841FFF1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2814" b="2814"/>
          <a:stretch/>
        </p:blipFill>
        <p:spPr>
          <a:xfrm>
            <a:off x="8389398" y="2142631"/>
            <a:ext cx="525626" cy="525626"/>
          </a:xfrm>
          <a:prstGeom prst="ellipse">
            <a:avLst/>
          </a:prstGeom>
        </p:spPr>
      </p:pic>
      <p:pic>
        <p:nvPicPr>
          <p:cNvPr id="56" name="Рисунок 55" descr="Пензенская область присоединится к Всероссийскому форуму по профориентации « Россия – мои горизонты»">
            <a:extLst>
              <a:ext uri="{FF2B5EF4-FFF2-40B4-BE49-F238E27FC236}">
                <a16:creationId xmlns:a16="http://schemas.microsoft.com/office/drawing/2014/main" xmlns="" id="{5ECD59C4-C718-4EA2-A80D-580BF027CD6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385751" y="3634339"/>
            <a:ext cx="526300" cy="526300"/>
          </a:xfrm>
          <a:prstGeom prst="ellipse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F59663BF-2081-4218-854E-4DF5F9E2FAA9}"/>
              </a:ext>
            </a:extLst>
          </p:cNvPr>
          <p:cNvSpPr txBox="1"/>
          <p:nvPr/>
        </p:nvSpPr>
        <p:spPr>
          <a:xfrm>
            <a:off x="8911490" y="2037101"/>
            <a:ext cx="2370148" cy="13665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представлены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</a:t>
            </a:r>
            <a:r>
              <a:rPr kumimoji="0" lang="ru-RU" sz="2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spc="-30" dirty="0">
                <a:solidFill>
                  <a:srgbClr val="000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39</a:t>
            </a:r>
            <a:r>
              <a:rPr lang="ru-RU" sz="1600" spc="-30" dirty="0">
                <a:solidFill>
                  <a:srgbClr val="000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  <a:r>
              <a:rPr lang="ru-RU" sz="2800" spc="-30" dirty="0">
                <a:solidFill>
                  <a:srgbClr val="000D96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sz="20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планов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внеурочной деятельности</a:t>
            </a:r>
          </a:p>
        </p:txBody>
      </p:sp>
      <p:sp>
        <p:nvSpPr>
          <p:cNvPr id="58" name="Номер слайда 3">
            <a:extLst>
              <a:ext uri="{FF2B5EF4-FFF2-40B4-BE49-F238E27FC236}">
                <a16:creationId xmlns:a16="http://schemas.microsoft.com/office/drawing/2014/main" xmlns="" id="{5E5DC629-9AC6-43FC-A1A3-326ED1B9F7A7}"/>
              </a:ext>
            </a:extLst>
          </p:cNvPr>
          <p:cNvSpPr txBox="1">
            <a:spLocks/>
          </p:cNvSpPr>
          <p:nvPr/>
        </p:nvSpPr>
        <p:spPr>
          <a:xfrm>
            <a:off x="11590592" y="6297781"/>
            <a:ext cx="364679" cy="33614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krobat Light" panose="00000500000000000000" pitchFamily="50" charset="-52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krobat Light" panose="00000500000000000000" pitchFamily="50" charset="-52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00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1DCC9C-5587-EF6E-3CC8-90F7AFDA9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верхние углы 12">
            <a:extLst>
              <a:ext uri="{FF2B5EF4-FFF2-40B4-BE49-F238E27FC236}">
                <a16:creationId xmlns:a16="http://schemas.microsoft.com/office/drawing/2014/main" xmlns="" id="{E7E48BC6-44E1-C68C-DC41-0FDA049DBADA}"/>
              </a:ext>
            </a:extLst>
          </p:cNvPr>
          <p:cNvSpPr/>
          <p:nvPr/>
        </p:nvSpPr>
        <p:spPr>
          <a:xfrm rot="5400000">
            <a:off x="3244850" y="-2089150"/>
            <a:ext cx="5702300" cy="121920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DC7D5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5A66D53-5F7C-A1AA-3DB2-40E0DF71B20B}"/>
              </a:ext>
            </a:extLst>
          </p:cNvPr>
          <p:cNvSpPr txBox="1"/>
          <p:nvPr/>
        </p:nvSpPr>
        <p:spPr>
          <a:xfrm>
            <a:off x="1640541" y="2071493"/>
            <a:ext cx="873583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1C2D38"/>
                </a:solidFill>
              </a:rPr>
              <a:t>Анализ проверки учебных планов профильных </a:t>
            </a:r>
            <a:r>
              <a:rPr lang="ru-RU" sz="4000" b="1" dirty="0" smtClean="0">
                <a:solidFill>
                  <a:srgbClr val="1C2D38"/>
                </a:solidFill>
              </a:rPr>
              <a:t>классов</a:t>
            </a:r>
          </a:p>
          <a:p>
            <a:pPr algn="ctr"/>
            <a:endParaRPr lang="ru-RU" sz="4000" b="1" dirty="0">
              <a:solidFill>
                <a:srgbClr val="1C2D38"/>
              </a:solidFill>
            </a:endParaRPr>
          </a:p>
          <a:p>
            <a:pPr algn="ctr"/>
            <a:r>
              <a:rPr lang="ru-RU" sz="2400" dirty="0"/>
              <a:t>Ссылка на обучающий </a:t>
            </a:r>
            <a:r>
              <a:rPr lang="ru-RU" sz="2400" dirty="0" err="1"/>
              <a:t>вебинар</a:t>
            </a:r>
            <a:r>
              <a:rPr lang="ru-RU" sz="2400" dirty="0"/>
              <a:t> по разработке учебных планов:</a:t>
            </a:r>
          </a:p>
          <a:p>
            <a:pPr algn="ctr"/>
            <a:r>
              <a:rPr lang="ru-RU" sz="2400" dirty="0">
                <a:hlinkClick r:id="rId3"/>
              </a:rPr>
              <a:t>https://edsoo.ru/obuchayushhie-vebinar-po-konstruktoru-uchebnyh-planov/</a:t>
            </a:r>
            <a:r>
              <a:rPr lang="ru-RU" sz="4000" dirty="0"/>
              <a:t> </a:t>
            </a:r>
          </a:p>
          <a:p>
            <a:pPr algn="ctr"/>
            <a:endParaRPr lang="ru-RU" sz="4000" b="1" dirty="0">
              <a:solidFill>
                <a:srgbClr val="1C2D38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sz="4000" dirty="0">
              <a:solidFill>
                <a:srgbClr val="1C2D38"/>
              </a:solidFill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996D27D9-DEF3-5261-6FED-FFB59B299CD0}"/>
              </a:ext>
            </a:extLst>
          </p:cNvPr>
          <p:cNvGrpSpPr/>
          <p:nvPr/>
        </p:nvGrpSpPr>
        <p:grpSpPr>
          <a:xfrm>
            <a:off x="581194" y="111695"/>
            <a:ext cx="2042160" cy="957547"/>
            <a:chOff x="528320" y="81232"/>
            <a:chExt cx="2042160" cy="95754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FE486C1-F151-CC55-7FCC-1C9B64AE3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8320" y="81232"/>
              <a:ext cx="605116" cy="95754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B41E3B-DEA6-8FD7-9499-09E7EDA055FC}"/>
                </a:ext>
              </a:extLst>
            </p:cNvPr>
            <p:cNvSpPr txBox="1"/>
            <p:nvPr/>
          </p:nvSpPr>
          <p:spPr>
            <a:xfrm>
              <a:off x="1117600" y="469292"/>
              <a:ext cx="145288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ptos" panose="020B0004020202020204" pitchFamily="34" charset="0"/>
                </a:rPr>
                <a:t>Министерство образования и науки Пермского края 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F81096E-8B01-986E-98A8-477DA826011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78935" y="234339"/>
            <a:ext cx="1063441" cy="71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326A74B-9331-4AC9-A31B-3357DCD23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C0A740C-A2B7-423C-B9BD-784ED4C828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7FA7523-530F-1B77-AF72-9B097ACF86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5" r="1223"/>
          <a:stretch/>
        </p:blipFill>
        <p:spPr>
          <a:xfrm>
            <a:off x="663776" y="765818"/>
            <a:ext cx="7465153" cy="4850743"/>
          </a:xfrm>
          <a:prstGeom prst="rect">
            <a:avLst/>
          </a:prstGeom>
          <a:effectLst>
            <a:outerShdw blurRad="50800" algn="ctr" rotWithShape="0">
              <a:prstClr val="black">
                <a:alpha val="36000"/>
              </a:prstClr>
            </a:outerShdw>
          </a:effec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121A3E8B-A96D-20C4-8119-796684E69915}"/>
              </a:ext>
            </a:extLst>
          </p:cNvPr>
          <p:cNvSpPr/>
          <p:nvPr/>
        </p:nvSpPr>
        <p:spPr>
          <a:xfrm>
            <a:off x="662916" y="5192187"/>
            <a:ext cx="7314227" cy="33695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DEE42E96-7623-819F-E629-2183117D121F}"/>
              </a:ext>
            </a:extLst>
          </p:cNvPr>
          <p:cNvSpPr/>
          <p:nvPr/>
        </p:nvSpPr>
        <p:spPr>
          <a:xfrm>
            <a:off x="702393" y="3519534"/>
            <a:ext cx="1330646" cy="205673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8193024A-21C5-7EB2-DE3C-83E3779FBF54}"/>
              </a:ext>
            </a:extLst>
          </p:cNvPr>
          <p:cNvSpPr/>
          <p:nvPr/>
        </p:nvSpPr>
        <p:spPr>
          <a:xfrm>
            <a:off x="6851697" y="765818"/>
            <a:ext cx="4969933" cy="56921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ECB1FFB6-A728-3DAD-00C5-EC6E608E62B7}"/>
              </a:ext>
            </a:extLst>
          </p:cNvPr>
          <p:cNvGrpSpPr/>
          <p:nvPr/>
        </p:nvGrpSpPr>
        <p:grpSpPr>
          <a:xfrm>
            <a:off x="7021945" y="1018965"/>
            <a:ext cx="4648936" cy="4832952"/>
            <a:chOff x="5455387" y="1257300"/>
            <a:chExt cx="4350638" cy="4527532"/>
          </a:xfrm>
        </p:grpSpPr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xmlns="" id="{2A1E5F8D-0FF2-463D-30A2-031BE445C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77352" y="2483402"/>
              <a:ext cx="4235722" cy="3301430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16EB9E5A-F190-D6FD-9184-B083AC78AF6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8554"/>
            <a:stretch>
              <a:fillRect/>
            </a:stretch>
          </p:blipFill>
          <p:spPr>
            <a:xfrm>
              <a:off x="5455387" y="1257300"/>
              <a:ext cx="4350638" cy="1286933"/>
            </a:xfrm>
            <a:prstGeom prst="rect">
              <a:avLst/>
            </a:prstGeom>
          </p:spPr>
        </p:pic>
      </p:grp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B2EAD6C3-41C8-DB91-DF2C-579B4AD0CCD5}"/>
              </a:ext>
            </a:extLst>
          </p:cNvPr>
          <p:cNvSpPr/>
          <p:nvPr/>
        </p:nvSpPr>
        <p:spPr>
          <a:xfrm>
            <a:off x="8134650" y="3594761"/>
            <a:ext cx="1699462" cy="587404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Выноска: изогнутая линия с чертой 21">
            <a:extLst>
              <a:ext uri="{FF2B5EF4-FFF2-40B4-BE49-F238E27FC236}">
                <a16:creationId xmlns:a16="http://schemas.microsoft.com/office/drawing/2014/main" xmlns="" id="{B59913A7-1302-4C1F-7F10-B484A8E26E0F}"/>
              </a:ext>
            </a:extLst>
          </p:cNvPr>
          <p:cNvSpPr/>
          <p:nvPr/>
        </p:nvSpPr>
        <p:spPr>
          <a:xfrm>
            <a:off x="1235773" y="5306407"/>
            <a:ext cx="3361904" cy="1470911"/>
          </a:xfrm>
          <a:prstGeom prst="accentCallout2">
            <a:avLst>
              <a:gd name="adj1" fmla="val 18750"/>
              <a:gd name="adj2" fmla="val -2886"/>
              <a:gd name="adj3" fmla="val 18750"/>
              <a:gd name="adj4" fmla="val -16667"/>
              <a:gd name="adj5" fmla="val -131746"/>
              <a:gd name="adj6" fmla="val -16166"/>
            </a:avLst>
          </a:prstGeom>
          <a:solidFill>
            <a:srgbClr val="E4F0FA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ЧЕРЧЕНИЕ не входит в перечень предметов обязательной части учебного плана. Необходимо перенести его в часть, формируемую участниками образовательных отношений </a:t>
            </a:r>
            <a:b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или в план внеурочной деятельности</a:t>
            </a:r>
          </a:p>
        </p:txBody>
      </p:sp>
      <p:sp>
        <p:nvSpPr>
          <p:cNvPr id="23" name="Выноска: изогнутая линия с чертой 22">
            <a:extLst>
              <a:ext uri="{FF2B5EF4-FFF2-40B4-BE49-F238E27FC236}">
                <a16:creationId xmlns:a16="http://schemas.microsoft.com/office/drawing/2014/main" xmlns="" id="{C0F94D90-72CC-A74B-B795-5BED7772ADC6}"/>
              </a:ext>
            </a:extLst>
          </p:cNvPr>
          <p:cNvSpPr/>
          <p:nvPr/>
        </p:nvSpPr>
        <p:spPr>
          <a:xfrm flipH="1">
            <a:off x="4678400" y="5306406"/>
            <a:ext cx="3644247" cy="1470911"/>
          </a:xfrm>
          <a:prstGeom prst="accentCallout2">
            <a:avLst>
              <a:gd name="adj1" fmla="val 18750"/>
              <a:gd name="adj2" fmla="val -2056"/>
              <a:gd name="adj3" fmla="val 18750"/>
              <a:gd name="adj4" fmla="val -16667"/>
              <a:gd name="adj5" fmla="val -95221"/>
              <a:gd name="adj6" fmla="val -16787"/>
            </a:avLst>
          </a:prstGeom>
          <a:solidFill>
            <a:srgbClr val="E4F0FA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АЛГЕБРА, ГЕОМЕТРИЯ и ВЕРОЯТНОСТЬ </a:t>
            </a:r>
            <a:br>
              <a:rPr lang="ru-RU" sz="16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</a:br>
            <a:r>
              <a:rPr lang="ru-RU" sz="16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и СТАТИСТИКА – курсы одного учебного предмета, который может изучаться либо на базовом, либо на углубленном уровне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425437EF-B1DF-4ABE-9FE4-CD48DB127195}"/>
              </a:ext>
            </a:extLst>
          </p:cNvPr>
          <p:cNvSpPr/>
          <p:nvPr/>
        </p:nvSpPr>
        <p:spPr>
          <a:xfrm>
            <a:off x="0" y="-8526"/>
            <a:ext cx="12209416" cy="649971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832D3B2-8C40-4920-A313-CA3187437F19}"/>
              </a:ext>
            </a:extLst>
          </p:cNvPr>
          <p:cNvSpPr txBox="1"/>
          <p:nvPr/>
        </p:nvSpPr>
        <p:spPr>
          <a:xfrm>
            <a:off x="553148" y="48694"/>
            <a:ext cx="11121591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ПРИМЕРЫ УЧЕБНЫХ ПЛАНОВ ИНЖЕНЕРНОГО ПРОФИЛЯ 10-11 класс</a:t>
            </a:r>
          </a:p>
        </p:txBody>
      </p:sp>
      <p:sp>
        <p:nvSpPr>
          <p:cNvPr id="24" name="Номер слайда 3">
            <a:extLst>
              <a:ext uri="{FF2B5EF4-FFF2-40B4-BE49-F238E27FC236}">
                <a16:creationId xmlns:a16="http://schemas.microsoft.com/office/drawing/2014/main" xmlns="" id="{2FED10FE-42D0-426A-A925-AACBD70CE025}"/>
              </a:ext>
            </a:extLst>
          </p:cNvPr>
          <p:cNvSpPr txBox="1">
            <a:spLocks/>
          </p:cNvSpPr>
          <p:nvPr/>
        </p:nvSpPr>
        <p:spPr>
          <a:xfrm>
            <a:off x="11590592" y="6297781"/>
            <a:ext cx="364679" cy="33614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krobat" panose="00000600000000000000" pitchFamily="50" charset="-52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krobat" panose="00000600000000000000" pitchFamily="50" charset="-52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25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56CCA22-1923-49A8-B5C7-7FB88E82DD5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7B527232-6C52-4D13-B714-7658F936B5BF}"/>
              </a:ext>
            </a:extLst>
          </p:cNvPr>
          <p:cNvSpPr/>
          <p:nvPr/>
        </p:nvSpPr>
        <p:spPr>
          <a:xfrm>
            <a:off x="0" y="-8526"/>
            <a:ext cx="12209416" cy="1033508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3D9BF061-865C-4AC0-84B7-C30B48E2610C}"/>
              </a:ext>
            </a:extLst>
          </p:cNvPr>
          <p:cNvSpPr txBox="1"/>
          <p:nvPr/>
        </p:nvSpPr>
        <p:spPr>
          <a:xfrm>
            <a:off x="553148" y="21928"/>
            <a:ext cx="11121591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ПРИМЕР ПЛАНА ВНЕУРОЧНОЙ ДЕЯТЕЛЬНОСТИ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ИНЖЕНЕРНОГО ПРОФИЛЯ 10-11 класс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63A6873-59E3-F572-A126-FAC0D689F234}"/>
              </a:ext>
            </a:extLst>
          </p:cNvPr>
          <p:cNvSpPr/>
          <p:nvPr/>
        </p:nvSpPr>
        <p:spPr>
          <a:xfrm>
            <a:off x="658813" y="1245546"/>
            <a:ext cx="7432464" cy="51215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CF61BF7-2856-458D-AC6A-729BA1788A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18" t="33252" r="54661" b="35870"/>
          <a:stretch/>
        </p:blipFill>
        <p:spPr>
          <a:xfrm>
            <a:off x="874820" y="1245546"/>
            <a:ext cx="6912977" cy="1697243"/>
          </a:xfrm>
          <a:prstGeom prst="rect">
            <a:avLst/>
          </a:prstGeom>
          <a:effectLst/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02B90FD5-EF91-0D7C-F6AE-730E2C2E17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7470" y="2927926"/>
            <a:ext cx="6890327" cy="3117397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83649B10-909B-285F-7346-D100A116D13D}"/>
              </a:ext>
            </a:extLst>
          </p:cNvPr>
          <p:cNvSpPr/>
          <p:nvPr/>
        </p:nvSpPr>
        <p:spPr>
          <a:xfrm>
            <a:off x="874820" y="4627417"/>
            <a:ext cx="3671482" cy="1440873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Выноска: изогнутая линия с чертой 17">
            <a:extLst>
              <a:ext uri="{FF2B5EF4-FFF2-40B4-BE49-F238E27FC236}">
                <a16:creationId xmlns:a16="http://schemas.microsoft.com/office/drawing/2014/main" xmlns="" id="{90D202E2-DE70-6544-8996-403179BB7B33}"/>
              </a:ext>
            </a:extLst>
          </p:cNvPr>
          <p:cNvSpPr/>
          <p:nvPr/>
        </p:nvSpPr>
        <p:spPr>
          <a:xfrm>
            <a:off x="8525436" y="1631011"/>
            <a:ext cx="2653552" cy="1980495"/>
          </a:xfrm>
          <a:prstGeom prst="accentCallout2">
            <a:avLst>
              <a:gd name="adj1" fmla="val 81197"/>
              <a:gd name="adj2" fmla="val -5953"/>
              <a:gd name="adj3" fmla="val 166966"/>
              <a:gd name="adj4" fmla="val -29259"/>
              <a:gd name="adj5" fmla="val 167920"/>
              <a:gd name="adj6" fmla="val -143860"/>
            </a:avLst>
          </a:prstGeom>
          <a:solidFill>
            <a:srgbClr val="E4F0FA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solidFill>
                  <a:srgbClr val="0D4798"/>
                </a:solidFill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ЛЕГКАЯ АТЛЕТИКА </a:t>
            </a:r>
            <a:br>
              <a:rPr kumimoji="0" lang="ru-RU" sz="1600" b="0" i="0" u="none" strike="noStrike" kern="1200" cap="none" spc="0" normalizeH="0" baseline="0" noProof="0" dirty="0">
                <a:solidFill>
                  <a:srgbClr val="0D4798"/>
                </a:solidFill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</a:br>
            <a:r>
              <a:rPr kumimoji="0" lang="ru-RU" sz="1600" b="0" i="0" u="none" strike="noStrike" kern="1200" cap="none" spc="0" normalizeH="0" baseline="0" noProof="0" dirty="0">
                <a:solidFill>
                  <a:srgbClr val="0D4798"/>
                </a:solidFill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и РОДНАЯ ЛИТЕРАТУРА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solidFill>
                  <a:srgbClr val="0D4798"/>
                </a:solidFill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И ИНЖЕНЕРНЫЙ ПРОФИЛЬ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800" dirty="0">
              <a:solidFill>
                <a:srgbClr val="0D4798"/>
              </a:solidFill>
              <a:latin typeface="Akrobat SemiBold" panose="00000700000000000000" pitchFamily="50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solidFill>
                  <a:srgbClr val="0D4798"/>
                </a:solidFill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Рекомендуется включить курсы внеурочной деятельности, поддерживающие выбранный профиль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74AC39B-B907-CF0A-AA8E-B79CCDE9256F}"/>
              </a:ext>
            </a:extLst>
          </p:cNvPr>
          <p:cNvSpPr txBox="1"/>
          <p:nvPr/>
        </p:nvSpPr>
        <p:spPr>
          <a:xfrm>
            <a:off x="11087483" y="1640739"/>
            <a:ext cx="639610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7200" b="0" i="0" u="none" strike="noStrike" kern="1200" cap="none" spc="0" normalizeH="0" baseline="0" noProof="0" dirty="0">
                <a:solidFill>
                  <a:srgbClr val="000D9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Номер слайда 3">
            <a:extLst>
              <a:ext uri="{FF2B5EF4-FFF2-40B4-BE49-F238E27FC236}">
                <a16:creationId xmlns:a16="http://schemas.microsoft.com/office/drawing/2014/main" xmlns="" id="{95AA43B7-AC82-4189-A67D-BC6FD468034A}"/>
              </a:ext>
            </a:extLst>
          </p:cNvPr>
          <p:cNvSpPr txBox="1">
            <a:spLocks/>
          </p:cNvSpPr>
          <p:nvPr/>
        </p:nvSpPr>
        <p:spPr>
          <a:xfrm>
            <a:off x="11590592" y="6297781"/>
            <a:ext cx="364679" cy="33614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krobat" panose="00000600000000000000" pitchFamily="50" charset="-52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krobat" panose="00000600000000000000" pitchFamily="50" charset="-52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781D34A-DB13-C433-5CD1-943C35EEC21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0" t="23422" r="14714"/>
          <a:stretch/>
        </p:blipFill>
        <p:spPr>
          <a:xfrm>
            <a:off x="9736032" y="3471422"/>
            <a:ext cx="2717810" cy="3386578"/>
          </a:xfrm>
          <a:prstGeom prst="rect">
            <a:avLst/>
          </a:prstGeom>
          <a:effectLst>
            <a:outerShdw blurRad="50800" algn="ctr" rotWithShape="0">
              <a:prstClr val="black">
                <a:alpha val="36000"/>
              </a:prstClr>
            </a:outerShdw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EFB1766-7E59-4DFC-ABC9-CD2D4A82E016}"/>
              </a:ext>
            </a:extLst>
          </p:cNvPr>
          <p:cNvSpPr/>
          <p:nvPr/>
        </p:nvSpPr>
        <p:spPr>
          <a:xfrm>
            <a:off x="874820" y="3306618"/>
            <a:ext cx="3632525" cy="369455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Выноска: изогнутая линия с чертой 20">
            <a:extLst>
              <a:ext uri="{FF2B5EF4-FFF2-40B4-BE49-F238E27FC236}">
                <a16:creationId xmlns:a16="http://schemas.microsoft.com/office/drawing/2014/main" xmlns="" id="{17E455B7-8824-46AD-877E-377F50439F72}"/>
              </a:ext>
            </a:extLst>
          </p:cNvPr>
          <p:cNvSpPr/>
          <p:nvPr/>
        </p:nvSpPr>
        <p:spPr>
          <a:xfrm>
            <a:off x="875993" y="5974825"/>
            <a:ext cx="6415143" cy="799200"/>
          </a:xfrm>
          <a:prstGeom prst="accentCallout2">
            <a:avLst>
              <a:gd name="adj1" fmla="val 2004"/>
              <a:gd name="adj2" fmla="val -2176"/>
              <a:gd name="adj3" fmla="val 1829"/>
              <a:gd name="adj4" fmla="val -4113"/>
              <a:gd name="adj5" fmla="val -315635"/>
              <a:gd name="adj6" fmla="val -3586"/>
            </a:avLst>
          </a:prstGeom>
          <a:solidFill>
            <a:srgbClr val="E4F0FA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ИНФОРМАТИКА - ПРЕДМЕТ ОБЯЗАТЕЛЬНОЙ ЧАСТИ УЧЕБНОГО ПЛАНА. </a:t>
            </a:r>
            <a:b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Учебные курсы в части, формируемой участниками образовательных отношений, должны иметь другое наименование (отличное от наименования учебного предмета).</a:t>
            </a:r>
            <a:endParaRPr lang="ru-RU" sz="1500" dirty="0">
              <a:solidFill>
                <a:srgbClr val="0D4798"/>
              </a:solidFill>
              <a:latin typeface="Akrobat SemiBold" panose="00000700000000000000" pitchFamily="50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11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DDE9EB-D18A-9C1B-8125-3F60F85A4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03D15F3-E5CC-F9B4-88BE-3393285219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A1D6D3F2-769F-32E6-DFD2-27E34134CB3C}"/>
              </a:ext>
            </a:extLst>
          </p:cNvPr>
          <p:cNvSpPr/>
          <p:nvPr/>
        </p:nvSpPr>
        <p:spPr>
          <a:xfrm>
            <a:off x="0" y="-8526"/>
            <a:ext cx="12209416" cy="1033508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66AF4AC-8A01-F53E-5341-21DD4935BB02}"/>
              </a:ext>
            </a:extLst>
          </p:cNvPr>
          <p:cNvSpPr txBox="1"/>
          <p:nvPr/>
        </p:nvSpPr>
        <p:spPr>
          <a:xfrm>
            <a:off x="553148" y="21928"/>
            <a:ext cx="11369911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ПРИМЕРЫ УЧЕБНЫХ ПЛАНОВ и ПЛАНОВ ВНЕУРОЧНОЙ ДЕЯТЕЛЬНОСТИ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ПЕДАГОГИЧЕСКОГО ПРОФИЛЯ 10-11 класс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DCC8D66-5336-C967-AE64-00A0935B6CFE}"/>
              </a:ext>
            </a:extLst>
          </p:cNvPr>
          <p:cNvSpPr/>
          <p:nvPr/>
        </p:nvSpPr>
        <p:spPr>
          <a:xfrm>
            <a:off x="658813" y="1174426"/>
            <a:ext cx="7432464" cy="51215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Номер слайда 3">
            <a:extLst>
              <a:ext uri="{FF2B5EF4-FFF2-40B4-BE49-F238E27FC236}">
                <a16:creationId xmlns:a16="http://schemas.microsoft.com/office/drawing/2014/main" xmlns="" id="{1C69C99E-EA39-CBD9-B897-2F0308515989}"/>
              </a:ext>
            </a:extLst>
          </p:cNvPr>
          <p:cNvSpPr txBox="1">
            <a:spLocks/>
          </p:cNvSpPr>
          <p:nvPr/>
        </p:nvSpPr>
        <p:spPr>
          <a:xfrm>
            <a:off x="11590592" y="6226661"/>
            <a:ext cx="364679" cy="33614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krobat" panose="00000600000000000000" pitchFamily="50" charset="-52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krobat" panose="00000600000000000000" pitchFamily="50" charset="-52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F92173BE-560F-507A-2579-521844E308CC}"/>
              </a:ext>
            </a:extLst>
          </p:cNvPr>
          <p:cNvGrpSpPr/>
          <p:nvPr/>
        </p:nvGrpSpPr>
        <p:grpSpPr>
          <a:xfrm>
            <a:off x="4220111" y="1378366"/>
            <a:ext cx="3871166" cy="4814830"/>
            <a:chOff x="452047" y="1637025"/>
            <a:chExt cx="3922997" cy="4485869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9066AE59-D329-D23F-494C-12C94F4A4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2047" y="3630706"/>
              <a:ext cx="3922997" cy="2492188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3409B0DC-6419-4DEF-8AE3-2A3DB790D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1397" y="1637025"/>
              <a:ext cx="3688976" cy="1939077"/>
            </a:xfrm>
            <a:prstGeom prst="rect">
              <a:avLst/>
            </a:prstGeom>
          </p:spPr>
        </p:pic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80A26413-EFE0-99B7-3C38-C11C1F024B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748" y="1204642"/>
            <a:ext cx="3633571" cy="4885765"/>
          </a:xfrm>
          <a:prstGeom prst="rect">
            <a:avLst/>
          </a:prstGeom>
        </p:spPr>
      </p:pic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71F268C2-4EE4-D312-C561-73F97A27E42D}"/>
              </a:ext>
            </a:extLst>
          </p:cNvPr>
          <p:cNvSpPr/>
          <p:nvPr/>
        </p:nvSpPr>
        <p:spPr>
          <a:xfrm>
            <a:off x="2698375" y="2174540"/>
            <a:ext cx="322729" cy="2770094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4E1B9AAF-681C-253F-1DB9-98732C330962}"/>
              </a:ext>
            </a:extLst>
          </p:cNvPr>
          <p:cNvSpPr/>
          <p:nvPr/>
        </p:nvSpPr>
        <p:spPr>
          <a:xfrm>
            <a:off x="2698374" y="5088998"/>
            <a:ext cx="322729" cy="152400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0DFDB735-0BC0-D709-203E-26992567FC67}"/>
              </a:ext>
            </a:extLst>
          </p:cNvPr>
          <p:cNvSpPr/>
          <p:nvPr/>
        </p:nvSpPr>
        <p:spPr>
          <a:xfrm>
            <a:off x="3500718" y="5461961"/>
            <a:ext cx="291353" cy="619645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7C05E363-918B-E1A8-6441-26C6D378DF61}"/>
              </a:ext>
            </a:extLst>
          </p:cNvPr>
          <p:cNvSpPr/>
          <p:nvPr/>
        </p:nvSpPr>
        <p:spPr>
          <a:xfrm>
            <a:off x="2698373" y="5461962"/>
            <a:ext cx="322729" cy="619646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4FF7A6B3-D09D-AD45-1CE5-FB9C3C0649E8}"/>
              </a:ext>
            </a:extLst>
          </p:cNvPr>
          <p:cNvSpPr/>
          <p:nvPr/>
        </p:nvSpPr>
        <p:spPr>
          <a:xfrm>
            <a:off x="4475006" y="3794760"/>
            <a:ext cx="1716972" cy="233680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BD844C02-8440-D682-D7D3-9F27C8B896A6}"/>
              </a:ext>
            </a:extLst>
          </p:cNvPr>
          <p:cNvSpPr/>
          <p:nvPr/>
        </p:nvSpPr>
        <p:spPr>
          <a:xfrm>
            <a:off x="4475006" y="4491172"/>
            <a:ext cx="1716972" cy="1381308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xmlns="" id="{24414E62-B8A7-D1D7-6BC7-7B5F9EED70FA}"/>
              </a:ext>
            </a:extLst>
          </p:cNvPr>
          <p:cNvGrpSpPr/>
          <p:nvPr/>
        </p:nvGrpSpPr>
        <p:grpSpPr>
          <a:xfrm>
            <a:off x="8268557" y="1325602"/>
            <a:ext cx="3776124" cy="2235475"/>
            <a:chOff x="5721781" y="-436875"/>
            <a:chExt cx="7701747" cy="3923456"/>
          </a:xfrm>
        </p:grpSpPr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09A6CEBE-6649-FF32-CD35-155EECE35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r="64401"/>
            <a:stretch>
              <a:fillRect/>
            </a:stretch>
          </p:blipFill>
          <p:spPr>
            <a:xfrm>
              <a:off x="5721781" y="-436875"/>
              <a:ext cx="3200340" cy="3923456"/>
            </a:xfrm>
            <a:prstGeom prst="rect">
              <a:avLst/>
            </a:prstGeom>
          </p:spPr>
        </p:pic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xmlns="" id="{C4CB66A7-AC8D-4ACF-8054-594B0477D8D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49812"/>
            <a:stretch>
              <a:fillRect/>
            </a:stretch>
          </p:blipFill>
          <p:spPr>
            <a:xfrm>
              <a:off x="8911597" y="-436875"/>
              <a:ext cx="4511931" cy="3923456"/>
            </a:xfrm>
            <a:prstGeom prst="rect">
              <a:avLst/>
            </a:prstGeom>
          </p:spPr>
        </p:pic>
      </p:grp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8C48462A-5CBE-1A03-28C0-C7725CA6EFDC}"/>
              </a:ext>
            </a:extLst>
          </p:cNvPr>
          <p:cNvSpPr/>
          <p:nvPr/>
        </p:nvSpPr>
        <p:spPr>
          <a:xfrm>
            <a:off x="8250784" y="2479337"/>
            <a:ext cx="1716972" cy="233680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Выноска: изогнутая линия с чертой 38">
            <a:extLst>
              <a:ext uri="{FF2B5EF4-FFF2-40B4-BE49-F238E27FC236}">
                <a16:creationId xmlns:a16="http://schemas.microsoft.com/office/drawing/2014/main" xmlns="" id="{30C03872-9DB9-AC63-CA58-7289C5F59FC0}"/>
              </a:ext>
            </a:extLst>
          </p:cNvPr>
          <p:cNvSpPr/>
          <p:nvPr/>
        </p:nvSpPr>
        <p:spPr>
          <a:xfrm flipH="1">
            <a:off x="222573" y="6074359"/>
            <a:ext cx="3278145" cy="985946"/>
          </a:xfrm>
          <a:prstGeom prst="accentCallout2">
            <a:avLst>
              <a:gd name="adj1" fmla="val 6946"/>
              <a:gd name="adj2" fmla="val -2589"/>
              <a:gd name="adj3" fmla="val 6946"/>
              <a:gd name="adj4" fmla="val -11834"/>
              <a:gd name="adj5" fmla="val -366146"/>
              <a:gd name="adj6" fmla="val -11744"/>
            </a:avLst>
          </a:prstGeom>
          <a:solidFill>
            <a:srgbClr val="E4F0FA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90000"/>
              </a:lnSpc>
            </a:pP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ПРЯМОЕ НАРУШЕНИЕ ФГОС СОО – </a:t>
            </a:r>
            <a:b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на </a:t>
            </a:r>
            <a:r>
              <a:rPr lang="ru-RU" sz="1400" dirty="0" err="1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углубленном</a:t>
            </a: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 уровне должны </a:t>
            </a:r>
            <a:b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изучаться не менее 2-х предметов</a:t>
            </a:r>
          </a:p>
        </p:txBody>
      </p:sp>
      <p:sp>
        <p:nvSpPr>
          <p:cNvPr id="40" name="Выноска: изогнутая линия с чертой 39">
            <a:extLst>
              <a:ext uri="{FF2B5EF4-FFF2-40B4-BE49-F238E27FC236}">
                <a16:creationId xmlns:a16="http://schemas.microsoft.com/office/drawing/2014/main" xmlns="" id="{946AB91D-2932-2739-38B9-7B45F4AFECD3}"/>
              </a:ext>
            </a:extLst>
          </p:cNvPr>
          <p:cNvSpPr/>
          <p:nvPr/>
        </p:nvSpPr>
        <p:spPr>
          <a:xfrm>
            <a:off x="5817072" y="5634895"/>
            <a:ext cx="4446083" cy="1245033"/>
          </a:xfrm>
          <a:prstGeom prst="accentCallout2">
            <a:avLst>
              <a:gd name="adj1" fmla="val 2342"/>
              <a:gd name="adj2" fmla="val -2360"/>
              <a:gd name="adj3" fmla="val 1829"/>
              <a:gd name="adj4" fmla="val -22636"/>
              <a:gd name="adj5" fmla="val -35045"/>
              <a:gd name="adj6" fmla="val -22694"/>
            </a:avLst>
          </a:prstGeom>
          <a:solidFill>
            <a:srgbClr val="E4F0FA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ПРЕДМЕТЫ ОБЯЗАТЕЛЬНОЙ ЧАСТИ УЧЕБНОГО ПЛАНА</a:t>
            </a:r>
          </a:p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Программы курсов внеурочной деятельности, созданные в поддержку учебного предмета обязательной части, должны иметь другое название</a:t>
            </a:r>
          </a:p>
        </p:txBody>
      </p:sp>
      <p:sp>
        <p:nvSpPr>
          <p:cNvPr id="41" name="Выноска: изогнутая линия с чертой 40">
            <a:extLst>
              <a:ext uri="{FF2B5EF4-FFF2-40B4-BE49-F238E27FC236}">
                <a16:creationId xmlns:a16="http://schemas.microsoft.com/office/drawing/2014/main" xmlns="" id="{E24921FD-5247-81FC-C5E8-E9B1E2A6EDD7}"/>
              </a:ext>
            </a:extLst>
          </p:cNvPr>
          <p:cNvSpPr/>
          <p:nvPr/>
        </p:nvSpPr>
        <p:spPr>
          <a:xfrm>
            <a:off x="8527517" y="3713419"/>
            <a:ext cx="2433375" cy="1644965"/>
          </a:xfrm>
          <a:prstGeom prst="accentCallout2">
            <a:avLst>
              <a:gd name="adj1" fmla="val 36567"/>
              <a:gd name="adj2" fmla="val -2573"/>
              <a:gd name="adj3" fmla="val 37534"/>
              <a:gd name="adj4" fmla="val -9776"/>
              <a:gd name="adj5" fmla="val -71405"/>
              <a:gd name="adj6" fmla="val -9465"/>
            </a:avLst>
          </a:prstGeom>
          <a:solidFill>
            <a:srgbClr val="E4F0FA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САД и ОГОРОД – </a:t>
            </a:r>
            <a:b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не относится </a:t>
            </a:r>
            <a:b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</a:b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к </a:t>
            </a:r>
            <a:r>
              <a:rPr lang="ru-RU" sz="1400" dirty="0" err="1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профилизации</a:t>
            </a: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kumimoji="0" lang="ru-RU" sz="1400" b="0" i="0" u="none" strike="noStrike" kern="1200" cap="none" spc="0" normalizeH="0" baseline="0" noProof="0" dirty="0">
                <a:solidFill>
                  <a:srgbClr val="0D4798"/>
                </a:solidFill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Рекомендуется включить курсы внеурочной деятельности, поддерживающие </a:t>
            </a:r>
            <a:br>
              <a:rPr kumimoji="0" lang="ru-RU" sz="1400" b="0" i="0" u="none" strike="noStrike" kern="1200" cap="none" spc="0" normalizeH="0" baseline="0" noProof="0" dirty="0">
                <a:solidFill>
                  <a:srgbClr val="0D4798"/>
                </a:solidFill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</a:br>
            <a:r>
              <a:rPr kumimoji="0" lang="ru-RU" sz="1400" b="0" i="0" u="none" strike="noStrike" kern="1200" cap="none" spc="0" normalizeH="0" baseline="0" noProof="0" dirty="0">
                <a:solidFill>
                  <a:srgbClr val="0D4798"/>
                </a:solidFill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выбранный профиль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EF928C9-DA3C-390D-8456-D95C83F68CC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3291" y="3630706"/>
            <a:ext cx="2172286" cy="3255884"/>
          </a:xfrm>
          <a:prstGeom prst="rect">
            <a:avLst/>
          </a:prstGeom>
          <a:effectLst>
            <a:outerShdw blurRad="50800" algn="ctr" rotWithShape="0">
              <a:prstClr val="black">
                <a:alpha val="36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837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D5E8999-F8E1-80A4-E814-CA78D55C4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4C2E7E53-19F4-17AC-2BDE-44B2987BCF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1439D082-7A80-6171-BF68-B88E9791D2D1}"/>
              </a:ext>
            </a:extLst>
          </p:cNvPr>
          <p:cNvSpPr/>
          <p:nvPr/>
        </p:nvSpPr>
        <p:spPr>
          <a:xfrm>
            <a:off x="0" y="-8526"/>
            <a:ext cx="12209416" cy="1033508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2F6DDD3-F13D-7732-D625-DC7680B0747F}"/>
              </a:ext>
            </a:extLst>
          </p:cNvPr>
          <p:cNvSpPr txBox="1"/>
          <p:nvPr/>
        </p:nvSpPr>
        <p:spPr>
          <a:xfrm>
            <a:off x="553148" y="21928"/>
            <a:ext cx="11369911" cy="978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ПРИМЕРЫ УЧЕБНЫХ ПЛАНОВ и ПЛАНОВ ВНЕУРОЧНОЙ ДЕЯТЕЛЬНОСТИ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МЕДИЦИНСКОГО ПРОФИЛЯ 10-11 класс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F1B96561-4689-E2EB-6B6C-DBAD970B7719}"/>
              </a:ext>
            </a:extLst>
          </p:cNvPr>
          <p:cNvSpPr/>
          <p:nvPr/>
        </p:nvSpPr>
        <p:spPr>
          <a:xfrm>
            <a:off x="658813" y="1149026"/>
            <a:ext cx="7432464" cy="51215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Номер слайда 3">
            <a:extLst>
              <a:ext uri="{FF2B5EF4-FFF2-40B4-BE49-F238E27FC236}">
                <a16:creationId xmlns:a16="http://schemas.microsoft.com/office/drawing/2014/main" xmlns="" id="{1330F603-DA8A-4EFC-F8EF-23388A437486}"/>
              </a:ext>
            </a:extLst>
          </p:cNvPr>
          <p:cNvSpPr txBox="1">
            <a:spLocks/>
          </p:cNvSpPr>
          <p:nvPr/>
        </p:nvSpPr>
        <p:spPr>
          <a:xfrm>
            <a:off x="11590592" y="6201261"/>
            <a:ext cx="364679" cy="33614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krobat" panose="00000600000000000000" pitchFamily="50" charset="-52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krobat" panose="00000600000000000000" pitchFamily="50" charset="-52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xmlns="" id="{325F1315-29DD-9146-74C1-C1315FC2B883}"/>
              </a:ext>
            </a:extLst>
          </p:cNvPr>
          <p:cNvSpPr/>
          <p:nvPr/>
        </p:nvSpPr>
        <p:spPr>
          <a:xfrm>
            <a:off x="2698375" y="2149140"/>
            <a:ext cx="322729" cy="2770094"/>
          </a:xfrm>
          <a:prstGeom prst="rect">
            <a:avLst/>
          </a:prstGeom>
          <a:noFill/>
          <a:ln w="127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F1A7071E-85BB-F363-9F52-12B1EE3B0D0A}"/>
              </a:ext>
            </a:extLst>
          </p:cNvPr>
          <p:cNvSpPr/>
          <p:nvPr/>
        </p:nvSpPr>
        <p:spPr>
          <a:xfrm>
            <a:off x="4475006" y="3769360"/>
            <a:ext cx="1716972" cy="233680"/>
          </a:xfrm>
          <a:prstGeom prst="rect">
            <a:avLst/>
          </a:prstGeom>
          <a:noFill/>
          <a:ln w="12700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F420A6B-69C9-CA07-DDDA-D4B5E1C71CC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90" t="2378" r="1188" b="41174"/>
          <a:stretch>
            <a:fillRect/>
          </a:stretch>
        </p:blipFill>
        <p:spPr>
          <a:xfrm>
            <a:off x="784839" y="1274751"/>
            <a:ext cx="6543040" cy="37201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B84791BE-3B9A-26EE-0FB3-BE82FBF68A5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61" t="84013" r="2071"/>
          <a:stretch>
            <a:fillRect/>
          </a:stretch>
        </p:blipFill>
        <p:spPr>
          <a:xfrm>
            <a:off x="730761" y="5053485"/>
            <a:ext cx="6581120" cy="106474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EBF60A2-84DB-19CB-021A-73E91FCF04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6437" b="19377"/>
          <a:stretch>
            <a:fillRect/>
          </a:stretch>
        </p:blipFill>
        <p:spPr>
          <a:xfrm>
            <a:off x="767423" y="4901496"/>
            <a:ext cx="6304650" cy="262050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116A27DD-F2F3-F503-6F42-1EC2FD22EC4A}"/>
              </a:ext>
            </a:extLst>
          </p:cNvPr>
          <p:cNvSpPr/>
          <p:nvPr/>
        </p:nvSpPr>
        <p:spPr>
          <a:xfrm>
            <a:off x="733743" y="4267199"/>
            <a:ext cx="1059497" cy="143401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xmlns="" id="{2894BF18-B338-BE5F-5ED5-F9EB33B7B850}"/>
              </a:ext>
            </a:extLst>
          </p:cNvPr>
          <p:cNvSpPr/>
          <p:nvPr/>
        </p:nvSpPr>
        <p:spPr>
          <a:xfrm>
            <a:off x="730761" y="5368944"/>
            <a:ext cx="1716972" cy="547351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Выноска: изогнутая линия с чертой 40">
            <a:extLst>
              <a:ext uri="{FF2B5EF4-FFF2-40B4-BE49-F238E27FC236}">
                <a16:creationId xmlns:a16="http://schemas.microsoft.com/office/drawing/2014/main" xmlns="" id="{2C7A4308-A541-1732-1519-EB7278895C62}"/>
              </a:ext>
            </a:extLst>
          </p:cNvPr>
          <p:cNvSpPr/>
          <p:nvPr/>
        </p:nvSpPr>
        <p:spPr>
          <a:xfrm>
            <a:off x="5847133" y="5806431"/>
            <a:ext cx="4641940" cy="998207"/>
          </a:xfrm>
          <a:prstGeom prst="accentCallout2">
            <a:avLst>
              <a:gd name="adj1" fmla="val -6961"/>
              <a:gd name="adj2" fmla="val -1159"/>
              <a:gd name="adj3" fmla="val -54202"/>
              <a:gd name="adj4" fmla="val -1301"/>
              <a:gd name="adj5" fmla="val -54510"/>
              <a:gd name="adj6" fmla="val -76069"/>
            </a:avLst>
          </a:prstGeom>
          <a:solidFill>
            <a:srgbClr val="E4F0FA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16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ОТСУТСТВУЮТ ПРОФИЛЬНЫЕ КУРСЫ</a:t>
            </a:r>
          </a:p>
          <a:p>
            <a:pPr>
              <a:lnSpc>
                <a:spcPct val="90000"/>
              </a:lnSpc>
            </a:pPr>
            <a:r>
              <a:rPr kumimoji="0" lang="ru-RU" sz="1600" b="0" i="0" u="none" strike="noStrike" kern="1200" cap="none" spc="0" normalizeH="0" baseline="0" noProof="0" dirty="0">
                <a:solidFill>
                  <a:srgbClr val="0D4798"/>
                </a:solidFill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Рекомендуется включить курсы внеурочной деятельности, поддерживающие выбранный профиль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30C7C0A3-D3EE-42A6-AADB-3092C7B62F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51430" y="967813"/>
            <a:ext cx="5077232" cy="5037219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C93BD70-90E2-121C-EEE2-AFD23382A485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9" t="778"/>
          <a:stretch/>
        </p:blipFill>
        <p:spPr>
          <a:xfrm>
            <a:off x="10489073" y="3621741"/>
            <a:ext cx="2326133" cy="3232619"/>
          </a:xfrm>
          <a:prstGeom prst="rect">
            <a:avLst/>
          </a:prstGeom>
          <a:effectLst>
            <a:outerShdw blurRad="50800" algn="ctr" rotWithShape="0">
              <a:prstClr val="black">
                <a:alpha val="36000"/>
              </a:prstClr>
            </a:outerShdw>
          </a:effectLst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E6113094-8A34-B262-1FF2-8A1567C9D562}"/>
              </a:ext>
            </a:extLst>
          </p:cNvPr>
          <p:cNvSpPr/>
          <p:nvPr/>
        </p:nvSpPr>
        <p:spPr>
          <a:xfrm>
            <a:off x="7953376" y="5153736"/>
            <a:ext cx="936163" cy="233680"/>
          </a:xfrm>
          <a:prstGeom prst="rect">
            <a:avLst/>
          </a:prstGeom>
          <a:noFill/>
          <a:ln w="28575"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Выноска: изогнутая линия с чертой 19">
            <a:extLst>
              <a:ext uri="{FF2B5EF4-FFF2-40B4-BE49-F238E27FC236}">
                <a16:creationId xmlns:a16="http://schemas.microsoft.com/office/drawing/2014/main" xmlns="" id="{BAA31D14-9943-42BE-B7C3-A57DD657036C}"/>
              </a:ext>
            </a:extLst>
          </p:cNvPr>
          <p:cNvSpPr/>
          <p:nvPr/>
        </p:nvSpPr>
        <p:spPr>
          <a:xfrm>
            <a:off x="9280908" y="4994889"/>
            <a:ext cx="723704" cy="546038"/>
          </a:xfrm>
          <a:prstGeom prst="accentCallout2">
            <a:avLst>
              <a:gd name="adj1" fmla="val -6961"/>
              <a:gd name="adj2" fmla="val -1159"/>
              <a:gd name="adj3" fmla="val -6172"/>
              <a:gd name="adj4" fmla="val -185809"/>
              <a:gd name="adj5" fmla="val 30078"/>
              <a:gd name="adj6" fmla="val -185610"/>
            </a:avLst>
          </a:prstGeom>
          <a:solidFill>
            <a:srgbClr val="E4F0FA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>
                <a:solidFill>
                  <a:srgbClr val="FF0000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ОБЗР</a:t>
            </a:r>
          </a:p>
        </p:txBody>
      </p:sp>
      <p:sp>
        <p:nvSpPr>
          <p:cNvPr id="40" name="Выноска: изогнутая линия с чертой 39">
            <a:extLst>
              <a:ext uri="{FF2B5EF4-FFF2-40B4-BE49-F238E27FC236}">
                <a16:creationId xmlns:a16="http://schemas.microsoft.com/office/drawing/2014/main" xmlns="" id="{9169A948-45AF-DB2E-C6AA-66234C5DB18B}"/>
              </a:ext>
            </a:extLst>
          </p:cNvPr>
          <p:cNvSpPr/>
          <p:nvPr/>
        </p:nvSpPr>
        <p:spPr>
          <a:xfrm>
            <a:off x="875994" y="5637774"/>
            <a:ext cx="4888312" cy="1172343"/>
          </a:xfrm>
          <a:prstGeom prst="accentCallout2">
            <a:avLst>
              <a:gd name="adj1" fmla="val 2004"/>
              <a:gd name="adj2" fmla="val -2176"/>
              <a:gd name="adj3" fmla="val 1829"/>
              <a:gd name="adj4" fmla="val -4113"/>
              <a:gd name="adj5" fmla="val -315635"/>
              <a:gd name="adj6" fmla="val -3586"/>
            </a:avLst>
          </a:prstGeom>
          <a:solidFill>
            <a:srgbClr val="E4F0FA"/>
          </a:solidFill>
          <a:ln w="28575"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ОБЩЕСТВОЗНАНИЕ - ПРЕДМЕТ ОБЯЗАТЕЛЬНОЙ ЧАСТИ УЧЕБНОГО ПЛАНА. </a:t>
            </a:r>
            <a:r>
              <a:rPr lang="ru-RU" sz="1400" dirty="0">
                <a:solidFill>
                  <a:srgbClr val="0D4798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Учебные курсы в части, формируемой участниками образовательных отношений, должны иметь другое наименование (отличное от наименования учебного предмета).</a:t>
            </a:r>
          </a:p>
        </p:txBody>
      </p:sp>
    </p:spTree>
    <p:extLst>
      <p:ext uri="{BB962C8B-B14F-4D97-AF65-F5344CB8AC3E}">
        <p14:creationId xmlns:p14="http://schemas.microsoft.com/office/powerpoint/2010/main" val="261177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1DCC9C-5587-EF6E-3CC8-90F7AFDA9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верхние углы 12">
            <a:extLst>
              <a:ext uri="{FF2B5EF4-FFF2-40B4-BE49-F238E27FC236}">
                <a16:creationId xmlns:a16="http://schemas.microsoft.com/office/drawing/2014/main" xmlns="" id="{E7E48BC6-44E1-C68C-DC41-0FDA049DBADA}"/>
              </a:ext>
            </a:extLst>
          </p:cNvPr>
          <p:cNvSpPr/>
          <p:nvPr/>
        </p:nvSpPr>
        <p:spPr>
          <a:xfrm rot="5400000">
            <a:off x="3244850" y="-2089150"/>
            <a:ext cx="5702300" cy="121920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DC7D5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5A66D53-5F7C-A1AA-3DB2-40E0DF71B20B}"/>
              </a:ext>
            </a:extLst>
          </p:cNvPr>
          <p:cNvSpPr txBox="1"/>
          <p:nvPr/>
        </p:nvSpPr>
        <p:spPr>
          <a:xfrm>
            <a:off x="1527647" y="2071493"/>
            <a:ext cx="88487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1C2D38"/>
                </a:solidFill>
              </a:rPr>
              <a:t>Критерии проверки учебных планов профильных классов общеобразовательных организаций Пермского края (июль 2026 г.)</a:t>
            </a:r>
          </a:p>
          <a:p>
            <a:endParaRPr lang="ru-RU" sz="4000" dirty="0">
              <a:solidFill>
                <a:srgbClr val="1C2D38"/>
              </a:solidFill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996D27D9-DEF3-5261-6FED-FFB59B299CD0}"/>
              </a:ext>
            </a:extLst>
          </p:cNvPr>
          <p:cNvGrpSpPr/>
          <p:nvPr/>
        </p:nvGrpSpPr>
        <p:grpSpPr>
          <a:xfrm>
            <a:off x="581194" y="111695"/>
            <a:ext cx="2042160" cy="957547"/>
            <a:chOff x="528320" y="81232"/>
            <a:chExt cx="2042160" cy="95754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FE486C1-F151-CC55-7FCC-1C9B64AE3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8320" y="81232"/>
              <a:ext cx="605116" cy="95754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B41E3B-DEA6-8FD7-9499-09E7EDA055FC}"/>
                </a:ext>
              </a:extLst>
            </p:cNvPr>
            <p:cNvSpPr txBox="1"/>
            <p:nvPr/>
          </p:nvSpPr>
          <p:spPr>
            <a:xfrm>
              <a:off x="1117600" y="469292"/>
              <a:ext cx="145288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ptos" panose="020B0004020202020204" pitchFamily="34" charset="0"/>
                </a:rPr>
                <a:t>Министерство образования и науки Пермского края 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F81096E-8B01-986E-98A8-477DA82601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05830" y="234339"/>
            <a:ext cx="1063441" cy="71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9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53D896B-B7A6-C136-375E-1FF02ABEE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54D28379-DD20-E471-8C09-0CC5A4422D3E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E3693C5-F51E-6B63-7B40-A4CC8BE904BC}"/>
              </a:ext>
            </a:extLst>
          </p:cNvPr>
          <p:cNvSpPr txBox="1"/>
          <p:nvPr/>
        </p:nvSpPr>
        <p:spPr>
          <a:xfrm>
            <a:off x="313910" y="236111"/>
            <a:ext cx="11624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800" b="1" dirty="0" smtClean="0">
                <a:solidFill>
                  <a:schemeClr val="bg1"/>
                </a:solidFill>
              </a:rPr>
              <a:t>Вопросы для обсуждения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C0BB2E1-8604-E574-C7AE-449422CB238B}"/>
              </a:ext>
            </a:extLst>
          </p:cNvPr>
          <p:cNvSpPr txBox="1"/>
          <p:nvPr/>
        </p:nvSpPr>
        <p:spPr>
          <a:xfrm>
            <a:off x="475059" y="1479828"/>
            <a:ext cx="11054953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C2D38"/>
                </a:solidFill>
                <a:effectLst/>
                <a:ea typeface="Times New Roman" panose="02020603050405020304" pitchFamily="18" charset="0"/>
              </a:rPr>
              <a:t>Некоторые результаты общероссийского мониторинга профильных классов (декабрь 2025 г.).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>
              <a:solidFill>
                <a:srgbClr val="1C2D38"/>
              </a:solidFill>
              <a:effectLst/>
              <a:ea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C2D38"/>
                </a:solidFill>
              </a:rPr>
              <a:t>Анализ проверки учебных планов профильных классов.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>
              <a:solidFill>
                <a:srgbClr val="1C2D38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C2D38"/>
                </a:solidFill>
              </a:rPr>
              <a:t>Критерии проверки учебных планов профильных классов общеобразовательных организаций Пермского края (июль 2026 г.)</a:t>
            </a:r>
          </a:p>
          <a:p>
            <a:pPr marL="457200" indent="-457200">
              <a:buFont typeface="+mj-lt"/>
              <a:buAutoNum type="arabicPeriod"/>
            </a:pPr>
            <a:endParaRPr lang="ru-RU" sz="2400" dirty="0" smtClean="0">
              <a:solidFill>
                <a:srgbClr val="1C2D38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C2D38"/>
                </a:solidFill>
              </a:rPr>
              <a:t>Нормативные основания сформулированных критериев для проверки учебных планов.</a:t>
            </a:r>
          </a:p>
          <a:p>
            <a:pPr marL="457200" indent="-457200">
              <a:buFont typeface="+mj-lt"/>
              <a:buAutoNum type="arabicPeriod"/>
            </a:pPr>
            <a:endParaRPr lang="ru-RU" sz="2000" dirty="0" smtClean="0">
              <a:solidFill>
                <a:srgbClr val="1C2D38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>
                <a:solidFill>
                  <a:srgbClr val="1C2D38"/>
                </a:solidFill>
              </a:rPr>
              <a:t>Выводы и предложения для последующей работы</a:t>
            </a:r>
            <a:endParaRPr lang="ru-RU" sz="2400" dirty="0">
              <a:solidFill>
                <a:srgbClr val="1C2D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70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4B6CD-B56E-080A-6B13-016E769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EDCEF32-6B56-B5AB-AA36-02C83F140790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2C52E-7675-6BE2-254E-76D3EEC661C5}"/>
              </a:ext>
            </a:extLst>
          </p:cNvPr>
          <p:cNvSpPr txBox="1"/>
          <p:nvPr/>
        </p:nvSpPr>
        <p:spPr>
          <a:xfrm>
            <a:off x="313910" y="236111"/>
            <a:ext cx="11624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800" b="1" dirty="0" smtClean="0">
                <a:solidFill>
                  <a:schemeClr val="bg1"/>
                </a:solidFill>
              </a:rPr>
              <a:t>Наименование критерия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1AE139A-51C2-0091-E65C-D58C2167C82A}"/>
              </a:ext>
            </a:extLst>
          </p:cNvPr>
          <p:cNvSpPr txBox="1"/>
          <p:nvPr/>
        </p:nvSpPr>
        <p:spPr>
          <a:xfrm>
            <a:off x="313910" y="1019010"/>
            <a:ext cx="11360407" cy="48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/>
              <a:t>Общее количество часов соответствует ФГОС и </a:t>
            </a:r>
            <a:r>
              <a:rPr lang="ru-RU" sz="2400" dirty="0" smtClean="0"/>
              <a:t>ФООП.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34FE2DA-DBB3-7261-E053-0D213798ABF3}"/>
              </a:ext>
            </a:extLst>
          </p:cNvPr>
          <p:cNvSpPr txBox="1"/>
          <p:nvPr/>
        </p:nvSpPr>
        <p:spPr>
          <a:xfrm>
            <a:off x="313911" y="1556130"/>
            <a:ext cx="11266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2. Форма </a:t>
            </a:r>
            <a:r>
              <a:rPr lang="ru-RU" sz="2400" dirty="0"/>
              <a:t>УП соответствует требованиям ФООП (конструктору учебных </a:t>
            </a:r>
            <a:r>
              <a:rPr lang="ru-RU" sz="2400" dirty="0" smtClean="0"/>
              <a:t>планов).</a:t>
            </a:r>
            <a:endParaRPr lang="ru-RU" sz="24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705A773-1A53-E567-A1B3-D7104A00B878}"/>
              </a:ext>
            </a:extLst>
          </p:cNvPr>
          <p:cNvSpPr txBox="1"/>
          <p:nvPr/>
        </p:nvSpPr>
        <p:spPr>
          <a:xfrm>
            <a:off x="313909" y="3452822"/>
            <a:ext cx="112052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5. </a:t>
            </a:r>
            <a:r>
              <a:rPr lang="ru-RU" sz="2400" dirty="0"/>
              <a:t>В часть, формируемую участниками образовательных отношений, включены курсы, относящиеся к </a:t>
            </a:r>
            <a:r>
              <a:rPr lang="ru-RU" sz="2400" dirty="0" smtClean="0"/>
              <a:t>специфике профиля.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F4C0F57A-3E6D-08E8-6662-13013DD4C4F1}"/>
              </a:ext>
            </a:extLst>
          </p:cNvPr>
          <p:cNvSpPr txBox="1"/>
          <p:nvPr/>
        </p:nvSpPr>
        <p:spPr>
          <a:xfrm>
            <a:off x="344733" y="4429531"/>
            <a:ext cx="11205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6. В части, формируемой участниками образовательных отношений, курсы имеют название, отличное от наименований учебного </a:t>
            </a:r>
            <a:r>
              <a:rPr lang="ru-RU" sz="2400" dirty="0" smtClean="0"/>
              <a:t>предмета.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E8147B0-77DC-0E84-19A6-EDB8258F9ADC}"/>
              </a:ext>
            </a:extLst>
          </p:cNvPr>
          <p:cNvSpPr txBox="1"/>
          <p:nvPr/>
        </p:nvSpPr>
        <p:spPr>
          <a:xfrm>
            <a:off x="438213" y="5629860"/>
            <a:ext cx="11236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7. В </a:t>
            </a:r>
            <a:r>
              <a:rPr lang="ru-RU" sz="2400" dirty="0"/>
              <a:t>план внеурочной деятельности включены курсы, поддерживающие выбранный </a:t>
            </a:r>
            <a:r>
              <a:rPr lang="ru-RU" sz="2400" dirty="0" smtClean="0"/>
              <a:t>профи</a:t>
            </a:r>
            <a:r>
              <a:rPr lang="ru-RU" dirty="0" smtClean="0"/>
              <a:t>ль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9F55FA5-F8D6-4DE2-F9A7-6C5904F4A2CE}"/>
              </a:ext>
            </a:extLst>
          </p:cNvPr>
          <p:cNvSpPr txBox="1"/>
          <p:nvPr/>
        </p:nvSpPr>
        <p:spPr>
          <a:xfrm>
            <a:off x="313911" y="2383551"/>
            <a:ext cx="11266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3. Корректно </a:t>
            </a:r>
            <a:r>
              <a:rPr lang="ru-RU" sz="2400" dirty="0"/>
              <a:t>названы предметы в обязательной части </a:t>
            </a:r>
            <a:r>
              <a:rPr lang="ru-RU" sz="2400" dirty="0" smtClean="0"/>
              <a:t>УП.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85209F76-0D98-96BB-D85F-0D8632CFCA9A}"/>
              </a:ext>
            </a:extLst>
          </p:cNvPr>
          <p:cNvSpPr txBox="1"/>
          <p:nvPr/>
        </p:nvSpPr>
        <p:spPr>
          <a:xfrm>
            <a:off x="313909" y="2898806"/>
            <a:ext cx="11266928" cy="48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07000"/>
              </a:lnSpc>
            </a:pPr>
            <a:r>
              <a:rPr lang="ru-RU" sz="2400" dirty="0"/>
              <a:t>4. </a:t>
            </a:r>
            <a:r>
              <a:rPr lang="ru-RU" sz="2400" dirty="0" smtClean="0"/>
              <a:t>На </a:t>
            </a:r>
            <a:r>
              <a:rPr lang="ru-RU" sz="2400" dirty="0"/>
              <a:t>углубленном уровне изучаются не менее двух </a:t>
            </a:r>
            <a:r>
              <a:rPr lang="ru-RU" sz="2400" dirty="0" smtClean="0"/>
              <a:t>предметов.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3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1DCC9C-5587-EF6E-3CC8-90F7AFDA9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верхние углы 12">
            <a:extLst>
              <a:ext uri="{FF2B5EF4-FFF2-40B4-BE49-F238E27FC236}">
                <a16:creationId xmlns:a16="http://schemas.microsoft.com/office/drawing/2014/main" xmlns="" id="{E7E48BC6-44E1-C68C-DC41-0FDA049DBADA}"/>
              </a:ext>
            </a:extLst>
          </p:cNvPr>
          <p:cNvSpPr/>
          <p:nvPr/>
        </p:nvSpPr>
        <p:spPr>
          <a:xfrm rot="5400000">
            <a:off x="3244850" y="-2089150"/>
            <a:ext cx="5702300" cy="121920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DC7D5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5A66D53-5F7C-A1AA-3DB2-40E0DF71B20B}"/>
              </a:ext>
            </a:extLst>
          </p:cNvPr>
          <p:cNvSpPr txBox="1"/>
          <p:nvPr/>
        </p:nvSpPr>
        <p:spPr>
          <a:xfrm>
            <a:off x="1527647" y="2071493"/>
            <a:ext cx="8848725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1C2D38"/>
                </a:solidFill>
              </a:rPr>
              <a:t>Н</a:t>
            </a:r>
            <a:r>
              <a:rPr lang="ru-RU" sz="4000" b="1" dirty="0" smtClean="0">
                <a:solidFill>
                  <a:srgbClr val="1C2D38"/>
                </a:solidFill>
              </a:rPr>
              <a:t>ормативные основания критериев </a:t>
            </a:r>
            <a:r>
              <a:rPr lang="ru-RU" sz="4000" b="1" dirty="0">
                <a:solidFill>
                  <a:srgbClr val="1C2D38"/>
                </a:solidFill>
              </a:rPr>
              <a:t>проверки учебных планов профильных классов общеобразовательных организаций Пермского края (июль 2026 г.)</a:t>
            </a:r>
          </a:p>
          <a:p>
            <a:endParaRPr lang="ru-RU" sz="4000" dirty="0">
              <a:solidFill>
                <a:srgbClr val="1C2D38"/>
              </a:solidFill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996D27D9-DEF3-5261-6FED-FFB59B299CD0}"/>
              </a:ext>
            </a:extLst>
          </p:cNvPr>
          <p:cNvGrpSpPr/>
          <p:nvPr/>
        </p:nvGrpSpPr>
        <p:grpSpPr>
          <a:xfrm>
            <a:off x="581194" y="111695"/>
            <a:ext cx="2042160" cy="957547"/>
            <a:chOff x="528320" y="81232"/>
            <a:chExt cx="2042160" cy="95754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FE486C1-F151-CC55-7FCC-1C9B64AE3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8320" y="81232"/>
              <a:ext cx="605116" cy="95754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B41E3B-DEA6-8FD7-9499-09E7EDA055FC}"/>
                </a:ext>
              </a:extLst>
            </p:cNvPr>
            <p:cNvSpPr txBox="1"/>
            <p:nvPr/>
          </p:nvSpPr>
          <p:spPr>
            <a:xfrm>
              <a:off x="1117600" y="469292"/>
              <a:ext cx="145288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ptos" panose="020B0004020202020204" pitchFamily="34" charset="0"/>
                </a:rPr>
                <a:t>Министерство образования и науки Пермского края 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F81096E-8B01-986E-98A8-477DA82601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05830" y="234339"/>
            <a:ext cx="1063441" cy="71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91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4B6CD-B56E-080A-6B13-016E769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EDCEF32-6B56-B5AB-AA36-02C83F140790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2C52E-7675-6BE2-254E-76D3EEC661C5}"/>
              </a:ext>
            </a:extLst>
          </p:cNvPr>
          <p:cNvSpPr txBox="1"/>
          <p:nvPr/>
        </p:nvSpPr>
        <p:spPr>
          <a:xfrm>
            <a:off x="281142" y="-18611"/>
            <a:ext cx="11624090" cy="1038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200" dirty="0">
                <a:solidFill>
                  <a:prstClr val="white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ОСНОВАНИЯ:  </a:t>
            </a:r>
            <a:r>
              <a:rPr lang="ru-RU" dirty="0">
                <a:solidFill>
                  <a:schemeClr val="bg1"/>
                </a:solidFill>
              </a:rPr>
              <a:t>приказ </a:t>
            </a:r>
            <a:r>
              <a:rPr lang="ru-RU" dirty="0" err="1">
                <a:solidFill>
                  <a:schemeClr val="bg1"/>
                </a:solidFill>
              </a:rPr>
              <a:t>Минпросвещения</a:t>
            </a:r>
            <a:r>
              <a:rPr lang="ru-RU" dirty="0">
                <a:solidFill>
                  <a:schemeClr val="bg1"/>
                </a:solidFill>
              </a:rPr>
              <a:t> России от 18 мая 2023 г. № 371 (ред. от 10.11.2025) "Об утверждении федеральной образовательной программы среднего общего образования" (ФОП СОО)</a:t>
            </a:r>
            <a:endParaRPr lang="ru-RU" sz="3200" b="1" dirty="0">
              <a:solidFill>
                <a:schemeClr val="bg1"/>
              </a:solidFill>
              <a:latin typeface="Akrobat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858" y="1305001"/>
            <a:ext cx="11626080" cy="4834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8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4B6CD-B56E-080A-6B13-016E769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EDCEF32-6B56-B5AB-AA36-02C83F140790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2C52E-7675-6BE2-254E-76D3EEC661C5}"/>
              </a:ext>
            </a:extLst>
          </p:cNvPr>
          <p:cNvSpPr txBox="1"/>
          <p:nvPr/>
        </p:nvSpPr>
        <p:spPr>
          <a:xfrm>
            <a:off x="281142" y="-18611"/>
            <a:ext cx="11624090" cy="1038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200" dirty="0">
                <a:solidFill>
                  <a:prstClr val="white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ОСНОВАНИЯ:  </a:t>
            </a:r>
            <a:r>
              <a:rPr lang="ru-RU" dirty="0">
                <a:solidFill>
                  <a:schemeClr val="bg1"/>
                </a:solidFill>
              </a:rPr>
              <a:t>приказ </a:t>
            </a:r>
            <a:r>
              <a:rPr lang="ru-RU" dirty="0" err="1">
                <a:solidFill>
                  <a:schemeClr val="bg1"/>
                </a:solidFill>
              </a:rPr>
              <a:t>Минпросвещения</a:t>
            </a:r>
            <a:r>
              <a:rPr lang="ru-RU" dirty="0">
                <a:solidFill>
                  <a:schemeClr val="bg1"/>
                </a:solidFill>
              </a:rPr>
              <a:t> России от 18 мая 2023 г. № 371 (ред. от 10.11.2025) "Об утверждении федеральной образовательной программы среднего общего образования" (ФОП СОО)</a:t>
            </a:r>
            <a:endParaRPr lang="ru-RU" sz="3200" b="1" dirty="0">
              <a:solidFill>
                <a:schemeClr val="bg1"/>
              </a:solidFill>
              <a:latin typeface="Akrobat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318" y="1468669"/>
            <a:ext cx="11353228" cy="497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27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4B6CD-B56E-080A-6B13-016E769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EDCEF32-6B56-B5AB-AA36-02C83F140790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2C52E-7675-6BE2-254E-76D3EEC661C5}"/>
              </a:ext>
            </a:extLst>
          </p:cNvPr>
          <p:cNvSpPr txBox="1"/>
          <p:nvPr/>
        </p:nvSpPr>
        <p:spPr>
          <a:xfrm>
            <a:off x="281142" y="-18611"/>
            <a:ext cx="11624090" cy="1038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200" dirty="0">
                <a:solidFill>
                  <a:prstClr val="white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ОСНОВАНИЯ:  </a:t>
            </a:r>
            <a:r>
              <a:rPr lang="ru-RU" dirty="0">
                <a:solidFill>
                  <a:schemeClr val="bg1"/>
                </a:solidFill>
              </a:rPr>
              <a:t>приказ </a:t>
            </a:r>
            <a:r>
              <a:rPr lang="ru-RU" dirty="0" err="1">
                <a:solidFill>
                  <a:schemeClr val="bg1"/>
                </a:solidFill>
              </a:rPr>
              <a:t>Минобрнауки</a:t>
            </a:r>
            <a:r>
              <a:rPr lang="ru-RU" dirty="0">
                <a:solidFill>
                  <a:schemeClr val="bg1"/>
                </a:solidFill>
              </a:rPr>
              <a:t> России от 17 мая 2012 г. № 413 (ред. от 12.02.2025) "Об утверждении федерального государственного образовательного стандарта среднего общего образования" (ФГОС СОО)</a:t>
            </a:r>
            <a:endParaRPr lang="ru-RU" sz="3200" b="1" dirty="0">
              <a:solidFill>
                <a:schemeClr val="bg1"/>
              </a:solidFill>
              <a:latin typeface="Akrobat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754" y="1109868"/>
            <a:ext cx="11673622" cy="5411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6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4B6CD-B56E-080A-6B13-016E769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EDCEF32-6B56-B5AB-AA36-02C83F140790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2C52E-7675-6BE2-254E-76D3EEC661C5}"/>
              </a:ext>
            </a:extLst>
          </p:cNvPr>
          <p:cNvSpPr txBox="1"/>
          <p:nvPr/>
        </p:nvSpPr>
        <p:spPr>
          <a:xfrm>
            <a:off x="281142" y="-18611"/>
            <a:ext cx="11624090" cy="1038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90000"/>
              </a:lnSpc>
              <a:defRPr/>
            </a:pPr>
            <a:r>
              <a:rPr lang="ru-RU" sz="3200" dirty="0">
                <a:solidFill>
                  <a:prstClr val="white"/>
                </a:solidFill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ОСНОВАНИЯ:  </a:t>
            </a:r>
            <a:r>
              <a:rPr lang="ru-RU" dirty="0">
                <a:solidFill>
                  <a:schemeClr val="bg1"/>
                </a:solidFill>
              </a:rPr>
              <a:t>приказ </a:t>
            </a:r>
            <a:r>
              <a:rPr lang="ru-RU" dirty="0" err="1">
                <a:solidFill>
                  <a:schemeClr val="bg1"/>
                </a:solidFill>
              </a:rPr>
              <a:t>Минобрнауки</a:t>
            </a:r>
            <a:r>
              <a:rPr lang="ru-RU" dirty="0">
                <a:solidFill>
                  <a:schemeClr val="bg1"/>
                </a:solidFill>
              </a:rPr>
              <a:t> России от 17 мая 2012 г. № 413 (ред. от 12.02.2025) "Об утверждении федерального государственного образовательного стандарта среднего общего образования" (ФГОС СОО)</a:t>
            </a:r>
            <a:endParaRPr lang="ru-RU" sz="3200" b="1" dirty="0">
              <a:solidFill>
                <a:schemeClr val="bg1"/>
              </a:solidFill>
              <a:latin typeface="Akrobat ExtraBold" panose="000009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13" y="1117115"/>
            <a:ext cx="11626080" cy="56636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9360" y="1737160"/>
            <a:ext cx="3950550" cy="4602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24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1DCC9C-5587-EF6E-3CC8-90F7AFDA9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верхние углы 12">
            <a:extLst>
              <a:ext uri="{FF2B5EF4-FFF2-40B4-BE49-F238E27FC236}">
                <a16:creationId xmlns:a16="http://schemas.microsoft.com/office/drawing/2014/main" xmlns="" id="{E7E48BC6-44E1-C68C-DC41-0FDA049DBADA}"/>
              </a:ext>
            </a:extLst>
          </p:cNvPr>
          <p:cNvSpPr/>
          <p:nvPr/>
        </p:nvSpPr>
        <p:spPr>
          <a:xfrm rot="5400000">
            <a:off x="3244850" y="-2089150"/>
            <a:ext cx="5702300" cy="121920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DC7D5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5A66D53-5F7C-A1AA-3DB2-40E0DF71B20B}"/>
              </a:ext>
            </a:extLst>
          </p:cNvPr>
          <p:cNvSpPr txBox="1"/>
          <p:nvPr/>
        </p:nvSpPr>
        <p:spPr>
          <a:xfrm>
            <a:off x="1527647" y="2071493"/>
            <a:ext cx="88487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C2D38"/>
                </a:solidFill>
              </a:rPr>
              <a:t>Результаты проверки </a:t>
            </a:r>
            <a:r>
              <a:rPr lang="ru-RU" sz="4000" b="1" dirty="0">
                <a:solidFill>
                  <a:srgbClr val="1C2D38"/>
                </a:solidFill>
              </a:rPr>
              <a:t>учебных планов профильных классов общеобразовательных организаций Пермского края (июль 2026 г.)</a:t>
            </a:r>
          </a:p>
          <a:p>
            <a:endParaRPr lang="ru-RU" sz="4000" dirty="0">
              <a:solidFill>
                <a:srgbClr val="1C2D38"/>
              </a:solidFill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996D27D9-DEF3-5261-6FED-FFB59B299CD0}"/>
              </a:ext>
            </a:extLst>
          </p:cNvPr>
          <p:cNvGrpSpPr/>
          <p:nvPr/>
        </p:nvGrpSpPr>
        <p:grpSpPr>
          <a:xfrm>
            <a:off x="581194" y="111695"/>
            <a:ext cx="2042160" cy="957547"/>
            <a:chOff x="528320" y="81232"/>
            <a:chExt cx="2042160" cy="95754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FE486C1-F151-CC55-7FCC-1C9B64AE3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8320" y="81232"/>
              <a:ext cx="605116" cy="95754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B41E3B-DEA6-8FD7-9499-09E7EDA055FC}"/>
                </a:ext>
              </a:extLst>
            </p:cNvPr>
            <p:cNvSpPr txBox="1"/>
            <p:nvPr/>
          </p:nvSpPr>
          <p:spPr>
            <a:xfrm>
              <a:off x="1117600" y="469292"/>
              <a:ext cx="145288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ptos" panose="020B0004020202020204" pitchFamily="34" charset="0"/>
                </a:rPr>
                <a:t>Министерство образования и науки Пермского края 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F81096E-8B01-986E-98A8-477DA82601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05830" y="234339"/>
            <a:ext cx="1063441" cy="71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67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4B6CD-B56E-080A-6B13-016E769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EDCEF32-6B56-B5AB-AA36-02C83F140790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2C52E-7675-6BE2-254E-76D3EEC661C5}"/>
              </a:ext>
            </a:extLst>
          </p:cNvPr>
          <p:cNvSpPr txBox="1"/>
          <p:nvPr/>
        </p:nvSpPr>
        <p:spPr>
          <a:xfrm>
            <a:off x="313910" y="236111"/>
            <a:ext cx="11624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800" b="1" dirty="0" smtClean="0">
                <a:solidFill>
                  <a:schemeClr val="bg1"/>
                </a:solidFill>
              </a:rPr>
              <a:t>Результаты проверки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1AE139A-51C2-0091-E65C-D58C2167C82A}"/>
              </a:ext>
            </a:extLst>
          </p:cNvPr>
          <p:cNvSpPr txBox="1"/>
          <p:nvPr/>
        </p:nvSpPr>
        <p:spPr>
          <a:xfrm>
            <a:off x="1184988" y="1206129"/>
            <a:ext cx="10395855" cy="4875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/>
              <a:t>Проверено 362 УП (работали 26 экспертов).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34FE2DA-DBB3-7261-E053-0D213798ABF3}"/>
              </a:ext>
            </a:extLst>
          </p:cNvPr>
          <p:cNvSpPr txBox="1"/>
          <p:nvPr/>
        </p:nvSpPr>
        <p:spPr>
          <a:xfrm>
            <a:off x="1184983" y="1775657"/>
            <a:ext cx="10395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2. Цель проверки:  выявление соответствие требованиям ФГОС СОО и ФОП СОО.</a:t>
            </a:r>
            <a:endParaRPr lang="ru-RU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9F55FA5-F8D6-4DE2-F9A7-6C5904F4A2CE}"/>
              </a:ext>
            </a:extLst>
          </p:cNvPr>
          <p:cNvSpPr txBox="1"/>
          <p:nvPr/>
        </p:nvSpPr>
        <p:spPr>
          <a:xfrm>
            <a:off x="1184983" y="2621902"/>
            <a:ext cx="103958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3. </a:t>
            </a:r>
            <a:r>
              <a:rPr lang="ru-RU" sz="2400" dirty="0"/>
              <a:t>На 100% не выполнен ни один из семи </a:t>
            </a:r>
            <a:r>
              <a:rPr lang="ru-RU" sz="2400" dirty="0" smtClean="0"/>
              <a:t>критериев</a:t>
            </a:r>
            <a:r>
              <a:rPr lang="ru-RU" sz="2400" dirty="0">
                <a:latin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8388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73C9FE-CB7B-FA83-CC95-CB1C0B2EE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EBB3B05-BB62-ED61-1D0A-BB9FC5662E21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6E591B-051D-5FE5-E183-0A981B2AD442}"/>
              </a:ext>
            </a:extLst>
          </p:cNvPr>
          <p:cNvSpPr txBox="1"/>
          <p:nvPr/>
        </p:nvSpPr>
        <p:spPr>
          <a:xfrm>
            <a:off x="206334" y="-10110"/>
            <a:ext cx="116240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800" b="1" dirty="0" smtClean="0">
                <a:solidFill>
                  <a:schemeClr val="bg1"/>
                </a:solidFill>
              </a:rPr>
              <a:t>На углубленном уровне изучается не менее двух учебных предметов</a:t>
            </a:r>
            <a:endParaRPr lang="ru-RU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1C63CEF-6401-1DBC-C195-4E56FA51E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4615540"/>
              </p:ext>
            </p:extLst>
          </p:nvPr>
        </p:nvGraphicFramePr>
        <p:xfrm>
          <a:off x="0" y="1441671"/>
          <a:ext cx="11318032" cy="4701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373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73C9FE-CB7B-FA83-CC95-CB1C0B2EE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EBB3B05-BB62-ED61-1D0A-BB9FC5662E21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6E591B-051D-5FE5-E183-0A981B2AD442}"/>
              </a:ext>
            </a:extLst>
          </p:cNvPr>
          <p:cNvSpPr txBox="1"/>
          <p:nvPr/>
        </p:nvSpPr>
        <p:spPr>
          <a:xfrm>
            <a:off x="0" y="-10110"/>
            <a:ext cx="12192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600" b="1" dirty="0" smtClean="0">
                <a:solidFill>
                  <a:schemeClr val="bg1"/>
                </a:solidFill>
              </a:rPr>
              <a:t>Общее количество часов соответствует ФГОС И ФОП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1C63CEF-6401-1DBC-C195-4E56FA51E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73638627"/>
              </p:ext>
            </p:extLst>
          </p:nvPr>
        </p:nvGraphicFramePr>
        <p:xfrm>
          <a:off x="0" y="1441671"/>
          <a:ext cx="11318032" cy="4701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6289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1DCC9C-5587-EF6E-3CC8-90F7AFDA9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верхние углы 12">
            <a:extLst>
              <a:ext uri="{FF2B5EF4-FFF2-40B4-BE49-F238E27FC236}">
                <a16:creationId xmlns:a16="http://schemas.microsoft.com/office/drawing/2014/main" xmlns="" id="{E7E48BC6-44E1-C68C-DC41-0FDA049DBADA}"/>
              </a:ext>
            </a:extLst>
          </p:cNvPr>
          <p:cNvSpPr/>
          <p:nvPr/>
        </p:nvSpPr>
        <p:spPr>
          <a:xfrm rot="5400000">
            <a:off x="3244850" y="-2089150"/>
            <a:ext cx="5702300" cy="121920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DC7D5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5A66D53-5F7C-A1AA-3DB2-40E0DF71B20B}"/>
              </a:ext>
            </a:extLst>
          </p:cNvPr>
          <p:cNvSpPr txBox="1"/>
          <p:nvPr/>
        </p:nvSpPr>
        <p:spPr>
          <a:xfrm>
            <a:off x="1527647" y="2071493"/>
            <a:ext cx="8848725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4000" b="1" dirty="0" smtClean="0">
                <a:solidFill>
                  <a:srgbClr val="1C2D38"/>
                </a:solidFill>
                <a:ea typeface="Times New Roman" panose="02020603050405020304" pitchFamily="18" charset="0"/>
              </a:rPr>
              <a:t>Некоторые </a:t>
            </a:r>
            <a:r>
              <a:rPr lang="ru-RU" sz="4000" b="1" dirty="0">
                <a:solidFill>
                  <a:srgbClr val="1C2D38"/>
                </a:solidFill>
                <a:ea typeface="Times New Roman" panose="02020603050405020304" pitchFamily="18" charset="0"/>
              </a:rPr>
              <a:t>результаты общероссийского мониторинга профильных классов (декабрь 2025 г</a:t>
            </a:r>
            <a:r>
              <a:rPr lang="ru-RU" sz="4000" b="1" dirty="0" smtClean="0">
                <a:solidFill>
                  <a:srgbClr val="1C2D38"/>
                </a:solidFill>
                <a:ea typeface="Times New Roman" panose="02020603050405020304" pitchFamily="18" charset="0"/>
              </a:rPr>
              <a:t>.)</a:t>
            </a:r>
            <a:endParaRPr lang="ru-RU" sz="4000" b="1" dirty="0">
              <a:solidFill>
                <a:srgbClr val="1C2D38"/>
              </a:solidFill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996D27D9-DEF3-5261-6FED-FFB59B299CD0}"/>
              </a:ext>
            </a:extLst>
          </p:cNvPr>
          <p:cNvGrpSpPr/>
          <p:nvPr/>
        </p:nvGrpSpPr>
        <p:grpSpPr>
          <a:xfrm>
            <a:off x="581194" y="111695"/>
            <a:ext cx="2042160" cy="957547"/>
            <a:chOff x="528320" y="81232"/>
            <a:chExt cx="2042160" cy="95754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FE486C1-F151-CC55-7FCC-1C9B64AE3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8320" y="81232"/>
              <a:ext cx="605116" cy="95754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B41E3B-DEA6-8FD7-9499-09E7EDA055FC}"/>
                </a:ext>
              </a:extLst>
            </p:cNvPr>
            <p:cNvSpPr txBox="1"/>
            <p:nvPr/>
          </p:nvSpPr>
          <p:spPr>
            <a:xfrm>
              <a:off x="1117600" y="469292"/>
              <a:ext cx="145288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ptos" panose="020B0004020202020204" pitchFamily="34" charset="0"/>
                </a:rPr>
                <a:t>Министерство образования и науки Пермского края 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F81096E-8B01-986E-98A8-477DA82601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05829" y="234339"/>
            <a:ext cx="1063441" cy="71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96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73C9FE-CB7B-FA83-CC95-CB1C0B2EE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EBB3B05-BB62-ED61-1D0A-BB9FC5662E21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6E591B-051D-5FE5-E183-0A981B2AD442}"/>
              </a:ext>
            </a:extLst>
          </p:cNvPr>
          <p:cNvSpPr txBox="1"/>
          <p:nvPr/>
        </p:nvSpPr>
        <p:spPr>
          <a:xfrm>
            <a:off x="0" y="-10110"/>
            <a:ext cx="12192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600" b="1" dirty="0" smtClean="0">
                <a:solidFill>
                  <a:schemeClr val="bg1"/>
                </a:solidFill>
              </a:rPr>
              <a:t>Корректно названы учебные предметы в обязательной части УП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1C63CEF-6401-1DBC-C195-4E56FA51E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3899393"/>
              </p:ext>
            </p:extLst>
          </p:nvPr>
        </p:nvGraphicFramePr>
        <p:xfrm>
          <a:off x="0" y="1441671"/>
          <a:ext cx="11318032" cy="4701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7155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73C9FE-CB7B-FA83-CC95-CB1C0B2EE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EBB3B05-BB62-ED61-1D0A-BB9FC5662E21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6E591B-051D-5FE5-E183-0A981B2AD442}"/>
              </a:ext>
            </a:extLst>
          </p:cNvPr>
          <p:cNvSpPr txBox="1"/>
          <p:nvPr/>
        </p:nvSpPr>
        <p:spPr>
          <a:xfrm>
            <a:off x="0" y="-10110"/>
            <a:ext cx="121920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600" b="1" dirty="0" smtClean="0">
                <a:solidFill>
                  <a:schemeClr val="bg1"/>
                </a:solidFill>
              </a:rPr>
              <a:t>Форма УП соответствует требованиям ФОП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1C63CEF-6401-1DBC-C195-4E56FA51E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0416680"/>
              </p:ext>
            </p:extLst>
          </p:nvPr>
        </p:nvGraphicFramePr>
        <p:xfrm>
          <a:off x="0" y="1441671"/>
          <a:ext cx="11318032" cy="4701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565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73C9FE-CB7B-FA83-CC95-CB1C0B2EE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EBB3B05-BB62-ED61-1D0A-BB9FC5662E21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6E591B-051D-5FE5-E183-0A981B2AD442}"/>
              </a:ext>
            </a:extLst>
          </p:cNvPr>
          <p:cNvSpPr txBox="1"/>
          <p:nvPr/>
        </p:nvSpPr>
        <p:spPr>
          <a:xfrm>
            <a:off x="0" y="-10110"/>
            <a:ext cx="12192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400" b="1" dirty="0">
                <a:solidFill>
                  <a:schemeClr val="bg1"/>
                </a:solidFill>
              </a:rPr>
              <a:t>В </a:t>
            </a:r>
            <a:r>
              <a:rPr lang="ru-RU" sz="2400" b="1" dirty="0" smtClean="0">
                <a:solidFill>
                  <a:schemeClr val="bg1"/>
                </a:solidFill>
              </a:rPr>
              <a:t>части, формируемой </a:t>
            </a:r>
            <a:r>
              <a:rPr lang="ru-RU" sz="2400" b="1" dirty="0">
                <a:solidFill>
                  <a:schemeClr val="bg1"/>
                </a:solidFill>
              </a:rPr>
              <a:t>участниками образовательных отношений, </a:t>
            </a:r>
            <a:r>
              <a:rPr lang="ru-RU" sz="2400" b="1" dirty="0" smtClean="0">
                <a:solidFill>
                  <a:schemeClr val="bg1"/>
                </a:solidFill>
              </a:rPr>
              <a:t>курсы имеют название, отличное от наименований учебных</a:t>
            </a:r>
            <a:r>
              <a:rPr lang="ru-RU" sz="2600" b="1" dirty="0" smtClean="0">
                <a:solidFill>
                  <a:schemeClr val="bg1"/>
                </a:solidFill>
              </a:rPr>
              <a:t> предметов</a:t>
            </a:r>
            <a:endParaRPr lang="ru-RU" sz="2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1C63CEF-6401-1DBC-C195-4E56FA51E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4150529"/>
              </p:ext>
            </p:extLst>
          </p:nvPr>
        </p:nvGraphicFramePr>
        <p:xfrm>
          <a:off x="0" y="1441671"/>
          <a:ext cx="11318032" cy="4701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7265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73C9FE-CB7B-FA83-CC95-CB1C0B2EE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EBB3B05-BB62-ED61-1D0A-BB9FC5662E21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6E591B-051D-5FE5-E183-0A981B2AD442}"/>
              </a:ext>
            </a:extLst>
          </p:cNvPr>
          <p:cNvSpPr txBox="1"/>
          <p:nvPr/>
        </p:nvSpPr>
        <p:spPr>
          <a:xfrm>
            <a:off x="0" y="-1011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600" b="1" dirty="0" smtClean="0">
                <a:solidFill>
                  <a:schemeClr val="bg1"/>
                </a:solidFill>
              </a:rPr>
              <a:t>В часть, формируемую участниками образовательных отношений, включены курсы, относящиеся к специфике профиля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1C63CEF-6401-1DBC-C195-4E56FA51E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5387188"/>
              </p:ext>
            </p:extLst>
          </p:nvPr>
        </p:nvGraphicFramePr>
        <p:xfrm>
          <a:off x="0" y="1441671"/>
          <a:ext cx="11318032" cy="4701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2307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473C9FE-CB7B-FA83-CC95-CB1C0B2EE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FEBB3B05-BB62-ED61-1D0A-BB9FC5662E21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06E591B-051D-5FE5-E183-0A981B2AD442}"/>
              </a:ext>
            </a:extLst>
          </p:cNvPr>
          <p:cNvSpPr txBox="1"/>
          <p:nvPr/>
        </p:nvSpPr>
        <p:spPr>
          <a:xfrm>
            <a:off x="0" y="-10110"/>
            <a:ext cx="121920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600" b="1" dirty="0" smtClean="0">
                <a:solidFill>
                  <a:schemeClr val="bg1"/>
                </a:solidFill>
              </a:rPr>
              <a:t>Во внеурочной деятельности включены курсы, поддерживающие выбранный профиль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61C63CEF-6401-1DBC-C195-4E56FA51EA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3254262"/>
              </p:ext>
            </p:extLst>
          </p:nvPr>
        </p:nvGraphicFramePr>
        <p:xfrm>
          <a:off x="0" y="1441671"/>
          <a:ext cx="11318032" cy="47018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9771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1DCC9C-5587-EF6E-3CC8-90F7AFDA9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: скругленные верхние углы 12">
            <a:extLst>
              <a:ext uri="{FF2B5EF4-FFF2-40B4-BE49-F238E27FC236}">
                <a16:creationId xmlns:a16="http://schemas.microsoft.com/office/drawing/2014/main" xmlns="" id="{E7E48BC6-44E1-C68C-DC41-0FDA049DBADA}"/>
              </a:ext>
            </a:extLst>
          </p:cNvPr>
          <p:cNvSpPr/>
          <p:nvPr/>
        </p:nvSpPr>
        <p:spPr>
          <a:xfrm rot="5400000">
            <a:off x="3244850" y="-2089150"/>
            <a:ext cx="5702300" cy="12192000"/>
          </a:xfrm>
          <a:prstGeom prst="round2SameRect">
            <a:avLst>
              <a:gd name="adj1" fmla="val 0"/>
              <a:gd name="adj2" fmla="val 0"/>
            </a:avLst>
          </a:prstGeom>
          <a:solidFill>
            <a:srgbClr val="BDC7D5"/>
          </a:solidFill>
          <a:ln>
            <a:noFill/>
          </a:ln>
          <a:effectLst>
            <a:softEdge rad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5A66D53-5F7C-A1AA-3DB2-40E0DF71B20B}"/>
              </a:ext>
            </a:extLst>
          </p:cNvPr>
          <p:cNvSpPr txBox="1"/>
          <p:nvPr/>
        </p:nvSpPr>
        <p:spPr>
          <a:xfrm>
            <a:off x="1527647" y="2071493"/>
            <a:ext cx="8848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C2D38"/>
                </a:solidFill>
              </a:rPr>
              <a:t>Предложения на последующей работ</a:t>
            </a:r>
            <a:endParaRPr lang="ru-RU" sz="4000" b="1" dirty="0">
              <a:solidFill>
                <a:srgbClr val="1C2D38"/>
              </a:solidFill>
            </a:endParaRPr>
          </a:p>
          <a:p>
            <a:endParaRPr lang="ru-RU" sz="4000" dirty="0">
              <a:solidFill>
                <a:srgbClr val="1C2D38"/>
              </a:solidFill>
            </a:endParaRPr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996D27D9-DEF3-5261-6FED-FFB59B299CD0}"/>
              </a:ext>
            </a:extLst>
          </p:cNvPr>
          <p:cNvGrpSpPr/>
          <p:nvPr/>
        </p:nvGrpSpPr>
        <p:grpSpPr>
          <a:xfrm>
            <a:off x="581194" y="111695"/>
            <a:ext cx="2042160" cy="957547"/>
            <a:chOff x="528320" y="81232"/>
            <a:chExt cx="2042160" cy="957547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xmlns="" id="{6FE486C1-F151-CC55-7FCC-1C9B64AE3E9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7F7F7"/>
                </a:clrFrom>
                <a:clrTo>
                  <a:srgbClr val="F7F7F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28320" y="81232"/>
              <a:ext cx="605116" cy="95754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E4B41E3B-DEA6-8FD7-9499-09E7EDA055FC}"/>
                </a:ext>
              </a:extLst>
            </p:cNvPr>
            <p:cNvSpPr txBox="1"/>
            <p:nvPr/>
          </p:nvSpPr>
          <p:spPr>
            <a:xfrm>
              <a:off x="1117600" y="469292"/>
              <a:ext cx="1452880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ptos" panose="020B0004020202020204" pitchFamily="34" charset="0"/>
                </a:rPr>
                <a:t>Министерство образования и науки Пермского края </a:t>
              </a: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F81096E-8B01-986E-98A8-477DA82601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805830" y="234339"/>
            <a:ext cx="1063441" cy="712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72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4B6CD-B56E-080A-6B13-016E769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EDCEF32-6B56-B5AB-AA36-02C83F140790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2C52E-7675-6BE2-254E-76D3EEC661C5}"/>
              </a:ext>
            </a:extLst>
          </p:cNvPr>
          <p:cNvSpPr txBox="1"/>
          <p:nvPr/>
        </p:nvSpPr>
        <p:spPr>
          <a:xfrm>
            <a:off x="473530" y="196383"/>
            <a:ext cx="11624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800" b="1" dirty="0" smtClean="0">
                <a:solidFill>
                  <a:schemeClr val="bg1"/>
                </a:solidFill>
              </a:rPr>
              <a:t>Предложения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1AE139A-51C2-0091-E65C-D58C2167C82A}"/>
              </a:ext>
            </a:extLst>
          </p:cNvPr>
          <p:cNvSpPr txBox="1"/>
          <p:nvPr/>
        </p:nvSpPr>
        <p:spPr>
          <a:xfrm>
            <a:off x="473530" y="1206129"/>
            <a:ext cx="11107314" cy="1271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smtClean="0"/>
              <a:t>ГАУ ДПО «ИРО ПК» провести обучающий </a:t>
            </a:r>
            <a:r>
              <a:rPr lang="ru-RU" sz="2400" dirty="0" err="1" smtClean="0"/>
              <a:t>вебинар</a:t>
            </a:r>
            <a:r>
              <a:rPr lang="ru-RU" sz="2400" dirty="0" smtClean="0"/>
              <a:t> по итогам проверки учебных планов профильных классов, август 2026 г.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34FE2DA-DBB3-7261-E053-0D213798ABF3}"/>
              </a:ext>
            </a:extLst>
          </p:cNvPr>
          <p:cNvSpPr txBox="1"/>
          <p:nvPr/>
        </p:nvSpPr>
        <p:spPr>
          <a:xfrm>
            <a:off x="530680" y="2610877"/>
            <a:ext cx="113213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2. </a:t>
            </a:r>
            <a:r>
              <a:rPr lang="ru-RU" sz="2400" dirty="0" err="1" smtClean="0"/>
              <a:t>МОиН</a:t>
            </a:r>
            <a:r>
              <a:rPr lang="ru-RU" sz="2400" dirty="0" smtClean="0"/>
              <a:t> ПК организовать проверку соответствия УП технологических (инженерных) классов требованиям ФГОС И ФОП (с учетом результатов проверки июля 2026 г.), октябрь 2026 г.</a:t>
            </a:r>
            <a:endParaRPr lang="ru-RU" sz="24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29F55FA5-F8D6-4DE2-F9A7-6C5904F4A2CE}"/>
              </a:ext>
            </a:extLst>
          </p:cNvPr>
          <p:cNvSpPr txBox="1"/>
          <p:nvPr/>
        </p:nvSpPr>
        <p:spPr>
          <a:xfrm>
            <a:off x="568105" y="4261039"/>
            <a:ext cx="110501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3. ГАУ ДПО «ИРО ПК» совместно с ПГГПУ разработать региональную структурно-функциональную модель профильного технологического (инженерного)класса и онлайн-курс для педагогов «Реализация региональной модели профильного технологического (инженерного) класса», декабрь 2026 г.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11385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17">
            <a:extLst>
              <a:ext uri="{FF2B5EF4-FFF2-40B4-BE49-F238E27FC236}">
                <a16:creationId xmlns:a16="http://schemas.microsoft.com/office/drawing/2014/main" xmlns="" id="{993C023E-5D66-0450-0A26-12FFF08C7CCF}"/>
              </a:ext>
            </a:extLst>
          </p:cNvPr>
          <p:cNvSpPr/>
          <p:nvPr/>
        </p:nvSpPr>
        <p:spPr bwMode="auto">
          <a:xfrm>
            <a:off x="-5760" y="-18720"/>
            <a:ext cx="12195720" cy="81396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441" name="Текст 58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3100" b="0" u="none" strike="noStrike">
              <a:solidFill>
                <a:schemeClr val="dk1"/>
              </a:solidFill>
              <a:uFillTx/>
              <a:latin typeface="Calibri"/>
              <a:ea typeface="Arial"/>
            </a:endParaRPr>
          </a:p>
        </p:txBody>
      </p:sp>
      <p:sp>
        <p:nvSpPr>
          <p:cNvPr id="442" name="Текст 59"/>
          <p:cNvSpPr/>
          <p:nvPr/>
        </p:nvSpPr>
        <p:spPr>
          <a:xfrm>
            <a:off x="697680" y="6425280"/>
            <a:ext cx="3245760" cy="392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457200">
              <a:lnSpc>
                <a:spcPct val="100000"/>
              </a:lnSpc>
            </a:pP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МИНИСТЕРСТВО ОБРАЗОВНИЯ И НАУКИ</a:t>
            </a:r>
            <a:r>
              <a:rPr sz="900"/>
              <a:t/>
            </a:r>
            <a:br>
              <a:rPr sz="900"/>
            </a:br>
            <a:r>
              <a:rPr lang="ru-RU" sz="9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ПЕРМСКОГО КРАЯ</a:t>
            </a:r>
            <a:endParaRPr lang="ru-RU" sz="9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443" name="Текст 60"/>
          <p:cNvSpPr/>
          <p:nvPr/>
        </p:nvSpPr>
        <p:spPr>
          <a:xfrm>
            <a:off x="5981760" y="638172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100" b="0" u="none" strike="noStrike">
              <a:solidFill>
                <a:schemeClr val="lt1"/>
              </a:solidFill>
              <a:uFillTx/>
              <a:latin typeface="PermianSansTypeface"/>
              <a:ea typeface="Arial"/>
            </a:endParaRPr>
          </a:p>
        </p:txBody>
      </p:sp>
      <p:sp>
        <p:nvSpPr>
          <p:cNvPr id="446" name="Прямоугольник 71"/>
          <p:cNvSpPr/>
          <p:nvPr/>
        </p:nvSpPr>
        <p:spPr>
          <a:xfrm>
            <a:off x="0" y="6351120"/>
            <a:ext cx="12189960" cy="514440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 dirty="0">
              <a:solidFill>
                <a:schemeClr val="lt1"/>
              </a:solidFill>
              <a:uFillTx/>
              <a:latin typeface="Calibri"/>
              <a:ea typeface="Arial"/>
            </a:endParaRPr>
          </a:p>
        </p:txBody>
      </p:sp>
      <p:sp>
        <p:nvSpPr>
          <p:cNvPr id="447" name="Текст 53"/>
          <p:cNvSpPr/>
          <p:nvPr/>
        </p:nvSpPr>
        <p:spPr>
          <a:xfrm>
            <a:off x="11550600" y="6505560"/>
            <a:ext cx="43992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defTabSz="1008000">
              <a:lnSpc>
                <a:spcPct val="90000"/>
              </a:lnSpc>
              <a:spcBef>
                <a:spcPts val="1103"/>
              </a:spcBef>
              <a:tabLst>
                <a:tab pos="0" algn="l"/>
              </a:tabLst>
            </a:pPr>
            <a:fld id="{D13859AF-B172-414B-BF42-32D2DD0ABD6D}" type="slidenum">
              <a:rPr lang="en-US" sz="1100" b="0" u="none" strike="noStrike">
                <a:solidFill>
                  <a:schemeClr val="lt1"/>
                </a:solidFill>
                <a:uFillTx/>
                <a:latin typeface="PermianSansTypeface"/>
                <a:ea typeface="Arial"/>
              </a:rPr>
              <a:t>37</a:t>
            </a:fld>
            <a:endParaRPr lang="ru-RU" sz="1100" b="0" u="none" strike="noStrike">
              <a:solidFill>
                <a:srgbClr val="000000"/>
              </a:solidFill>
              <a:uFillTx/>
              <a:latin typeface="Open Sans"/>
            </a:endParaRPr>
          </a:p>
        </p:txBody>
      </p:sp>
      <p:sp>
        <p:nvSpPr>
          <p:cNvPr id="14" name="Текст 55"/>
          <p:cNvSpPr/>
          <p:nvPr/>
        </p:nvSpPr>
        <p:spPr>
          <a:xfrm>
            <a:off x="6095880" y="6429240"/>
            <a:ext cx="5160960" cy="350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endParaRPr lang="ru-RU" sz="1100" dirty="0">
              <a:solidFill>
                <a:schemeClr val="bg1"/>
              </a:solidFill>
              <a:latin typeface="Open Sans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C5D65274-DCFF-13E5-DA8A-509940FC4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815" y="1018372"/>
            <a:ext cx="5379305" cy="2339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xmlns="" id="{1BDB9157-A937-7641-C476-69C0AD963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0847" y="953928"/>
            <a:ext cx="4107419" cy="2736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CEB5F645-39A1-7210-47D0-73906C4F84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775" y="3907432"/>
            <a:ext cx="1314620" cy="1314620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02641A18-C8DE-B189-4251-2C0C45C8127F}"/>
              </a:ext>
            </a:extLst>
          </p:cNvPr>
          <p:cNvSpPr/>
          <p:nvPr/>
        </p:nvSpPr>
        <p:spPr>
          <a:xfrm>
            <a:off x="2180833" y="4207656"/>
            <a:ext cx="391126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https://cub.iro.perm.ru/#</a:t>
            </a:r>
            <a:r>
              <a:rPr lang="ru-RU" dirty="0"/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B215F84-20E2-5D16-0F94-3C4460DBF8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6162" y="4240833"/>
            <a:ext cx="1582655" cy="12661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11D577B-6245-72FA-D319-F4B36BDA9625}"/>
              </a:ext>
            </a:extLst>
          </p:cNvPr>
          <p:cNvSpPr txBox="1"/>
          <p:nvPr/>
        </p:nvSpPr>
        <p:spPr>
          <a:xfrm>
            <a:off x="8367516" y="4154074"/>
            <a:ext cx="3403044" cy="164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250" b="1" dirty="0" smtClean="0">
                <a:solidFill>
                  <a:srgbClr val="1C2D38"/>
                </a:solidFill>
              </a:rPr>
              <a:t>На связи: среда/четверг: </a:t>
            </a:r>
          </a:p>
          <a:p>
            <a:pPr algn="ctr">
              <a:lnSpc>
                <a:spcPct val="114000"/>
              </a:lnSpc>
            </a:pPr>
            <a:r>
              <a:rPr lang="ru-RU" sz="1250" b="1" dirty="0" smtClean="0">
                <a:solidFill>
                  <a:srgbClr val="1C2D38"/>
                </a:solidFill>
              </a:rPr>
              <a:t>с 10-00 до 15-00 </a:t>
            </a:r>
          </a:p>
          <a:p>
            <a:pPr lvl="0" algn="ctr">
              <a:lnSpc>
                <a:spcPct val="114000"/>
              </a:lnSpc>
            </a:pPr>
            <a:r>
              <a:rPr lang="ru-RU" sz="1250" b="1" dirty="0" smtClean="0">
                <a:solidFill>
                  <a:srgbClr val="1C2D38"/>
                </a:solidFill>
              </a:rPr>
              <a:t>8(342)213-99-28 </a:t>
            </a:r>
          </a:p>
          <a:p>
            <a:pPr lvl="0" algn="ctr">
              <a:lnSpc>
                <a:spcPct val="114000"/>
              </a:lnSpc>
            </a:pPr>
            <a:r>
              <a:rPr lang="ru-RU" sz="1250" b="1" dirty="0" smtClean="0">
                <a:solidFill>
                  <a:srgbClr val="C00000"/>
                </a:solidFill>
              </a:rPr>
              <a:t>Елтышева Ирина Валерьевна</a:t>
            </a:r>
            <a:r>
              <a:rPr lang="ru-RU" sz="1250" b="1" dirty="0">
                <a:solidFill>
                  <a:srgbClr val="C00000"/>
                </a:solidFill>
              </a:rPr>
              <a:t>,</a:t>
            </a:r>
            <a:r>
              <a:rPr lang="ru-RU" sz="1250" b="1" dirty="0" smtClean="0">
                <a:solidFill>
                  <a:srgbClr val="1C2D38"/>
                </a:solidFill>
              </a:rPr>
              <a:t> </a:t>
            </a:r>
          </a:p>
          <a:p>
            <a:pPr lvl="0" algn="ctr">
              <a:lnSpc>
                <a:spcPct val="114000"/>
              </a:lnSpc>
            </a:pPr>
            <a:r>
              <a:rPr lang="ru-RU" sz="1250" b="1" dirty="0" smtClean="0">
                <a:solidFill>
                  <a:srgbClr val="1C2D38"/>
                </a:solidFill>
              </a:rPr>
              <a:t>доцент кафедры общего образования ЦНППМПР ГАУ ДПО «ИРО ПК», к.б.н.</a:t>
            </a:r>
          </a:p>
          <a:p>
            <a:pPr algn="just">
              <a:lnSpc>
                <a:spcPct val="114000"/>
              </a:lnSpc>
            </a:pPr>
            <a:endParaRPr lang="ru-RU" sz="1400" b="1" dirty="0">
              <a:solidFill>
                <a:srgbClr val="1C2D38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7B68EF35-8FBF-B89F-0688-7352B7393283}"/>
              </a:ext>
            </a:extLst>
          </p:cNvPr>
          <p:cNvSpPr txBox="1"/>
          <p:nvPr/>
        </p:nvSpPr>
        <p:spPr>
          <a:xfrm>
            <a:off x="600654" y="126650"/>
            <a:ext cx="461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Обратная связь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738959">
            <a:off x="5878439" y="2146038"/>
            <a:ext cx="427323" cy="4732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8869040">
            <a:off x="4266850" y="1615165"/>
            <a:ext cx="640135" cy="6340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8024645">
            <a:off x="7295803" y="2767350"/>
            <a:ext cx="64623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348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4B6CD-B56E-080A-6B13-016E769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EDCEF32-6B56-B5AB-AA36-02C83F140790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2C52E-7675-6BE2-254E-76D3EEC661C5}"/>
              </a:ext>
            </a:extLst>
          </p:cNvPr>
          <p:cNvSpPr txBox="1"/>
          <p:nvPr/>
        </p:nvSpPr>
        <p:spPr>
          <a:xfrm>
            <a:off x="313910" y="236111"/>
            <a:ext cx="11624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800" b="1" dirty="0" smtClean="0">
                <a:solidFill>
                  <a:schemeClr val="bg1"/>
                </a:solidFill>
              </a:rPr>
              <a:t>Общие установки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D1AE139A-51C2-0091-E65C-D58C2167C82A}"/>
              </a:ext>
            </a:extLst>
          </p:cNvPr>
          <p:cNvSpPr txBox="1"/>
          <p:nvPr/>
        </p:nvSpPr>
        <p:spPr>
          <a:xfrm>
            <a:off x="313910" y="1075345"/>
            <a:ext cx="11266933" cy="27293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2400" dirty="0" err="1" smtClean="0"/>
              <a:t>Минпросвещения</a:t>
            </a:r>
            <a:r>
              <a:rPr lang="ru-RU" sz="2400" dirty="0" smtClean="0"/>
              <a:t> России закрепило перечень профильных классов:</a:t>
            </a:r>
          </a:p>
          <a:p>
            <a:pPr lvl="0" indent="457200" algn="just">
              <a:spcAft>
                <a:spcPts val="0"/>
              </a:spcAf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естественно-научный</a:t>
            </a:r>
          </a:p>
          <a:p>
            <a:pPr lvl="0" indent="457200" algn="just">
              <a:spcAft>
                <a:spcPts val="0"/>
              </a:spcAft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уманитарный</a:t>
            </a:r>
          </a:p>
          <a:p>
            <a:pPr lvl="0" indent="457200" algn="just">
              <a:spcAft>
                <a:spcPts val="0"/>
              </a:spcAft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с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оциально-экономический</a:t>
            </a:r>
          </a:p>
          <a:p>
            <a:pPr lvl="0" indent="457200" algn="just">
              <a:spcAft>
                <a:spcPts val="0"/>
              </a:spcAft>
            </a:pPr>
            <a:r>
              <a:rPr lang="ru-RU" sz="2400" dirty="0">
                <a:ea typeface="Calibri" panose="020F0502020204030204" pitchFamily="34" charset="0"/>
                <a:cs typeface="Times New Roman" panose="02020603050405020304" pitchFamily="18" charset="0"/>
              </a:rPr>
              <a:t>т</a:t>
            </a: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ехнологический</a:t>
            </a:r>
          </a:p>
          <a:p>
            <a:pPr lvl="0" indent="457200" algn="just">
              <a:spcAft>
                <a:spcPts val="0"/>
              </a:spcAft>
            </a:pPr>
            <a:r>
              <a:rPr lang="ru-RU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универсальный</a:t>
            </a:r>
            <a:endParaRPr lang="ru-RU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E8147B0-77DC-0E84-19A6-EDB8258F9ADC}"/>
              </a:ext>
            </a:extLst>
          </p:cNvPr>
          <p:cNvSpPr txBox="1"/>
          <p:nvPr/>
        </p:nvSpPr>
        <p:spPr>
          <a:xfrm>
            <a:off x="313910" y="3821516"/>
            <a:ext cx="113565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2. На основе этих профилей школа может сформировать более узкие направления (для подготовки к конкретной профессии)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E8147B0-77DC-0E84-19A6-EDB8258F9ADC}"/>
              </a:ext>
            </a:extLst>
          </p:cNvPr>
          <p:cNvSpPr txBox="1"/>
          <p:nvPr/>
        </p:nvSpPr>
        <p:spPr>
          <a:xfrm>
            <a:off x="313911" y="4758524"/>
            <a:ext cx="113565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3</a:t>
            </a:r>
            <a:r>
              <a:rPr lang="ru-RU" sz="2400" dirty="0" smtClean="0"/>
              <a:t>. </a:t>
            </a:r>
            <a:r>
              <a:rPr lang="ru-RU" sz="2400" b="1" dirty="0" smtClean="0"/>
              <a:t>Естественно-научные классы: </a:t>
            </a:r>
            <a:endParaRPr lang="ru-RU" sz="2400" dirty="0" smtClean="0"/>
          </a:p>
          <a:p>
            <a:r>
              <a:rPr lang="ru-RU" sz="2400" dirty="0"/>
              <a:t>у</a:t>
            </a:r>
            <a:r>
              <a:rPr lang="ru-RU" sz="2400" dirty="0" smtClean="0"/>
              <a:t>глубленно – химия, биология, физика, математика;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рофессии - врач, научный сотрудник, эколог и др.;</a:t>
            </a:r>
          </a:p>
          <a:p>
            <a:r>
              <a:rPr lang="ru-RU" sz="2400" dirty="0"/>
              <a:t>у</a:t>
            </a:r>
            <a:r>
              <a:rPr lang="ru-RU" sz="2400" dirty="0" smtClean="0"/>
              <a:t>зкий профиль – медицинский: медицина и химическая промышленность. </a:t>
            </a:r>
            <a:r>
              <a:rPr lang="ru-RU" dirty="0" smtClean="0"/>
              <a:t>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4B6CD-B56E-080A-6B13-016E769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EDCEF32-6B56-B5AB-AA36-02C83F140790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2C52E-7675-6BE2-254E-76D3EEC661C5}"/>
              </a:ext>
            </a:extLst>
          </p:cNvPr>
          <p:cNvSpPr txBox="1"/>
          <p:nvPr/>
        </p:nvSpPr>
        <p:spPr>
          <a:xfrm>
            <a:off x="313910" y="236111"/>
            <a:ext cx="11624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800" b="1" dirty="0" smtClean="0">
                <a:solidFill>
                  <a:schemeClr val="bg1"/>
                </a:solidFill>
              </a:rPr>
              <a:t>Общие установки </a:t>
            </a:r>
            <a:r>
              <a:rPr lang="ru-RU" sz="2800" dirty="0" smtClean="0">
                <a:solidFill>
                  <a:schemeClr val="bg1"/>
                </a:solidFill>
              </a:rPr>
              <a:t>(продолжение)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E8147B0-77DC-0E84-19A6-EDB8258F9ADC}"/>
              </a:ext>
            </a:extLst>
          </p:cNvPr>
          <p:cNvSpPr txBox="1"/>
          <p:nvPr/>
        </p:nvSpPr>
        <p:spPr>
          <a:xfrm>
            <a:off x="313910" y="1348125"/>
            <a:ext cx="1125796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4. </a:t>
            </a:r>
            <a:r>
              <a:rPr lang="ru-RU" sz="2400" b="1" dirty="0" smtClean="0"/>
              <a:t>Гуманитарные классы: </a:t>
            </a:r>
            <a:endParaRPr lang="ru-RU" sz="2400" dirty="0" smtClean="0"/>
          </a:p>
          <a:p>
            <a:r>
              <a:rPr lang="ru-RU" sz="2400" dirty="0"/>
              <a:t>у</a:t>
            </a:r>
            <a:r>
              <a:rPr lang="ru-RU" sz="2400" dirty="0" smtClean="0"/>
              <a:t>глубленно – иностранные языки, история, литература, обществознание;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рофессии – педагог, психолог, политолог, др.;</a:t>
            </a:r>
          </a:p>
          <a:p>
            <a:r>
              <a:rPr lang="ru-RU" sz="2400" dirty="0" smtClean="0"/>
              <a:t>узкий профиль – педагогический: педагогика, психология, социальные процессы</a:t>
            </a:r>
            <a:r>
              <a:rPr lang="ru-RU" dirty="0" smtClean="0"/>
              <a:t>. 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E8147B0-77DC-0E84-19A6-EDB8258F9ADC}"/>
              </a:ext>
            </a:extLst>
          </p:cNvPr>
          <p:cNvSpPr txBox="1"/>
          <p:nvPr/>
        </p:nvSpPr>
        <p:spPr>
          <a:xfrm>
            <a:off x="424543" y="3920795"/>
            <a:ext cx="1114733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5. </a:t>
            </a:r>
            <a:r>
              <a:rPr lang="ru-RU" sz="2400" b="1" dirty="0" smtClean="0"/>
              <a:t>Социально-экономические классы: </a:t>
            </a:r>
            <a:endParaRPr lang="ru-RU" sz="2400" dirty="0" smtClean="0"/>
          </a:p>
          <a:p>
            <a:r>
              <a:rPr lang="ru-RU" sz="2400" dirty="0"/>
              <a:t>у</a:t>
            </a:r>
            <a:r>
              <a:rPr lang="ru-RU" sz="2400" dirty="0" smtClean="0"/>
              <a:t>глубленно – обществознание, география, иностранные языки, математика;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рофессии – юрист, экономист, управленец, специалист по международным отношениям, др</a:t>
            </a:r>
            <a:r>
              <a:rPr lang="ru-RU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159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714B6CD-B56E-080A-6B13-016E769BA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EDCEF32-6B56-B5AB-AA36-02C83F140790}"/>
              </a:ext>
            </a:extLst>
          </p:cNvPr>
          <p:cNvSpPr/>
          <p:nvPr/>
        </p:nvSpPr>
        <p:spPr>
          <a:xfrm>
            <a:off x="-5626" y="-18611"/>
            <a:ext cx="12197626" cy="971111"/>
          </a:xfrm>
          <a:prstGeom prst="rect">
            <a:avLst/>
          </a:prstGeom>
          <a:solidFill>
            <a:srgbClr val="566A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2C52E-7675-6BE2-254E-76D3EEC661C5}"/>
              </a:ext>
            </a:extLst>
          </p:cNvPr>
          <p:cNvSpPr txBox="1"/>
          <p:nvPr/>
        </p:nvSpPr>
        <p:spPr>
          <a:xfrm>
            <a:off x="313910" y="236111"/>
            <a:ext cx="116240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" lvl="1" algn="just"/>
            <a:r>
              <a:rPr lang="ru-RU" sz="2800" b="1" dirty="0" smtClean="0">
                <a:solidFill>
                  <a:schemeClr val="bg1"/>
                </a:solidFill>
              </a:rPr>
              <a:t>Общие установки </a:t>
            </a:r>
            <a:r>
              <a:rPr lang="ru-RU" sz="2800" dirty="0" smtClean="0">
                <a:solidFill>
                  <a:schemeClr val="bg1"/>
                </a:solidFill>
              </a:rPr>
              <a:t>(продолжение)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E8147B0-77DC-0E84-19A6-EDB8258F9ADC}"/>
              </a:ext>
            </a:extLst>
          </p:cNvPr>
          <p:cNvSpPr txBox="1"/>
          <p:nvPr/>
        </p:nvSpPr>
        <p:spPr>
          <a:xfrm>
            <a:off x="313910" y="1207222"/>
            <a:ext cx="111683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6</a:t>
            </a:r>
            <a:r>
              <a:rPr lang="ru-RU" sz="2400" dirty="0" smtClean="0"/>
              <a:t>. </a:t>
            </a:r>
            <a:r>
              <a:rPr lang="ru-RU" sz="2400" b="1" dirty="0" smtClean="0"/>
              <a:t>Технологические классы: </a:t>
            </a:r>
            <a:endParaRPr lang="ru-RU" sz="2400" dirty="0" smtClean="0"/>
          </a:p>
          <a:p>
            <a:r>
              <a:rPr lang="ru-RU" sz="2400" dirty="0"/>
              <a:t>у</a:t>
            </a:r>
            <a:r>
              <a:rPr lang="ru-RU" sz="2400" dirty="0" smtClean="0"/>
              <a:t>глубленно – физика, математика, информатика; </a:t>
            </a:r>
          </a:p>
          <a:p>
            <a:r>
              <a:rPr lang="ru-RU" sz="2400" b="1" dirty="0"/>
              <a:t>и</a:t>
            </a:r>
            <a:r>
              <a:rPr lang="ru-RU" sz="2400" b="1" dirty="0" smtClean="0"/>
              <a:t>нформационно-технологический: </a:t>
            </a:r>
            <a:r>
              <a:rPr lang="ru-RU" sz="2400" dirty="0" smtClean="0"/>
              <a:t>программист, специалист по информационной безопасности, системный аналитик, др.;</a:t>
            </a:r>
          </a:p>
          <a:p>
            <a:r>
              <a:rPr lang="ru-RU" sz="2400" b="1" dirty="0"/>
              <a:t>и</a:t>
            </a:r>
            <a:r>
              <a:rPr lang="ru-RU" sz="2400" b="1" dirty="0" smtClean="0"/>
              <a:t>нженерно-технологический: </a:t>
            </a:r>
            <a:r>
              <a:rPr lang="ru-RU" sz="2400" dirty="0" smtClean="0"/>
              <a:t>инженер, работники смежных специальностей </a:t>
            </a:r>
            <a:r>
              <a:rPr lang="ru-RU" dirty="0" smtClean="0"/>
              <a:t>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E8147B0-77DC-0E84-19A6-EDB8258F9ADC}"/>
              </a:ext>
            </a:extLst>
          </p:cNvPr>
          <p:cNvSpPr txBox="1"/>
          <p:nvPr/>
        </p:nvSpPr>
        <p:spPr>
          <a:xfrm>
            <a:off x="313910" y="3901217"/>
            <a:ext cx="11249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7. </a:t>
            </a:r>
            <a:r>
              <a:rPr lang="ru-RU" sz="2400" b="1" dirty="0" smtClean="0"/>
              <a:t>Универсальные классы: </a:t>
            </a:r>
            <a:endParaRPr lang="ru-RU" sz="2400" dirty="0" smtClean="0"/>
          </a:p>
          <a:p>
            <a:r>
              <a:rPr lang="ru-RU" sz="2400" dirty="0"/>
              <a:t>у</a:t>
            </a:r>
            <a:r>
              <a:rPr lang="ru-RU" sz="2400" dirty="0" smtClean="0"/>
              <a:t>глубленно – по выбору школы;</a:t>
            </a:r>
          </a:p>
          <a:p>
            <a:r>
              <a:rPr lang="ru-RU" sz="2400" dirty="0"/>
              <a:t>п</a:t>
            </a:r>
            <a:r>
              <a:rPr lang="ru-RU" sz="2400" dirty="0" smtClean="0"/>
              <a:t>рофессии – творческие профессии и др.</a:t>
            </a:r>
          </a:p>
        </p:txBody>
      </p:sp>
    </p:spTree>
    <p:extLst>
      <p:ext uri="{BB962C8B-B14F-4D97-AF65-F5344CB8AC3E}">
        <p14:creationId xmlns:p14="http://schemas.microsoft.com/office/powerpoint/2010/main" val="227023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Рисунок 146">
            <a:extLst>
              <a:ext uri="{FF2B5EF4-FFF2-40B4-BE49-F238E27FC236}">
                <a16:creationId xmlns:a16="http://schemas.microsoft.com/office/drawing/2014/main" xmlns="" id="{EBCD9ACE-C967-4BB7-A725-6DFAE81F156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-38495" y="40106"/>
            <a:ext cx="12192000" cy="6858000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xmlns="" id="{B56996B1-6042-4C09-BDF1-87B3D3DBFB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53511" y="1775309"/>
            <a:ext cx="662400" cy="662400"/>
          </a:xfrm>
          <a:prstGeom prst="rect">
            <a:avLst/>
          </a:prstGeom>
        </p:spPr>
      </p:pic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xmlns="" id="{0644DA30-703B-E155-339E-B52F21A95B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7427246"/>
              </p:ext>
            </p:extLst>
          </p:nvPr>
        </p:nvGraphicFramePr>
        <p:xfrm>
          <a:off x="612673" y="3810385"/>
          <a:ext cx="5273918" cy="25630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0E79B54B-9A9E-4790-E714-74BEAC92F77E}"/>
              </a:ext>
            </a:extLst>
          </p:cNvPr>
          <p:cNvSpPr txBox="1"/>
          <p:nvPr/>
        </p:nvSpPr>
        <p:spPr>
          <a:xfrm>
            <a:off x="6739592" y="1260303"/>
            <a:ext cx="49713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indent="0">
              <a:lnSpc>
                <a:spcPct val="90000"/>
              </a:lnSpc>
              <a:buNone/>
              <a:defRPr sz="2000" b="1">
                <a:solidFill>
                  <a:srgbClr val="0D4798"/>
                </a:solidFill>
                <a:latin typeface="Akrobat SemiBold" panose="00000700000000000000" pitchFamily="50" charset="-52"/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Отсутствие профилей в регионах ПФО</a:t>
            </a:r>
          </a:p>
        </p:txBody>
      </p:sp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A661B944-0799-1E35-A97D-5FEE78B1ECF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alphaModFix amt="75000"/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868295" y="2664914"/>
            <a:ext cx="662400" cy="662400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FA7B6B5E-0FBC-5788-CEA8-5DCECDB9156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alphaModFix amt="75000"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44427" y="3561621"/>
            <a:ext cx="662400" cy="662400"/>
          </a:xfrm>
          <a:prstGeom prst="rect">
            <a:avLst/>
          </a:prstGeom>
        </p:spPr>
      </p:pic>
      <p:sp>
        <p:nvSpPr>
          <p:cNvPr id="183" name="Прямоугольник: скругленные углы 182">
            <a:extLst>
              <a:ext uri="{FF2B5EF4-FFF2-40B4-BE49-F238E27FC236}">
                <a16:creationId xmlns:a16="http://schemas.microsoft.com/office/drawing/2014/main" xmlns="" id="{98933D2A-27FA-0787-FE6F-DD092B27775B}"/>
              </a:ext>
            </a:extLst>
          </p:cNvPr>
          <p:cNvSpPr/>
          <p:nvPr/>
        </p:nvSpPr>
        <p:spPr>
          <a:xfrm>
            <a:off x="1398154" y="6168339"/>
            <a:ext cx="2524066" cy="191875"/>
          </a:xfrm>
          <a:prstGeom prst="roundRect">
            <a:avLst/>
          </a:prstGeom>
          <a:solidFill>
            <a:srgbClr val="0D4798"/>
          </a:solidFill>
          <a:ln>
            <a:solidFill>
              <a:srgbClr val="0D47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xmlns="" id="{FCA16C55-217F-23F6-F34D-0B84654A0E0B}"/>
              </a:ext>
            </a:extLst>
          </p:cNvPr>
          <p:cNvSpPr txBox="1"/>
          <p:nvPr/>
        </p:nvSpPr>
        <p:spPr>
          <a:xfrm>
            <a:off x="1398154" y="6133471"/>
            <a:ext cx="252406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«Надрегиональный» характер присутствия</a:t>
            </a:r>
          </a:p>
        </p:txBody>
      </p:sp>
      <p:sp>
        <p:nvSpPr>
          <p:cNvPr id="207" name="Прямоугольник 206">
            <a:extLst>
              <a:ext uri="{FF2B5EF4-FFF2-40B4-BE49-F238E27FC236}">
                <a16:creationId xmlns:a16="http://schemas.microsoft.com/office/drawing/2014/main" xmlns="" id="{65242FBB-4CAE-36EC-038C-A0BC61F66910}"/>
              </a:ext>
            </a:extLst>
          </p:cNvPr>
          <p:cNvSpPr/>
          <p:nvPr/>
        </p:nvSpPr>
        <p:spPr>
          <a:xfrm>
            <a:off x="984125" y="3793363"/>
            <a:ext cx="3463637" cy="2612291"/>
          </a:xfrm>
          <a:prstGeom prst="rect">
            <a:avLst/>
          </a:prstGeom>
          <a:noFill/>
          <a:ln>
            <a:solidFill>
              <a:srgbClr val="0D47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xmlns="" id="{9D728648-6EB8-44D6-90DD-B78B92232C51}"/>
              </a:ext>
            </a:extLst>
          </p:cNvPr>
          <p:cNvSpPr/>
          <p:nvPr/>
        </p:nvSpPr>
        <p:spPr>
          <a:xfrm>
            <a:off x="0" y="-8526"/>
            <a:ext cx="12209416" cy="1033508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B095233C-232B-4E08-AE6C-FF74B5B9BAB4}"/>
              </a:ext>
            </a:extLst>
          </p:cNvPr>
          <p:cNvSpPr txBox="1"/>
          <p:nvPr/>
        </p:nvSpPr>
        <p:spPr>
          <a:xfrm>
            <a:off x="553148" y="-12362"/>
            <a:ext cx="1112159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schemeClr val="bg1"/>
                </a:solidFill>
                <a:latin typeface="Akrobat ExtraBold" panose="00000900000000000000" pitchFamily="50" charset="-52"/>
                <a:cs typeface="Times New Roman" panose="02020603050405020304" pitchFamily="18" charset="0"/>
              </a:rPr>
              <a:t>ПРОФИЛЬНОЕ ОБУЧЕНИЕ</a:t>
            </a:r>
          </a:p>
          <a:p>
            <a:pPr>
              <a:defRPr/>
            </a:pPr>
            <a:r>
              <a:rPr lang="ru-RU" sz="2000" dirty="0">
                <a:solidFill>
                  <a:schemeClr val="bg1"/>
                </a:solidFill>
                <a:latin typeface="Akrobat SemiBold" panose="00000700000000000000" pitchFamily="50" charset="-52"/>
                <a:cs typeface="Times New Roman" panose="02020603050405020304" pitchFamily="18" charset="0"/>
              </a:rPr>
              <a:t>результаты мониторинга профильных классов (декабрь 2025 г.)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xmlns="" id="{FB36D0EA-3F63-4C8E-8B18-B7811D28E9E5}"/>
              </a:ext>
            </a:extLst>
          </p:cNvPr>
          <p:cNvSpPr txBox="1"/>
          <p:nvPr/>
        </p:nvSpPr>
        <p:spPr>
          <a:xfrm>
            <a:off x="576893" y="3319040"/>
            <a:ext cx="4856909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b="1" dirty="0">
                <a:solidFill>
                  <a:srgbClr val="0D4798"/>
                </a:solidFill>
                <a:latin typeface="Akrobat SemiBold" panose="00000700000000000000" pitchFamily="50" charset="-52"/>
              </a:rPr>
              <a:t>Представленность профиля в субъектах РФ (%)</a:t>
            </a:r>
          </a:p>
        </p:txBody>
      </p:sp>
      <p:sp>
        <p:nvSpPr>
          <p:cNvPr id="111" name="Прямоугольник: скругленные углы 110">
            <a:extLst>
              <a:ext uri="{FF2B5EF4-FFF2-40B4-BE49-F238E27FC236}">
                <a16:creationId xmlns:a16="http://schemas.microsoft.com/office/drawing/2014/main" xmlns="" id="{2A4207DA-E6F1-4846-A6A3-7A110F8D22E1}"/>
              </a:ext>
            </a:extLst>
          </p:cNvPr>
          <p:cNvSpPr/>
          <p:nvPr/>
        </p:nvSpPr>
        <p:spPr>
          <a:xfrm>
            <a:off x="6792168" y="1757605"/>
            <a:ext cx="3956514" cy="1029257"/>
          </a:xfrm>
          <a:prstGeom prst="roundRect">
            <a:avLst>
              <a:gd name="adj" fmla="val 14415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8BF071A6-4C0B-85D5-D627-FEDEC6DEF105}"/>
              </a:ext>
            </a:extLst>
          </p:cNvPr>
          <p:cNvSpPr txBox="1"/>
          <p:nvPr/>
        </p:nvSpPr>
        <p:spPr>
          <a:xfrm>
            <a:off x="6754384" y="1809490"/>
            <a:ext cx="15825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ИТ-классы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540101CB-BDB7-F39D-5A31-6BE0DBC7945C}"/>
              </a:ext>
            </a:extLst>
          </p:cNvPr>
          <p:cNvSpPr txBox="1"/>
          <p:nvPr/>
        </p:nvSpPr>
        <p:spPr>
          <a:xfrm>
            <a:off x="8182581" y="1815898"/>
            <a:ext cx="2164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Кировская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Самарская область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robat SemiBold" panose="00000700000000000000" pitchFamily="50" charset="-52"/>
              <a:cs typeface="Arial" panose="020B0604020202020204" pitchFamily="34" charset="0"/>
            </a:endParaRPr>
          </a:p>
          <a:p>
            <a:pPr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Ульяновская область</a:t>
            </a:r>
          </a:p>
        </p:txBody>
      </p:sp>
      <p:grpSp>
        <p:nvGrpSpPr>
          <p:cNvPr id="117" name="Группа 116">
            <a:extLst>
              <a:ext uri="{FF2B5EF4-FFF2-40B4-BE49-F238E27FC236}">
                <a16:creationId xmlns:a16="http://schemas.microsoft.com/office/drawing/2014/main" xmlns="" id="{30775762-B66F-486D-88D9-6C488BA35FD6}"/>
              </a:ext>
            </a:extLst>
          </p:cNvPr>
          <p:cNvGrpSpPr/>
          <p:nvPr/>
        </p:nvGrpSpPr>
        <p:grpSpPr>
          <a:xfrm>
            <a:off x="11574383" y="40106"/>
            <a:ext cx="661129" cy="426502"/>
            <a:chOff x="-579413" y="3604064"/>
            <a:chExt cx="661129" cy="426502"/>
          </a:xfrm>
        </p:grpSpPr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xmlns="" id="{22795CC2-A8CC-4578-9D16-C8106E49FF7C}"/>
                </a:ext>
              </a:extLst>
            </p:cNvPr>
            <p:cNvGrpSpPr/>
            <p:nvPr/>
          </p:nvGrpSpPr>
          <p:grpSpPr>
            <a:xfrm>
              <a:off x="-579413" y="3604064"/>
              <a:ext cx="661129" cy="426502"/>
              <a:chOff x="584866" y="6149461"/>
              <a:chExt cx="952868" cy="614705"/>
            </a:xfrm>
          </p:grpSpPr>
          <p:sp>
            <p:nvSpPr>
              <p:cNvPr id="142" name="Прямоугольник 141">
                <a:extLst>
                  <a:ext uri="{FF2B5EF4-FFF2-40B4-BE49-F238E27FC236}">
                    <a16:creationId xmlns:a16="http://schemas.microsoft.com/office/drawing/2014/main" xmlns="" id="{A2AEF17B-4432-42A3-953A-40D1801781D8}"/>
                  </a:ext>
                </a:extLst>
              </p:cNvPr>
              <p:cNvSpPr/>
              <p:nvPr/>
            </p:nvSpPr>
            <p:spPr>
              <a:xfrm flipH="1">
                <a:off x="648464" y="6149461"/>
                <a:ext cx="825673" cy="589592"/>
              </a:xfrm>
              <a:prstGeom prst="rect">
                <a:avLst/>
              </a:prstGeom>
              <a:gradFill flip="none" rotWithShape="1">
                <a:gsLst>
                  <a:gs pos="61000">
                    <a:srgbClr val="C9DBFB">
                      <a:alpha val="51000"/>
                    </a:srgbClr>
                  </a:gs>
                  <a:gs pos="0">
                    <a:schemeClr val="bg1">
                      <a:alpha val="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xmlns="" id="{A9561E61-B7EE-4110-9B67-38FAC817E910}"/>
                  </a:ext>
                </a:extLst>
              </p:cNvPr>
              <p:cNvSpPr txBox="1"/>
              <p:nvPr/>
            </p:nvSpPr>
            <p:spPr>
              <a:xfrm>
                <a:off x="584866" y="6471396"/>
                <a:ext cx="952868" cy="292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ru-RU" sz="400" dirty="0">
                    <a:solidFill>
                      <a:schemeClr val="bg1">
                        <a:alpha val="43000"/>
                      </a:schemeClr>
                    </a:solidFill>
                    <a:latin typeface="Akrobat Light" panose="00000500000000000000" pitchFamily="50" charset="-52"/>
                  </a:rPr>
                  <a:t>ОКРУЖНОЕ СОВЕЩАНИЕ ИСМО – 2026</a:t>
                </a:r>
              </a:p>
            </p:txBody>
          </p:sp>
        </p:grpSp>
        <p:pic>
          <p:nvPicPr>
            <p:cNvPr id="141" name="Рисунок 140">
              <a:extLst>
                <a:ext uri="{FF2B5EF4-FFF2-40B4-BE49-F238E27FC236}">
                  <a16:creationId xmlns:a16="http://schemas.microsoft.com/office/drawing/2014/main" xmlns="" id="{41B35D72-96FD-40EE-9CA5-2199621576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9"/>
                </a:ext>
              </a:extLst>
            </a:blip>
            <a:srcRect l="21783" t="19708" r="21872" b="19266"/>
            <a:stretch/>
          </p:blipFill>
          <p:spPr>
            <a:xfrm>
              <a:off x="-342739" y="3624048"/>
              <a:ext cx="187780" cy="203380"/>
            </a:xfrm>
            <a:prstGeom prst="rect">
              <a:avLst/>
            </a:prstGeom>
          </p:spPr>
        </p:pic>
      </p:grp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3FDC9DD3-AF24-E511-3D95-A1FBC562DCBB}"/>
              </a:ext>
            </a:extLst>
          </p:cNvPr>
          <p:cNvSpPr/>
          <p:nvPr/>
        </p:nvSpPr>
        <p:spPr>
          <a:xfrm>
            <a:off x="689202" y="1684130"/>
            <a:ext cx="1727366" cy="895059"/>
          </a:xfrm>
          <a:prstGeom prst="roundRect">
            <a:avLst/>
          </a:prstGeom>
          <a:solidFill>
            <a:srgbClr val="D8E5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4032885-7DCB-170E-8EA7-6C65BDA4F12A}"/>
              </a:ext>
            </a:extLst>
          </p:cNvPr>
          <p:cNvSpPr txBox="1"/>
          <p:nvPr/>
        </p:nvSpPr>
        <p:spPr>
          <a:xfrm>
            <a:off x="699652" y="1610621"/>
            <a:ext cx="1802943" cy="160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0" i="0" u="none" strike="noStrike" kern="1200" cap="none" spc="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krobat SemiBold" panose="00000700000000000000" charset="-52"/>
                <a:ea typeface="Calibri" panose="020F0502020204030204" pitchFamily="34" charset="0"/>
                <a:cs typeface="Arial" panose="020B0604020202020204" pitchFamily="34" charset="0"/>
              </a:rPr>
              <a:t>25</a:t>
            </a:r>
            <a:r>
              <a:rPr kumimoji="0" lang="ru-RU" sz="4800" b="0" i="0" u="none" strike="noStrike" kern="1200" cap="none" spc="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krobat SemiBold" panose="00000700000000000000" charset="-52"/>
                <a:ea typeface="Calibri" panose="020F0502020204030204" pitchFamily="34" charset="0"/>
                <a:cs typeface="Arial" panose="020B0604020202020204" pitchFamily="34" charset="0"/>
              </a:rPr>
              <a:t>%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charset="-52"/>
                <a:ea typeface="Calibri" panose="020F0502020204030204" pitchFamily="34" charset="0"/>
                <a:cs typeface="Arial" panose="020B0604020202020204" pitchFamily="34" charset="0"/>
              </a:rPr>
              <a:t>профильных классов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BA19A1F-FAA1-1BD8-75AD-279F579F81BE}"/>
              </a:ext>
            </a:extLst>
          </p:cNvPr>
          <p:cNvSpPr txBox="1"/>
          <p:nvPr/>
        </p:nvSpPr>
        <p:spPr>
          <a:xfrm>
            <a:off x="780162" y="1115469"/>
            <a:ext cx="1737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latin typeface="Akrobat SemiBold" panose="00000700000000000000" pitchFamily="50" charset="-52"/>
              </a:rPr>
              <a:t>10-11</a:t>
            </a:r>
            <a:endParaRPr lang="ru-RU" sz="2400" b="1" dirty="0">
              <a:latin typeface="Akrobat SemiBold" panose="00000700000000000000" pitchFamily="50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BC301B3-B702-AD7A-CC4A-ABFB6A4EF992}"/>
              </a:ext>
            </a:extLst>
          </p:cNvPr>
          <p:cNvSpPr txBox="1"/>
          <p:nvPr/>
        </p:nvSpPr>
        <p:spPr>
          <a:xfrm>
            <a:off x="3419097" y="1214413"/>
            <a:ext cx="1737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>
                <a:latin typeface="Akrobat SemiBold" panose="00000700000000000000" pitchFamily="50" charset="-52"/>
              </a:rPr>
              <a:t>7-9 классы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475580D-AF16-0534-89F6-015359124B83}"/>
              </a:ext>
            </a:extLst>
          </p:cNvPr>
          <p:cNvSpPr/>
          <p:nvPr/>
        </p:nvSpPr>
        <p:spPr>
          <a:xfrm>
            <a:off x="3367758" y="1684130"/>
            <a:ext cx="1428205" cy="895059"/>
          </a:xfrm>
          <a:prstGeom prst="roundRect">
            <a:avLst/>
          </a:prstGeom>
          <a:solidFill>
            <a:srgbClr val="D8E5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34AB90A-595B-0F16-CF80-5A833B0A8CFC}"/>
              </a:ext>
            </a:extLst>
          </p:cNvPr>
          <p:cNvSpPr txBox="1"/>
          <p:nvPr/>
        </p:nvSpPr>
        <p:spPr>
          <a:xfrm>
            <a:off x="3263221" y="1562733"/>
            <a:ext cx="1615964" cy="1606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D96"/>
                </a:solidFill>
                <a:latin typeface="Akrobat SemiBold" panose="00000700000000000000" charset="-52"/>
                <a:cs typeface="Arial" panose="020B0604020202020204" pitchFamily="34" charset="0"/>
              </a:rPr>
              <a:t>5</a:t>
            </a:r>
            <a:r>
              <a:rPr lang="ru-RU" sz="4800" dirty="0">
                <a:solidFill>
                  <a:srgbClr val="000D96"/>
                </a:solidFill>
                <a:latin typeface="Akrobat SemiBold" panose="00000700000000000000" charset="-52"/>
                <a:cs typeface="Arial" panose="020B0604020202020204" pitchFamily="34" charset="0"/>
              </a:rPr>
              <a:t>%</a:t>
            </a:r>
          </a:p>
          <a:p>
            <a:pPr>
              <a:lnSpc>
                <a:spcPct val="90000"/>
              </a:lnSpc>
              <a:defRPr/>
            </a:pPr>
            <a:r>
              <a:rPr lang="ru-RU" dirty="0">
                <a:solidFill>
                  <a:prstClr val="black"/>
                </a:solidFill>
                <a:latin typeface="Akrobat SemiBold" panose="00000700000000000000" charset="-52"/>
                <a:cs typeface="Arial" panose="020B0604020202020204" pitchFamily="34" charset="0"/>
              </a:rPr>
              <a:t>профильных классов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E24CF92C-E7C2-38ED-BBBF-17E6AF74A0DD}"/>
              </a:ext>
            </a:extLst>
          </p:cNvPr>
          <p:cNvCxnSpPr>
            <a:cxnSpLocks/>
          </p:cNvCxnSpPr>
          <p:nvPr/>
        </p:nvCxnSpPr>
        <p:spPr>
          <a:xfrm>
            <a:off x="6339379" y="1675597"/>
            <a:ext cx="0" cy="4492742"/>
          </a:xfrm>
          <a:prstGeom prst="line">
            <a:avLst/>
          </a:prstGeom>
          <a:ln w="19050">
            <a:solidFill>
              <a:srgbClr val="C9DBFB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629E8345-4D36-D345-B0F1-82965F69EC64}"/>
              </a:ext>
            </a:extLst>
          </p:cNvPr>
          <p:cNvCxnSpPr>
            <a:cxnSpLocks/>
          </p:cNvCxnSpPr>
          <p:nvPr/>
        </p:nvCxnSpPr>
        <p:spPr>
          <a:xfrm>
            <a:off x="8159009" y="1856942"/>
            <a:ext cx="0" cy="72000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xmlns="" id="{720CC13A-F857-5F8E-4D2D-98003F173BF9}"/>
              </a:ext>
            </a:extLst>
          </p:cNvPr>
          <p:cNvSpPr/>
          <p:nvPr/>
        </p:nvSpPr>
        <p:spPr>
          <a:xfrm>
            <a:off x="6781765" y="2914832"/>
            <a:ext cx="4034145" cy="2249343"/>
          </a:xfrm>
          <a:prstGeom prst="roundRect">
            <a:avLst>
              <a:gd name="adj" fmla="val 7024"/>
            </a:avLst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78092E69-E65E-E9BE-1FDB-2975DAD73723}"/>
              </a:ext>
            </a:extLst>
          </p:cNvPr>
          <p:cNvSpPr txBox="1"/>
          <p:nvPr/>
        </p:nvSpPr>
        <p:spPr>
          <a:xfrm>
            <a:off x="8133100" y="2928965"/>
            <a:ext cx="290001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Кировская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Пензенская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Республика Башкортостан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Республика Татарстан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Самарская область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prstClr val="black"/>
                </a:solidFill>
                <a:latin typeface="Akrobat SemiBold" panose="00000700000000000000" pitchFamily="50" charset="-52"/>
                <a:cs typeface="Arial" panose="020B0604020202020204" pitchFamily="34" charset="0"/>
              </a:rPr>
              <a:t>Саратовская область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robat SemiBold" panose="00000700000000000000" pitchFamily="50" charset="-52"/>
              <a:cs typeface="Arial" panose="020B0604020202020204" pitchFamily="34" charset="0"/>
            </a:endParaRPr>
          </a:p>
          <a:p>
            <a:pPr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Ульяновская область</a:t>
            </a:r>
          </a:p>
          <a:p>
            <a:pPr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cs typeface="Arial" panose="020B0604020202020204" pitchFamily="34" charset="0"/>
              </a:rPr>
              <a:t>Чувашская Республика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krobat SemiBold" panose="00000700000000000000" pitchFamily="50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A5E4D73A-DD0E-E75C-B493-926CCD233D23}"/>
              </a:ext>
            </a:extLst>
          </p:cNvPr>
          <p:cNvSpPr txBox="1"/>
          <p:nvPr/>
        </p:nvSpPr>
        <p:spPr>
          <a:xfrm>
            <a:off x="6745085" y="3047938"/>
            <a:ext cx="13755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rgbClr val="000D96"/>
                </a:solidFill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Медиакласс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srgbClr val="000D96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ы</a:t>
            </a:r>
          </a:p>
        </p:txBody>
      </p: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xmlns="" id="{CF63BA15-9143-58E2-CA50-57ED45B593ED}"/>
              </a:ext>
            </a:extLst>
          </p:cNvPr>
          <p:cNvCxnSpPr>
            <a:cxnSpLocks/>
          </p:cNvCxnSpPr>
          <p:nvPr/>
        </p:nvCxnSpPr>
        <p:spPr>
          <a:xfrm>
            <a:off x="8182580" y="2996114"/>
            <a:ext cx="0" cy="198000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1E44451-BCBE-4E11-8031-C7153D16B33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6470" y="3768339"/>
            <a:ext cx="2027575" cy="303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29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Рисунок 146">
            <a:extLst>
              <a:ext uri="{FF2B5EF4-FFF2-40B4-BE49-F238E27FC236}">
                <a16:creationId xmlns:a16="http://schemas.microsoft.com/office/drawing/2014/main" xmlns="" id="{EBCD9ACE-C967-4BB7-A725-6DFAE81F156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7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87" name="Диаграмма 86">
            <a:extLst>
              <a:ext uri="{FF2B5EF4-FFF2-40B4-BE49-F238E27FC236}">
                <a16:creationId xmlns:a16="http://schemas.microsoft.com/office/drawing/2014/main" xmlns="" id="{11DDB19D-3731-9C6C-7D7A-16FD656E9043}"/>
              </a:ext>
            </a:extLst>
          </p:cNvPr>
          <p:cNvGraphicFramePr/>
          <p:nvPr/>
        </p:nvGraphicFramePr>
        <p:xfrm>
          <a:off x="6096000" y="1572506"/>
          <a:ext cx="5818025" cy="25642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9" name="Надпись 6">
            <a:extLst>
              <a:ext uri="{FF2B5EF4-FFF2-40B4-BE49-F238E27FC236}">
                <a16:creationId xmlns:a16="http://schemas.microsoft.com/office/drawing/2014/main" xmlns="" id="{56CBE476-3E34-2850-E595-BB38939B2968}"/>
              </a:ext>
            </a:extLst>
          </p:cNvPr>
          <p:cNvSpPr txBox="1"/>
          <p:nvPr/>
        </p:nvSpPr>
        <p:spPr>
          <a:xfrm>
            <a:off x="7515450" y="2090242"/>
            <a:ext cx="838681" cy="2444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23 </a:t>
            </a:r>
            <a:b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чел./класс</a:t>
            </a:r>
          </a:p>
        </p:txBody>
      </p:sp>
      <p:sp>
        <p:nvSpPr>
          <p:cNvPr id="166" name="Надпись 6">
            <a:extLst>
              <a:ext uri="{FF2B5EF4-FFF2-40B4-BE49-F238E27FC236}">
                <a16:creationId xmlns:a16="http://schemas.microsoft.com/office/drawing/2014/main" xmlns="" id="{47E0923E-B9AE-F18F-FD3E-016A11E26BE2}"/>
              </a:ext>
            </a:extLst>
          </p:cNvPr>
          <p:cNvSpPr txBox="1"/>
          <p:nvPr/>
        </p:nvSpPr>
        <p:spPr>
          <a:xfrm>
            <a:off x="6812338" y="1823364"/>
            <a:ext cx="838681" cy="2444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16 </a:t>
            </a:r>
            <a:b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чел./класс</a:t>
            </a:r>
          </a:p>
        </p:txBody>
      </p:sp>
      <p:sp>
        <p:nvSpPr>
          <p:cNvPr id="167" name="Надпись 6">
            <a:extLst>
              <a:ext uri="{FF2B5EF4-FFF2-40B4-BE49-F238E27FC236}">
                <a16:creationId xmlns:a16="http://schemas.microsoft.com/office/drawing/2014/main" xmlns="" id="{2DAB0870-07B1-6ECC-CE6E-D3554A22762A}"/>
              </a:ext>
            </a:extLst>
          </p:cNvPr>
          <p:cNvSpPr txBox="1"/>
          <p:nvPr/>
        </p:nvSpPr>
        <p:spPr>
          <a:xfrm>
            <a:off x="8228601" y="2501249"/>
            <a:ext cx="838681" cy="2444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21 </a:t>
            </a:r>
            <a:b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чел./класс</a:t>
            </a:r>
          </a:p>
        </p:txBody>
      </p:sp>
      <p:sp>
        <p:nvSpPr>
          <p:cNvPr id="168" name="Надпись 6">
            <a:extLst>
              <a:ext uri="{FF2B5EF4-FFF2-40B4-BE49-F238E27FC236}">
                <a16:creationId xmlns:a16="http://schemas.microsoft.com/office/drawing/2014/main" xmlns="" id="{9A70EEF4-7B0C-C184-2FEB-499AF4AB4C84}"/>
              </a:ext>
            </a:extLst>
          </p:cNvPr>
          <p:cNvSpPr txBox="1"/>
          <p:nvPr/>
        </p:nvSpPr>
        <p:spPr>
          <a:xfrm>
            <a:off x="8937877" y="2627592"/>
            <a:ext cx="838681" cy="2444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13 </a:t>
            </a:r>
            <a:b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чел./класс</a:t>
            </a:r>
          </a:p>
        </p:txBody>
      </p:sp>
      <p:sp>
        <p:nvSpPr>
          <p:cNvPr id="169" name="Надпись 6">
            <a:extLst>
              <a:ext uri="{FF2B5EF4-FFF2-40B4-BE49-F238E27FC236}">
                <a16:creationId xmlns:a16="http://schemas.microsoft.com/office/drawing/2014/main" xmlns="" id="{7CDF9A27-B725-63AA-71F3-2CA0F47B3A5B}"/>
              </a:ext>
            </a:extLst>
          </p:cNvPr>
          <p:cNvSpPr txBox="1"/>
          <p:nvPr/>
        </p:nvSpPr>
        <p:spPr>
          <a:xfrm>
            <a:off x="9643608" y="2760544"/>
            <a:ext cx="838681" cy="2444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18 </a:t>
            </a:r>
            <a:b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чел./класс</a:t>
            </a:r>
          </a:p>
        </p:txBody>
      </p:sp>
      <p:sp>
        <p:nvSpPr>
          <p:cNvPr id="170" name="Надпись 6">
            <a:extLst>
              <a:ext uri="{FF2B5EF4-FFF2-40B4-BE49-F238E27FC236}">
                <a16:creationId xmlns:a16="http://schemas.microsoft.com/office/drawing/2014/main" xmlns="" id="{DFD80CF5-364C-0BF4-B041-4C742B29C235}"/>
              </a:ext>
            </a:extLst>
          </p:cNvPr>
          <p:cNvSpPr txBox="1"/>
          <p:nvPr/>
        </p:nvSpPr>
        <p:spPr>
          <a:xfrm>
            <a:off x="10360369" y="2951480"/>
            <a:ext cx="838681" cy="2444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22 </a:t>
            </a:r>
            <a:b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чел./класс</a:t>
            </a:r>
          </a:p>
        </p:txBody>
      </p:sp>
      <p:sp>
        <p:nvSpPr>
          <p:cNvPr id="171" name="Надпись 6">
            <a:extLst>
              <a:ext uri="{FF2B5EF4-FFF2-40B4-BE49-F238E27FC236}">
                <a16:creationId xmlns:a16="http://schemas.microsoft.com/office/drawing/2014/main" xmlns="" id="{AEF35595-813E-D6C9-F908-75F771EC3FBA}"/>
              </a:ext>
            </a:extLst>
          </p:cNvPr>
          <p:cNvSpPr txBox="1"/>
          <p:nvPr/>
        </p:nvSpPr>
        <p:spPr>
          <a:xfrm>
            <a:off x="11058100" y="3035933"/>
            <a:ext cx="838681" cy="24447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24 </a:t>
            </a:r>
            <a:br>
              <a:rPr kumimoji="0" lang="ru-RU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ru-RU" sz="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Light" panose="000005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чел./класс</a:t>
            </a:r>
          </a:p>
        </p:txBody>
      </p:sp>
      <p:sp>
        <p:nvSpPr>
          <p:cNvPr id="173" name="Прямоугольник: скругленные углы 172">
            <a:extLst>
              <a:ext uri="{FF2B5EF4-FFF2-40B4-BE49-F238E27FC236}">
                <a16:creationId xmlns:a16="http://schemas.microsoft.com/office/drawing/2014/main" xmlns="" id="{BEC303C6-1F8C-AB3B-A8F6-B87CC66F3628}"/>
              </a:ext>
            </a:extLst>
          </p:cNvPr>
          <p:cNvSpPr/>
          <p:nvPr/>
        </p:nvSpPr>
        <p:spPr>
          <a:xfrm>
            <a:off x="7131732" y="1847291"/>
            <a:ext cx="213361" cy="201014"/>
          </a:xfrm>
          <a:prstGeom prst="roundRect">
            <a:avLst/>
          </a:prstGeom>
          <a:noFill/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057814E4-CBB6-4E78-97B5-8F0DB1E818B1}"/>
              </a:ext>
            </a:extLst>
          </p:cNvPr>
          <p:cNvGrpSpPr/>
          <p:nvPr/>
        </p:nvGrpSpPr>
        <p:grpSpPr>
          <a:xfrm>
            <a:off x="6361142" y="5135654"/>
            <a:ext cx="2916075" cy="307777"/>
            <a:chOff x="6103690" y="5523199"/>
            <a:chExt cx="2916075" cy="307777"/>
          </a:xfrm>
        </p:grpSpPr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xmlns="" id="{91093B75-0440-38B9-0E78-10DDB0BD888A}"/>
                </a:ext>
              </a:extLst>
            </p:cNvPr>
            <p:cNvSpPr txBox="1"/>
            <p:nvPr/>
          </p:nvSpPr>
          <p:spPr>
            <a:xfrm>
              <a:off x="6439666" y="5523199"/>
              <a:ext cx="25800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A1"/>
                  </a:solidFill>
                  <a:effectLst/>
                  <a:uLnTx/>
                  <a:uFillTx/>
                  <a:latin typeface="Akrobat SemiBold" panose="00000700000000000000" pitchFamily="50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ПЕДАГОГИЧЕСКИЕ КЛАССЫ</a:t>
              </a:r>
            </a:p>
          </p:txBody>
        </p:sp>
        <p:pic>
          <p:nvPicPr>
            <p:cNvPr id="182" name="Рисунок 181">
              <a:extLst>
                <a:ext uri="{FF2B5EF4-FFF2-40B4-BE49-F238E27FC236}">
                  <a16:creationId xmlns:a16="http://schemas.microsoft.com/office/drawing/2014/main" xmlns="" id="{6753B73B-0B99-B731-2404-C3640078E40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3690" y="5572687"/>
              <a:ext cx="208800" cy="208800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5" name="Группа 4">
            <a:extLst>
              <a:ext uri="{FF2B5EF4-FFF2-40B4-BE49-F238E27FC236}">
                <a16:creationId xmlns:a16="http://schemas.microsoft.com/office/drawing/2014/main" xmlns="" id="{6E9C3C36-ABC9-462C-A92E-DCA74D13624C}"/>
              </a:ext>
            </a:extLst>
          </p:cNvPr>
          <p:cNvGrpSpPr/>
          <p:nvPr/>
        </p:nvGrpSpPr>
        <p:grpSpPr>
          <a:xfrm>
            <a:off x="6361400" y="4739344"/>
            <a:ext cx="2418855" cy="307777"/>
            <a:chOff x="6103948" y="5239515"/>
            <a:chExt cx="2418855" cy="307777"/>
          </a:xfrm>
        </p:grpSpPr>
        <p:sp>
          <p:nvSpPr>
            <p:cNvPr id="190" name="TextBox 189">
              <a:extLst>
                <a:ext uri="{FF2B5EF4-FFF2-40B4-BE49-F238E27FC236}">
                  <a16:creationId xmlns:a16="http://schemas.microsoft.com/office/drawing/2014/main" xmlns="" id="{60B55215-6B4E-84C7-518A-ADA8C4874A3B}"/>
                </a:ext>
              </a:extLst>
            </p:cNvPr>
            <p:cNvSpPr txBox="1"/>
            <p:nvPr/>
          </p:nvSpPr>
          <p:spPr>
            <a:xfrm>
              <a:off x="6439666" y="5239515"/>
              <a:ext cx="2083137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A1"/>
                  </a:solidFill>
                  <a:effectLst/>
                  <a:uLnTx/>
                  <a:uFillTx/>
                  <a:latin typeface="Akrobat SemiBold" panose="00000700000000000000" pitchFamily="50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ИНЖЕНЕРНЫЕ КЛАССЫ</a:t>
              </a:r>
            </a:p>
          </p:txBody>
        </p:sp>
        <p:pic>
          <p:nvPicPr>
            <p:cNvPr id="191" name="Рисунок 190">
              <a:extLst>
                <a:ext uri="{FF2B5EF4-FFF2-40B4-BE49-F238E27FC236}">
                  <a16:creationId xmlns:a16="http://schemas.microsoft.com/office/drawing/2014/main" xmlns="" id="{2B66DB22-7F16-A3C8-7029-214E887B20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103948" y="5289261"/>
              <a:ext cx="208284" cy="208284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01" name="TextBox 200">
            <a:extLst>
              <a:ext uri="{FF2B5EF4-FFF2-40B4-BE49-F238E27FC236}">
                <a16:creationId xmlns:a16="http://schemas.microsoft.com/office/drawing/2014/main" xmlns="" id="{65D7AC67-1FCD-B654-2454-E411477CEB46}"/>
              </a:ext>
            </a:extLst>
          </p:cNvPr>
          <p:cNvSpPr txBox="1"/>
          <p:nvPr/>
        </p:nvSpPr>
        <p:spPr>
          <a:xfrm>
            <a:off x="6697118" y="5531964"/>
            <a:ext cx="245619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622A1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МЕДИЦИНСКИЕ КЛАССЫ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BFE0569E-44CA-4317-A380-F0F7870FC427}"/>
              </a:ext>
            </a:extLst>
          </p:cNvPr>
          <p:cNvGrpSpPr/>
          <p:nvPr/>
        </p:nvGrpSpPr>
        <p:grpSpPr>
          <a:xfrm>
            <a:off x="9393228" y="4995512"/>
            <a:ext cx="1955206" cy="307777"/>
            <a:chOff x="9228138" y="5118588"/>
            <a:chExt cx="1955206" cy="307777"/>
          </a:xfrm>
        </p:grpSpPr>
        <p:pic>
          <p:nvPicPr>
            <p:cNvPr id="202" name="Рисунок 201">
              <a:extLst>
                <a:ext uri="{FF2B5EF4-FFF2-40B4-BE49-F238E27FC236}">
                  <a16:creationId xmlns:a16="http://schemas.microsoft.com/office/drawing/2014/main" xmlns="" id="{1F1FDA5A-3D57-CABF-02BC-93487CF0993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228138" y="5168076"/>
              <a:ext cx="208800" cy="208800"/>
            </a:xfrm>
            <a:prstGeom prst="rect">
              <a:avLst/>
            </a:prstGeom>
            <a:ln>
              <a:noFill/>
            </a:ln>
          </p:spPr>
        </p:pic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xmlns="" id="{B375F5F6-9354-9E81-1F31-060451370F0A}"/>
                </a:ext>
              </a:extLst>
            </p:cNvPr>
            <p:cNvSpPr txBox="1"/>
            <p:nvPr/>
          </p:nvSpPr>
          <p:spPr>
            <a:xfrm>
              <a:off x="9568830" y="5118588"/>
              <a:ext cx="161451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A1"/>
                  </a:solidFill>
                  <a:effectLst/>
                  <a:uLnTx/>
                  <a:uFillTx/>
                  <a:latin typeface="Akrobat SemiBold" panose="00000700000000000000" pitchFamily="50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КАДЕТСКИЕ КЛАССЫ</a:t>
              </a:r>
            </a:p>
          </p:txBody>
        </p:sp>
      </p:grpSp>
      <p:sp>
        <p:nvSpPr>
          <p:cNvPr id="209" name="Прямоугольник 208">
            <a:extLst>
              <a:ext uri="{FF2B5EF4-FFF2-40B4-BE49-F238E27FC236}">
                <a16:creationId xmlns:a16="http://schemas.microsoft.com/office/drawing/2014/main" xmlns="" id="{3F5EE721-ED4B-11D1-CFEF-F6B2A5D646BE}"/>
              </a:ext>
            </a:extLst>
          </p:cNvPr>
          <p:cNvSpPr/>
          <p:nvPr/>
        </p:nvSpPr>
        <p:spPr>
          <a:xfrm>
            <a:off x="8297975" y="2300595"/>
            <a:ext cx="1397355" cy="1633964"/>
          </a:xfrm>
          <a:prstGeom prst="rect">
            <a:avLst/>
          </a:prstGeom>
          <a:noFill/>
          <a:ln w="12700">
            <a:solidFill>
              <a:srgbClr val="B1E9A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xmlns="" id="{9F4DF1AF-05D2-4D2D-99A8-78A0FF401EE8}"/>
              </a:ext>
            </a:extLst>
          </p:cNvPr>
          <p:cNvGrpSpPr/>
          <p:nvPr/>
        </p:nvGrpSpPr>
        <p:grpSpPr>
          <a:xfrm>
            <a:off x="9277079" y="4231955"/>
            <a:ext cx="2410443" cy="435254"/>
            <a:chOff x="9111989" y="4335047"/>
            <a:chExt cx="2410443" cy="435254"/>
          </a:xfrm>
        </p:grpSpPr>
        <p:pic>
          <p:nvPicPr>
            <p:cNvPr id="181" name="Рисунок 180">
              <a:extLst>
                <a:ext uri="{FF2B5EF4-FFF2-40B4-BE49-F238E27FC236}">
                  <a16:creationId xmlns:a16="http://schemas.microsoft.com/office/drawing/2014/main" xmlns="" id="{9FD50E81-5467-30E5-B870-7F5D50BF8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78102" y="4482301"/>
              <a:ext cx="208800" cy="208800"/>
            </a:xfrm>
            <a:prstGeom prst="rect">
              <a:avLst/>
            </a:prstGeom>
            <a:ln>
              <a:noFill/>
            </a:ln>
          </p:spPr>
        </p:pic>
        <p:sp>
          <p:nvSpPr>
            <p:cNvPr id="210" name="Прямоугольник: скругленные углы 209">
              <a:extLst>
                <a:ext uri="{FF2B5EF4-FFF2-40B4-BE49-F238E27FC236}">
                  <a16:creationId xmlns:a16="http://schemas.microsoft.com/office/drawing/2014/main" xmlns="" id="{487378D3-76E1-ABB3-A42E-766B3720BB61}"/>
                </a:ext>
              </a:extLst>
            </p:cNvPr>
            <p:cNvSpPr/>
            <p:nvPr/>
          </p:nvSpPr>
          <p:spPr>
            <a:xfrm>
              <a:off x="9111989" y="4403101"/>
              <a:ext cx="2410443" cy="367200"/>
            </a:xfrm>
            <a:prstGeom prst="roundRect">
              <a:avLst/>
            </a:prstGeom>
            <a:solidFill>
              <a:srgbClr val="B1E9A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xmlns="" id="{E9F51177-F21A-A030-26AB-1FE71BC7EDFD}"/>
                </a:ext>
              </a:extLst>
            </p:cNvPr>
            <p:cNvSpPr txBox="1"/>
            <p:nvPr/>
          </p:nvSpPr>
          <p:spPr>
            <a:xfrm>
              <a:off x="9111989" y="4335047"/>
              <a:ext cx="23466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krobat SemiBold" panose="00000700000000000000" pitchFamily="50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СОЦИАЛИЗИРУЮЩИЙ ХАРАКТЕР</a:t>
              </a:r>
            </a:p>
          </p:txBody>
        </p:sp>
      </p:grpSp>
      <p:sp>
        <p:nvSpPr>
          <p:cNvPr id="214" name="Прямоугольник: скругленные углы 213">
            <a:extLst>
              <a:ext uri="{FF2B5EF4-FFF2-40B4-BE49-F238E27FC236}">
                <a16:creationId xmlns:a16="http://schemas.microsoft.com/office/drawing/2014/main" xmlns="" id="{C732E206-2841-6CA7-9338-EBA071EE2405}"/>
              </a:ext>
            </a:extLst>
          </p:cNvPr>
          <p:cNvSpPr/>
          <p:nvPr/>
        </p:nvSpPr>
        <p:spPr>
          <a:xfrm>
            <a:off x="6259271" y="4299911"/>
            <a:ext cx="2781964" cy="367396"/>
          </a:xfrm>
          <a:prstGeom prst="round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xmlns="" id="{0D9CF4F4-EA3D-4A25-99B8-FC03BB6A3D6E}"/>
              </a:ext>
            </a:extLst>
          </p:cNvPr>
          <p:cNvSpPr txBox="1"/>
          <p:nvPr/>
        </p:nvSpPr>
        <p:spPr>
          <a:xfrm>
            <a:off x="6241855" y="4231955"/>
            <a:ext cx="2774108" cy="3231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ПРОФОРИЕНТАЦИОННЫЙ ХАРАКТЕР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xmlns="" id="{1B5FD055-0D5B-4877-870D-E991D66C7126}"/>
              </a:ext>
            </a:extLst>
          </p:cNvPr>
          <p:cNvGrpSpPr/>
          <p:nvPr/>
        </p:nvGrpSpPr>
        <p:grpSpPr>
          <a:xfrm>
            <a:off x="6361142" y="5928274"/>
            <a:ext cx="2369059" cy="307777"/>
            <a:chOff x="6103690" y="6094315"/>
            <a:chExt cx="2369059" cy="307777"/>
          </a:xfrm>
        </p:grpSpPr>
        <p:pic>
          <p:nvPicPr>
            <p:cNvPr id="215" name="Рисунок 214">
              <a:extLst>
                <a:ext uri="{FF2B5EF4-FFF2-40B4-BE49-F238E27FC236}">
                  <a16:creationId xmlns:a16="http://schemas.microsoft.com/office/drawing/2014/main" xmlns="" id="{A4FBD1DB-132C-A9B5-9B9A-744097BF2A3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03690" y="6143803"/>
              <a:ext cx="208800" cy="208800"/>
            </a:xfrm>
            <a:prstGeom prst="rect">
              <a:avLst/>
            </a:prstGeom>
            <a:ln>
              <a:noFill/>
            </a:ln>
          </p:spPr>
        </p:pic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xmlns="" id="{31E72817-99CD-10D9-109B-60A5E95B4B58}"/>
                </a:ext>
              </a:extLst>
            </p:cNvPr>
            <p:cNvSpPr txBox="1"/>
            <p:nvPr/>
          </p:nvSpPr>
          <p:spPr>
            <a:xfrm>
              <a:off x="6439666" y="6094315"/>
              <a:ext cx="2033083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A1"/>
                  </a:solidFill>
                  <a:effectLst/>
                  <a:uLnTx/>
                  <a:uFillTx/>
                  <a:latin typeface="Akrobat SemiBold" panose="00000700000000000000" pitchFamily="50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МЕДИАКЛАССЫ</a:t>
              </a:r>
            </a:p>
          </p:txBody>
        </p: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D395069A-64EB-4A5B-B61C-3C1786C4F397}"/>
              </a:ext>
            </a:extLst>
          </p:cNvPr>
          <p:cNvGrpSpPr/>
          <p:nvPr/>
        </p:nvGrpSpPr>
        <p:grpSpPr>
          <a:xfrm>
            <a:off x="6361142" y="6324586"/>
            <a:ext cx="2369059" cy="307777"/>
            <a:chOff x="6103690" y="6409206"/>
            <a:chExt cx="2369059" cy="307777"/>
          </a:xfrm>
        </p:grpSpPr>
        <p:pic>
          <p:nvPicPr>
            <p:cNvPr id="217" name="Рисунок 216">
              <a:extLst>
                <a:ext uri="{FF2B5EF4-FFF2-40B4-BE49-F238E27FC236}">
                  <a16:creationId xmlns:a16="http://schemas.microsoft.com/office/drawing/2014/main" xmlns="" id="{038BFAB7-B9D4-59A6-B1C6-6D24E1FD1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103690" y="6458694"/>
              <a:ext cx="208800" cy="208800"/>
            </a:xfrm>
            <a:prstGeom prst="rect">
              <a:avLst/>
            </a:prstGeom>
          </p:spPr>
        </p:pic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xmlns="" id="{ED203DA5-8DB9-4D86-8D02-277B636A5734}"/>
                </a:ext>
              </a:extLst>
            </p:cNvPr>
            <p:cNvSpPr txBox="1"/>
            <p:nvPr/>
          </p:nvSpPr>
          <p:spPr>
            <a:xfrm>
              <a:off x="6439666" y="6409206"/>
              <a:ext cx="203308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A1"/>
                  </a:solidFill>
                  <a:effectLst/>
                  <a:uLnTx/>
                  <a:uFillTx/>
                  <a:latin typeface="Akrobat SemiBold" panose="00000700000000000000" pitchFamily="50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ИТ-КЛАССЫ</a:t>
              </a:r>
            </a:p>
          </p:txBody>
        </p:sp>
      </p:grp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68DF45DC-2BB7-4CE0-B9A5-0B6AD7F08807}"/>
              </a:ext>
            </a:extLst>
          </p:cNvPr>
          <p:cNvGrpSpPr/>
          <p:nvPr/>
        </p:nvGrpSpPr>
        <p:grpSpPr>
          <a:xfrm>
            <a:off x="9399334" y="5691015"/>
            <a:ext cx="1953620" cy="307777"/>
            <a:chOff x="9234244" y="6081126"/>
            <a:chExt cx="1953620" cy="307777"/>
          </a:xfrm>
        </p:grpSpPr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xmlns="" id="{736F74FC-7B7B-6220-3A26-A32209B4C6EC}"/>
                </a:ext>
              </a:extLst>
            </p:cNvPr>
            <p:cNvSpPr txBox="1"/>
            <p:nvPr/>
          </p:nvSpPr>
          <p:spPr>
            <a:xfrm>
              <a:off x="9573350" y="6081126"/>
              <a:ext cx="16145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A1"/>
                  </a:solidFill>
                  <a:effectLst/>
                  <a:uLnTx/>
                  <a:uFillTx/>
                  <a:latin typeface="Akrobat SemiBold" panose="00000700000000000000" pitchFamily="50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АГРОКЛАССЫ</a:t>
              </a:r>
            </a:p>
          </p:txBody>
        </p:sp>
        <p:pic>
          <p:nvPicPr>
            <p:cNvPr id="220" name="Рисунок 219">
              <a:extLst>
                <a:ext uri="{FF2B5EF4-FFF2-40B4-BE49-F238E27FC236}">
                  <a16:creationId xmlns:a16="http://schemas.microsoft.com/office/drawing/2014/main" xmlns="" id="{C4837F43-ADA7-E6EC-77F6-88660CF4B70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34244" y="6130614"/>
              <a:ext cx="208800" cy="208800"/>
            </a:xfrm>
            <a:prstGeom prst="rect">
              <a:avLst/>
            </a:prstGeom>
          </p:spPr>
        </p:pic>
      </p:grp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xmlns="" id="{D300C820-FFF7-47E3-9E34-717B25E8672F}"/>
              </a:ext>
            </a:extLst>
          </p:cNvPr>
          <p:cNvGrpSpPr/>
          <p:nvPr/>
        </p:nvGrpSpPr>
        <p:grpSpPr>
          <a:xfrm>
            <a:off x="9277079" y="5390273"/>
            <a:ext cx="2378567" cy="367200"/>
            <a:chOff x="9111989" y="5501430"/>
            <a:chExt cx="2378567" cy="367200"/>
          </a:xfrm>
        </p:grpSpPr>
        <p:sp>
          <p:nvSpPr>
            <p:cNvPr id="223" name="Прямоугольник: скругленные углы 222">
              <a:extLst>
                <a:ext uri="{FF2B5EF4-FFF2-40B4-BE49-F238E27FC236}">
                  <a16:creationId xmlns:a16="http://schemas.microsoft.com/office/drawing/2014/main" xmlns="" id="{AC684241-60FC-7300-D93B-C6359B8A3BF3}"/>
                </a:ext>
              </a:extLst>
            </p:cNvPr>
            <p:cNvSpPr/>
            <p:nvPr/>
          </p:nvSpPr>
          <p:spPr>
            <a:xfrm>
              <a:off x="9111989" y="5501430"/>
              <a:ext cx="2378567" cy="367200"/>
            </a:xfrm>
            <a:prstGeom prst="roundRect">
              <a:avLst/>
            </a:prstGeom>
            <a:solidFill>
              <a:srgbClr val="FF999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40000"/>
                    <a:lumOff val="6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xmlns="" id="{3590F016-8738-B8E6-0135-84A63A6D1301}"/>
                </a:ext>
              </a:extLst>
            </p:cNvPr>
            <p:cNvSpPr txBox="1"/>
            <p:nvPr/>
          </p:nvSpPr>
          <p:spPr>
            <a:xfrm>
              <a:off x="9134629" y="5531142"/>
              <a:ext cx="2346691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krobat SemiBold" panose="00000700000000000000" pitchFamily="50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«МАЛОКОМПЛЕКТНЫЕ»</a:t>
              </a:r>
            </a:p>
          </p:txBody>
        </p:sp>
      </p:grp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xmlns="" id="{9D728648-6EB8-44D6-90DD-B78B92232C51}"/>
              </a:ext>
            </a:extLst>
          </p:cNvPr>
          <p:cNvSpPr/>
          <p:nvPr/>
        </p:nvSpPr>
        <p:spPr>
          <a:xfrm>
            <a:off x="0" y="-8526"/>
            <a:ext cx="12209416" cy="1033508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xmlns="" id="{B095233C-232B-4E08-AE6C-FF74B5B9BAB4}"/>
              </a:ext>
            </a:extLst>
          </p:cNvPr>
          <p:cNvSpPr txBox="1"/>
          <p:nvPr/>
        </p:nvSpPr>
        <p:spPr>
          <a:xfrm>
            <a:off x="553148" y="56218"/>
            <a:ext cx="1112159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ExtraBold" panose="00000900000000000000" pitchFamily="50" charset="-52"/>
                <a:ea typeface="+mn-ea"/>
                <a:cs typeface="Times New Roman" panose="02020603050405020304" pitchFamily="18" charset="0"/>
              </a:rPr>
              <a:t>ПРОФИЛЬНОЕ ОБУЧЕНИЕ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krobat SemiBold" panose="00000700000000000000" pitchFamily="50" charset="-52"/>
                <a:ea typeface="+mn-ea"/>
                <a:cs typeface="Times New Roman" panose="02020603050405020304" pitchFamily="18" charset="0"/>
              </a:rPr>
              <a:t>результаты мониторинга профильных классов (декабрь 2025 г.)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xmlns="" id="{B7D72EF3-294E-4246-9225-26E3D623CA7B}"/>
              </a:ext>
            </a:extLst>
          </p:cNvPr>
          <p:cNvSpPr txBox="1"/>
          <p:nvPr/>
        </p:nvSpPr>
        <p:spPr>
          <a:xfrm>
            <a:off x="6000235" y="1028676"/>
            <a:ext cx="619176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+mn-ea"/>
                <a:cs typeface="+mn-cs"/>
              </a:rPr>
              <a:t>Число профильных 7-9 и 10-11 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+mn-ea"/>
                <a:cs typeface="+mn-cs"/>
              </a:rPr>
              <a:t>кл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+mn-ea"/>
                <a:cs typeface="+mn-cs"/>
              </a:rPr>
              <a:t>. (ед.) и средняя наполняемость (чел./</a:t>
            </a:r>
            <a:r>
              <a:rPr kumimoji="0" lang="ru-RU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+mn-ea"/>
                <a:cs typeface="+mn-cs"/>
              </a:rPr>
              <a:t>кл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+mn-ea"/>
                <a:cs typeface="+mn-cs"/>
              </a:rPr>
              <a:t>.)</a:t>
            </a:r>
          </a:p>
        </p:txBody>
      </p:sp>
      <p:grpSp>
        <p:nvGrpSpPr>
          <p:cNvPr id="122" name="Группа 121">
            <a:extLst>
              <a:ext uri="{FF2B5EF4-FFF2-40B4-BE49-F238E27FC236}">
                <a16:creationId xmlns:a16="http://schemas.microsoft.com/office/drawing/2014/main" xmlns="" id="{EDD445A5-EFCA-405B-BBAF-75ACB2AADED8}"/>
              </a:ext>
            </a:extLst>
          </p:cNvPr>
          <p:cNvGrpSpPr/>
          <p:nvPr/>
        </p:nvGrpSpPr>
        <p:grpSpPr>
          <a:xfrm>
            <a:off x="9393228" y="6009055"/>
            <a:ext cx="2916075" cy="307777"/>
            <a:chOff x="6103690" y="5523199"/>
            <a:chExt cx="2916075" cy="307777"/>
          </a:xfrm>
        </p:grpSpPr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xmlns="" id="{9311A91B-AC22-4581-AB0B-4BFFA522BFBD}"/>
                </a:ext>
              </a:extLst>
            </p:cNvPr>
            <p:cNvSpPr txBox="1"/>
            <p:nvPr/>
          </p:nvSpPr>
          <p:spPr>
            <a:xfrm>
              <a:off x="6439666" y="5523199"/>
              <a:ext cx="258009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A1"/>
                  </a:solidFill>
                  <a:effectLst/>
                  <a:uLnTx/>
                  <a:uFillTx/>
                  <a:latin typeface="Akrobat SemiBold" panose="00000700000000000000" pitchFamily="50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ПЕДАГОГИЧЕСКИЕ КЛАССЫ</a:t>
              </a:r>
            </a:p>
          </p:txBody>
        </p:sp>
        <p:pic>
          <p:nvPicPr>
            <p:cNvPr id="124" name="Рисунок 123">
              <a:extLst>
                <a:ext uri="{FF2B5EF4-FFF2-40B4-BE49-F238E27FC236}">
                  <a16:creationId xmlns:a16="http://schemas.microsoft.com/office/drawing/2014/main" xmlns="" id="{A16C6EC2-7672-49FE-8314-E511AA3B8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03690" y="5572687"/>
              <a:ext cx="208800" cy="2088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127" name="TextBox 126">
            <a:extLst>
              <a:ext uri="{FF2B5EF4-FFF2-40B4-BE49-F238E27FC236}">
                <a16:creationId xmlns:a16="http://schemas.microsoft.com/office/drawing/2014/main" xmlns="" id="{FD39E60A-CE0A-4209-B59B-8508D94ADF6B}"/>
              </a:ext>
            </a:extLst>
          </p:cNvPr>
          <p:cNvSpPr txBox="1"/>
          <p:nvPr/>
        </p:nvSpPr>
        <p:spPr>
          <a:xfrm>
            <a:off x="9729204" y="6327097"/>
            <a:ext cx="2456198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srgbClr val="1622A1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МЕДИЦИНСКИЕ КЛАССЫ</a:t>
            </a:r>
          </a:p>
        </p:txBody>
      </p:sp>
      <p:grpSp>
        <p:nvGrpSpPr>
          <p:cNvPr id="138" name="Группа 137">
            <a:extLst>
              <a:ext uri="{FF2B5EF4-FFF2-40B4-BE49-F238E27FC236}">
                <a16:creationId xmlns:a16="http://schemas.microsoft.com/office/drawing/2014/main" xmlns="" id="{D4F1D0BF-64AF-4D4E-A6FC-F9C45D2DF2AD}"/>
              </a:ext>
            </a:extLst>
          </p:cNvPr>
          <p:cNvGrpSpPr/>
          <p:nvPr/>
        </p:nvGrpSpPr>
        <p:grpSpPr>
          <a:xfrm>
            <a:off x="9399334" y="4677472"/>
            <a:ext cx="1953620" cy="307777"/>
            <a:chOff x="9234244" y="6081126"/>
            <a:chExt cx="1953620" cy="307777"/>
          </a:xfrm>
        </p:grpSpPr>
        <p:sp>
          <p:nvSpPr>
            <p:cNvPr id="139" name="TextBox 138">
              <a:extLst>
                <a:ext uri="{FF2B5EF4-FFF2-40B4-BE49-F238E27FC236}">
                  <a16:creationId xmlns:a16="http://schemas.microsoft.com/office/drawing/2014/main" xmlns="" id="{32472432-C5DE-4F1F-910D-A69530D34740}"/>
                </a:ext>
              </a:extLst>
            </p:cNvPr>
            <p:cNvSpPr txBox="1"/>
            <p:nvPr/>
          </p:nvSpPr>
          <p:spPr>
            <a:xfrm>
              <a:off x="9573350" y="6081126"/>
              <a:ext cx="16145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622A1"/>
                  </a:solidFill>
                  <a:effectLst/>
                  <a:uLnTx/>
                  <a:uFillTx/>
                  <a:latin typeface="Akrobat SemiBold" panose="00000700000000000000" pitchFamily="50" charset="-52"/>
                  <a:ea typeface="Calibri" panose="020F0502020204030204" pitchFamily="34" charset="0"/>
                  <a:cs typeface="Times New Roman" panose="02020603050405020304" pitchFamily="18" charset="0"/>
                </a:rPr>
                <a:t>АГРОКЛАССЫ</a:t>
              </a:r>
            </a:p>
          </p:txBody>
        </p:sp>
        <p:pic>
          <p:nvPicPr>
            <p:cNvPr id="140" name="Рисунок 139">
              <a:extLst>
                <a:ext uri="{FF2B5EF4-FFF2-40B4-BE49-F238E27FC236}">
                  <a16:creationId xmlns:a16="http://schemas.microsoft.com/office/drawing/2014/main" xmlns="" id="{B02CB812-035B-43A6-B5F6-B63921C09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9234244" y="6130614"/>
              <a:ext cx="208800" cy="208800"/>
            </a:xfrm>
            <a:prstGeom prst="rect">
              <a:avLst/>
            </a:prstGeom>
          </p:spPr>
        </p:pic>
      </p:grpSp>
      <p:sp>
        <p:nvSpPr>
          <p:cNvPr id="145" name="Прямоугольник: скругленные углы 144">
            <a:extLst>
              <a:ext uri="{FF2B5EF4-FFF2-40B4-BE49-F238E27FC236}">
                <a16:creationId xmlns:a16="http://schemas.microsoft.com/office/drawing/2014/main" xmlns="" id="{4C4EC83A-5E1D-4A9D-A205-1AFC06642312}"/>
              </a:ext>
            </a:extLst>
          </p:cNvPr>
          <p:cNvSpPr/>
          <p:nvPr/>
        </p:nvSpPr>
        <p:spPr>
          <a:xfrm>
            <a:off x="9243233" y="2653621"/>
            <a:ext cx="213361" cy="201014"/>
          </a:xfrm>
          <a:prstGeom prst="roundRect">
            <a:avLst/>
          </a:prstGeom>
          <a:noFill/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6" name="Прямоугольник: скругленные углы 145">
            <a:extLst>
              <a:ext uri="{FF2B5EF4-FFF2-40B4-BE49-F238E27FC236}">
                <a16:creationId xmlns:a16="http://schemas.microsoft.com/office/drawing/2014/main" xmlns="" id="{8C0D412A-5D61-4041-B098-7BE3CA7F81BA}"/>
              </a:ext>
            </a:extLst>
          </p:cNvPr>
          <p:cNvSpPr/>
          <p:nvPr/>
        </p:nvSpPr>
        <p:spPr>
          <a:xfrm>
            <a:off x="9956267" y="2784087"/>
            <a:ext cx="213361" cy="201014"/>
          </a:xfrm>
          <a:prstGeom prst="roundRect">
            <a:avLst/>
          </a:prstGeom>
          <a:noFill/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081E9EA3-08AA-8DD4-EB96-4C1F5C3317D9}"/>
              </a:ext>
            </a:extLst>
          </p:cNvPr>
          <p:cNvGraphicFramePr/>
          <p:nvPr/>
        </p:nvGraphicFramePr>
        <p:xfrm>
          <a:off x="658812" y="1749100"/>
          <a:ext cx="5198451" cy="2387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3" name="Надпись 3">
            <a:extLst>
              <a:ext uri="{FF2B5EF4-FFF2-40B4-BE49-F238E27FC236}">
                <a16:creationId xmlns:a16="http://schemas.microsoft.com/office/drawing/2014/main" xmlns="" id="{FF1E5E05-E276-7E7F-92B1-575C80F7E203}"/>
              </a:ext>
            </a:extLst>
          </p:cNvPr>
          <p:cNvSpPr txBox="1"/>
          <p:nvPr/>
        </p:nvSpPr>
        <p:spPr>
          <a:xfrm>
            <a:off x="1025235" y="2290353"/>
            <a:ext cx="489665" cy="3886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0D4798"/>
                </a:solidFill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5114 школ</a:t>
            </a:r>
          </a:p>
        </p:txBody>
      </p:sp>
      <p:sp>
        <p:nvSpPr>
          <p:cNvPr id="4" name="Надпись 4">
            <a:extLst>
              <a:ext uri="{FF2B5EF4-FFF2-40B4-BE49-F238E27FC236}">
                <a16:creationId xmlns:a16="http://schemas.microsoft.com/office/drawing/2014/main" xmlns="" id="{23CE6E0F-D9F6-9087-E9E7-AB44AC875471}"/>
              </a:ext>
            </a:extLst>
          </p:cNvPr>
          <p:cNvSpPr txBox="1"/>
          <p:nvPr/>
        </p:nvSpPr>
        <p:spPr>
          <a:xfrm>
            <a:off x="1709711" y="2766092"/>
            <a:ext cx="508049" cy="35052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rgbClr val="0D4798"/>
                </a:solidFill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3588 школ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6686716-4F4F-125C-6F6C-6FC3772D5DCF}"/>
              </a:ext>
            </a:extLst>
          </p:cNvPr>
          <p:cNvSpPr txBox="1"/>
          <p:nvPr/>
        </p:nvSpPr>
        <p:spPr>
          <a:xfrm>
            <a:off x="549625" y="1046186"/>
            <a:ext cx="5502962" cy="5355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+mn-ea"/>
                <a:cs typeface="+mn-cs"/>
              </a:rPr>
              <a:t>Количество и доля школ с классами различного профиля от их общего числа (ед., %)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3806B6A-1D42-C647-DAEC-86D73DEF5813}"/>
              </a:ext>
            </a:extLst>
          </p:cNvPr>
          <p:cNvSpPr txBox="1"/>
          <p:nvPr/>
        </p:nvSpPr>
        <p:spPr>
          <a:xfrm>
            <a:off x="620706" y="4112143"/>
            <a:ext cx="65708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D4798"/>
                </a:solidFill>
                <a:latin typeface="Akrobat SemiBold" panose="00000700000000000000" pitchFamily="50" charset="-52"/>
              </a:rPr>
              <a:t>Соотношение доли обучающихся 7-9 и 10-11 профильных классах, %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9E3C032A-E8E3-80DC-1E5E-ADCD7FF703AF}"/>
              </a:ext>
            </a:extLst>
          </p:cNvPr>
          <p:cNvSpPr/>
          <p:nvPr/>
        </p:nvSpPr>
        <p:spPr>
          <a:xfrm>
            <a:off x="942110" y="5218273"/>
            <a:ext cx="4784436" cy="255791"/>
          </a:xfrm>
          <a:prstGeom prst="rect">
            <a:avLst/>
          </a:prstGeom>
          <a:solidFill>
            <a:srgbClr val="F4F5F7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A6B59039-6ADB-CCD5-BC50-3835C42094A0}"/>
              </a:ext>
            </a:extLst>
          </p:cNvPr>
          <p:cNvSpPr/>
          <p:nvPr/>
        </p:nvSpPr>
        <p:spPr>
          <a:xfrm>
            <a:off x="942110" y="5715838"/>
            <a:ext cx="4784436" cy="255791"/>
          </a:xfrm>
          <a:prstGeom prst="rect">
            <a:avLst/>
          </a:prstGeom>
          <a:solidFill>
            <a:srgbClr val="F4F5F7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:a16="http://schemas.microsoft.com/office/drawing/2014/main" xmlns="" id="{AD56960D-8845-8369-49AC-125B8628D6C8}"/>
              </a:ext>
            </a:extLst>
          </p:cNvPr>
          <p:cNvGraphicFramePr/>
          <p:nvPr/>
        </p:nvGraphicFramePr>
        <p:xfrm>
          <a:off x="658812" y="4553527"/>
          <a:ext cx="5199424" cy="2158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82" name="Номер слайда 3">
            <a:extLst>
              <a:ext uri="{FF2B5EF4-FFF2-40B4-BE49-F238E27FC236}">
                <a16:creationId xmlns:a16="http://schemas.microsoft.com/office/drawing/2014/main" xmlns="" id="{528A54B5-7D1B-4BF4-A051-26A129520D40}"/>
              </a:ext>
            </a:extLst>
          </p:cNvPr>
          <p:cNvSpPr txBox="1">
            <a:spLocks/>
          </p:cNvSpPr>
          <p:nvPr/>
        </p:nvSpPr>
        <p:spPr>
          <a:xfrm>
            <a:off x="11590592" y="6297781"/>
            <a:ext cx="364679" cy="33614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krobat" panose="00000600000000000000" pitchFamily="50" charset="-52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krobat" panose="00000600000000000000" pitchFamily="50" charset="-52"/>
              <a:ea typeface="+mn-ea"/>
              <a:cs typeface="Arial" panose="020B0604020202020204" pitchFamily="34" charset="0"/>
            </a:endParaRPr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xmlns="" id="{CB920C9B-7C21-4BB2-B246-BB3C67023F0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142" y="5576352"/>
            <a:ext cx="208800" cy="208800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:a16="http://schemas.microsoft.com/office/drawing/2014/main" xmlns="" id="{AC832150-9F8C-4B1C-B5D7-D309A7516AB5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4318" y="6375489"/>
            <a:ext cx="208800" cy="20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892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A5064B4-77B0-B439-EC79-F2CEEA49E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577A2594-1E31-4379-B94A-2F18CCF6A89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854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0" name="Прямоугольник: скругленные углы 139">
            <a:extLst>
              <a:ext uri="{FF2B5EF4-FFF2-40B4-BE49-F238E27FC236}">
                <a16:creationId xmlns:a16="http://schemas.microsoft.com/office/drawing/2014/main" xmlns="" id="{30573909-41C9-0818-CF23-D00FD5B7FB56}"/>
              </a:ext>
            </a:extLst>
          </p:cNvPr>
          <p:cNvSpPr/>
          <p:nvPr/>
        </p:nvSpPr>
        <p:spPr>
          <a:xfrm>
            <a:off x="6246811" y="4809281"/>
            <a:ext cx="5277167" cy="1730064"/>
          </a:xfrm>
          <a:prstGeom prst="roundRect">
            <a:avLst>
              <a:gd name="adj" fmla="val 7696"/>
            </a:avLst>
          </a:prstGeom>
          <a:solidFill>
            <a:schemeClr val="bg1"/>
          </a:solidFill>
          <a:ln>
            <a:solidFill>
              <a:srgbClr val="0D47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Прямоугольник: скругленные углы 128">
            <a:extLst>
              <a:ext uri="{FF2B5EF4-FFF2-40B4-BE49-F238E27FC236}">
                <a16:creationId xmlns:a16="http://schemas.microsoft.com/office/drawing/2014/main" xmlns="" id="{F160B155-5600-941D-F3D6-DA73900915CC}"/>
              </a:ext>
            </a:extLst>
          </p:cNvPr>
          <p:cNvSpPr/>
          <p:nvPr/>
        </p:nvSpPr>
        <p:spPr>
          <a:xfrm>
            <a:off x="658813" y="4809281"/>
            <a:ext cx="5427980" cy="1730064"/>
          </a:xfrm>
          <a:prstGeom prst="roundRect">
            <a:avLst>
              <a:gd name="adj" fmla="val 7696"/>
            </a:avLst>
          </a:prstGeom>
          <a:solidFill>
            <a:schemeClr val="bg1"/>
          </a:solidFill>
          <a:ln>
            <a:solidFill>
              <a:srgbClr val="0D47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A5F43CE1-BEBE-E7BD-03EB-CA2071E72FCE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668020" y="1907333"/>
          <a:ext cx="5427981" cy="3242177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algn="ctr" rotWithShape="0">
                    <a:prstClr val="black">
                      <a:alpha val="36000"/>
                    </a:prstClr>
                  </a:outerShdw>
                </a:effectLst>
                <a:tableStyleId>{5C22544A-7EE6-4342-B048-85BDC9FD1C3A}</a:tableStyleId>
              </a:tblPr>
              <a:tblGrid>
                <a:gridCol w="1669663">
                  <a:extLst>
                    <a:ext uri="{9D8B030D-6E8A-4147-A177-3AD203B41FA5}">
                      <a16:colId xmlns:a16="http://schemas.microsoft.com/office/drawing/2014/main" xmlns="" val="781788267"/>
                    </a:ext>
                  </a:extLst>
                </a:gridCol>
                <a:gridCol w="1879159">
                  <a:extLst>
                    <a:ext uri="{9D8B030D-6E8A-4147-A177-3AD203B41FA5}">
                      <a16:colId xmlns:a16="http://schemas.microsoft.com/office/drawing/2014/main" xmlns="" val="4261990030"/>
                    </a:ext>
                  </a:extLst>
                </a:gridCol>
                <a:gridCol w="1879159">
                  <a:extLst>
                    <a:ext uri="{9D8B030D-6E8A-4147-A177-3AD203B41FA5}">
                      <a16:colId xmlns:a16="http://schemas.microsoft.com/office/drawing/2014/main" xmlns="" val="476804808"/>
                    </a:ext>
                  </a:extLst>
                </a:gridCol>
              </a:tblGrid>
              <a:tr h="87906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200" dirty="0">
                          <a:solidFill>
                            <a:srgbClr val="0D4798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Профили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4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200" dirty="0">
                          <a:solidFill>
                            <a:srgbClr val="0D4798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школ, имеющих соглашение с профильным вузом/колледжем о совместной реализации программ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4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200" kern="1200" dirty="0">
                          <a:solidFill>
                            <a:srgbClr val="0D4798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школ, имеющих соглашения с профильным вузом/ колледжем о льготах для выпускников при поступлении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4F0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05456900"/>
                  </a:ext>
                </a:extLst>
              </a:tr>
              <a:tr h="2682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200" dirty="0" err="1">
                          <a:solidFill>
                            <a:srgbClr val="0D4798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агроклассы</a:t>
                      </a:r>
                      <a:endParaRPr lang="ru-RU" sz="1400" kern="1200" dirty="0">
                        <a:solidFill>
                          <a:srgbClr val="0D4798"/>
                        </a:solidFill>
                        <a:latin typeface="Akrobat SemiBold" panose="00000700000000000000" pitchFamily="50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4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4431664"/>
                  </a:ext>
                </a:extLst>
              </a:tr>
              <a:tr h="2682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200" dirty="0">
                          <a:solidFill>
                            <a:srgbClr val="0D4798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педагогические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4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72%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25%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87101850"/>
                  </a:ext>
                </a:extLst>
              </a:tr>
              <a:tr h="2682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200" dirty="0">
                          <a:solidFill>
                            <a:srgbClr val="0D4798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инженерные классы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4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6489992"/>
                  </a:ext>
                </a:extLst>
              </a:tr>
              <a:tr h="2682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200" dirty="0">
                          <a:solidFill>
                            <a:srgbClr val="0D4798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медицинские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4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3418401"/>
                  </a:ext>
                </a:extLst>
              </a:tr>
              <a:tr h="2682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200" dirty="0" err="1">
                          <a:solidFill>
                            <a:srgbClr val="0D4798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медиаклассы</a:t>
                      </a:r>
                      <a:endParaRPr lang="ru-RU" sz="1400" kern="1200" dirty="0">
                        <a:solidFill>
                          <a:srgbClr val="0D4798"/>
                        </a:solidFill>
                        <a:latin typeface="Akrobat SemiBold" panose="00000700000000000000" pitchFamily="50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4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61%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7430268"/>
                  </a:ext>
                </a:extLst>
              </a:tr>
              <a:tr h="2682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200" dirty="0">
                          <a:solidFill>
                            <a:srgbClr val="0D4798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ИТ-классы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4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40891682"/>
                  </a:ext>
                </a:extLst>
              </a:tr>
              <a:tr h="2682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400" kern="1200" dirty="0">
                          <a:solidFill>
                            <a:srgbClr val="0D4798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кадетские классы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E4F0F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kern="1200" dirty="0">
                          <a:solidFill>
                            <a:schemeClr val="tx1"/>
                          </a:solidFill>
                          <a:latin typeface="Akrobat SemiBold" panose="00000700000000000000" pitchFamily="50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4%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9DBFB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B>
                    <a:solidFill>
                      <a:srgbClr val="F8F8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0234899"/>
                  </a:ext>
                </a:extLst>
              </a:tr>
            </a:tbl>
          </a:graphicData>
        </a:graphic>
      </p:graphicFrame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D27460B9-9222-4891-B04E-FF2A483244CB}"/>
              </a:ext>
            </a:extLst>
          </p:cNvPr>
          <p:cNvGraphicFramePr/>
          <p:nvPr>
            <p:extLst/>
          </p:nvPr>
        </p:nvGraphicFramePr>
        <p:xfrm>
          <a:off x="6246812" y="1907334"/>
          <a:ext cx="5277167" cy="27571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40A840C-2452-8393-D4B8-351D08331D44}"/>
              </a:ext>
            </a:extLst>
          </p:cNvPr>
          <p:cNvSpPr txBox="1"/>
          <p:nvPr/>
        </p:nvSpPr>
        <p:spPr>
          <a:xfrm>
            <a:off x="6198170" y="1082345"/>
            <a:ext cx="55279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r">
              <a:lnSpc>
                <a:spcPct val="107000"/>
              </a:lnSpc>
              <a:spcAft>
                <a:spcPts val="600"/>
              </a:spcAft>
              <a:buNone/>
              <a:defRPr sz="1600"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R="0" lvl="0" algn="l" fontAlgn="auto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ru-RU" sz="2000" b="1" dirty="0">
                <a:solidFill>
                  <a:srgbClr val="0D4798"/>
                </a:solidFill>
                <a:ea typeface="+mn-ea"/>
                <a:cs typeface="+mn-cs"/>
              </a:rPr>
              <a:t>Доля выпускников профильных классов, поступивших в вузы и колледжи по специальности, %</a:t>
            </a:r>
          </a:p>
        </p:txBody>
      </p:sp>
      <p:pic>
        <p:nvPicPr>
          <p:cNvPr id="119" name="Рисунок 118">
            <a:extLst>
              <a:ext uri="{FF2B5EF4-FFF2-40B4-BE49-F238E27FC236}">
                <a16:creationId xmlns:a16="http://schemas.microsoft.com/office/drawing/2014/main" xmlns="" id="{2C0F025E-0290-ABA3-E79C-36B6D0B849E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alphaModFix amt="5000"/>
          </a:blip>
          <a:stretch>
            <a:fillRect/>
          </a:stretch>
        </p:blipFill>
        <p:spPr>
          <a:xfrm>
            <a:off x="4956999" y="5444710"/>
            <a:ext cx="986953" cy="986953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:a16="http://schemas.microsoft.com/office/drawing/2014/main" xmlns="" id="{BCDA04DB-F157-B6C8-DBFE-C948EE83A3D5}"/>
              </a:ext>
            </a:extLst>
          </p:cNvPr>
          <p:cNvSpPr txBox="1"/>
          <p:nvPr/>
        </p:nvSpPr>
        <p:spPr>
          <a:xfrm>
            <a:off x="6729200" y="4850021"/>
            <a:ext cx="28914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ПЕДАГОГИЧЕСКИЕ КЛАССЫ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xmlns="" id="{5772CCEE-D735-3A9C-E94D-E6D5F5EEA480}"/>
              </a:ext>
            </a:extLst>
          </p:cNvPr>
          <p:cNvSpPr txBox="1"/>
          <p:nvPr/>
        </p:nvSpPr>
        <p:spPr>
          <a:xfrm>
            <a:off x="9690087" y="4841988"/>
            <a:ext cx="1614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0D4798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АГРОКЛАССЫ</a:t>
            </a:r>
          </a:p>
        </p:txBody>
      </p:sp>
      <p:pic>
        <p:nvPicPr>
          <p:cNvPr id="138" name="Рисунок 137">
            <a:extLst>
              <a:ext uri="{FF2B5EF4-FFF2-40B4-BE49-F238E27FC236}">
                <a16:creationId xmlns:a16="http://schemas.microsoft.com/office/drawing/2014/main" xmlns="" id="{3B20B7A8-9FB9-D213-B61A-A1D5A716B2B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46219" y="4851520"/>
            <a:ext cx="226517" cy="226517"/>
          </a:xfrm>
          <a:prstGeom prst="rect">
            <a:avLst/>
          </a:prstGeom>
        </p:spPr>
      </p:pic>
      <p:pic>
        <p:nvPicPr>
          <p:cNvPr id="139" name="Рисунок 138">
            <a:extLst>
              <a:ext uri="{FF2B5EF4-FFF2-40B4-BE49-F238E27FC236}">
                <a16:creationId xmlns:a16="http://schemas.microsoft.com/office/drawing/2014/main" xmlns="" id="{F8144265-4A25-D94D-D816-BD52F9FAB0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alphaModFix amt="5000"/>
          </a:blip>
          <a:stretch>
            <a:fillRect/>
          </a:stretch>
        </p:blipFill>
        <p:spPr>
          <a:xfrm>
            <a:off x="10397475" y="5446546"/>
            <a:ext cx="988027" cy="988027"/>
          </a:xfrm>
          <a:prstGeom prst="rect">
            <a:avLst/>
          </a:prstGeom>
        </p:spPr>
      </p:pic>
      <p:sp>
        <p:nvSpPr>
          <p:cNvPr id="141" name="Прямоугольник: скругленные углы 140">
            <a:extLst>
              <a:ext uri="{FF2B5EF4-FFF2-40B4-BE49-F238E27FC236}">
                <a16:creationId xmlns:a16="http://schemas.microsoft.com/office/drawing/2014/main" xmlns="" id="{923EDAC5-E994-9EB4-2ADB-8D68A7272124}"/>
              </a:ext>
            </a:extLst>
          </p:cNvPr>
          <p:cNvSpPr/>
          <p:nvPr/>
        </p:nvSpPr>
        <p:spPr>
          <a:xfrm>
            <a:off x="6470082" y="5198936"/>
            <a:ext cx="3724910" cy="254810"/>
          </a:xfrm>
          <a:prstGeom prst="roundRect">
            <a:avLst/>
          </a:prstGeom>
          <a:solidFill>
            <a:srgbClr val="FF99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xmlns="" id="{E6AEF069-9BDE-98F1-579F-773053D7B0FC}"/>
              </a:ext>
            </a:extLst>
          </p:cNvPr>
          <p:cNvSpPr txBox="1"/>
          <p:nvPr/>
        </p:nvSpPr>
        <p:spPr>
          <a:xfrm>
            <a:off x="6411633" y="5155464"/>
            <a:ext cx="4892968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системная проблема привлекательности профессии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xmlns="" id="{930CBF86-5D8F-57E2-E4DC-5A3C1BBB668C}"/>
              </a:ext>
            </a:extLst>
          </p:cNvPr>
          <p:cNvSpPr txBox="1"/>
          <p:nvPr/>
        </p:nvSpPr>
        <p:spPr>
          <a:xfrm>
            <a:off x="6411633" y="5608031"/>
            <a:ext cx="3921432" cy="6324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80000" indent="-180000" algn="just">
              <a:lnSpc>
                <a:spcPct val="90000"/>
              </a:lnSpc>
              <a:buClr>
                <a:srgbClr val="0D4798"/>
              </a:buClr>
              <a:buFont typeface="Arial" panose="020B0604020202020204" pitchFamily="34" charset="0"/>
              <a:buChar char="•"/>
              <a:defRPr/>
            </a:pPr>
            <a:r>
              <a:rPr lang="ru-RU" sz="1300" dirty="0">
                <a:latin typeface="Akrobat SemiBold" panose="00000700000000000000" pitchFamily="50" charset="-52"/>
                <a:cs typeface="Times New Roman" panose="02020603050405020304" pitchFamily="18" charset="0"/>
              </a:rPr>
              <a:t>невысокая наполняемость </a:t>
            </a:r>
            <a:r>
              <a:rPr lang="ru-RU" sz="1300" dirty="0" smtClean="0">
                <a:latin typeface="Akrobat SemiBold" panose="00000700000000000000" pitchFamily="50" charset="-52"/>
                <a:cs typeface="Times New Roman" panose="02020603050405020304" pitchFamily="18" charset="0"/>
              </a:rPr>
              <a:t>классов</a:t>
            </a:r>
            <a:endParaRPr lang="ru-RU" sz="1300" dirty="0">
              <a:latin typeface="Akrobat SemiBold" panose="00000700000000000000" pitchFamily="50" charset="-52"/>
              <a:cs typeface="Times New Roman" panose="02020603050405020304" pitchFamily="18" charset="0"/>
            </a:endParaRPr>
          </a:p>
          <a:p>
            <a:pPr marL="180000" indent="-180000" algn="just">
              <a:lnSpc>
                <a:spcPct val="90000"/>
              </a:lnSpc>
              <a:buClr>
                <a:srgbClr val="0D4798"/>
              </a:buClr>
              <a:buFont typeface="Arial" panose="020B0604020202020204" pitchFamily="34" charset="0"/>
              <a:buChar char="•"/>
              <a:defRPr/>
            </a:pPr>
            <a:r>
              <a:rPr lang="ru-RU" sz="1300" dirty="0">
                <a:latin typeface="Akrobat SemiBold" panose="00000700000000000000" pitchFamily="50" charset="-52"/>
                <a:cs typeface="Times New Roman" panose="02020603050405020304" pitchFamily="18" charset="0"/>
              </a:rPr>
              <a:t>самая низкая профессиональная конверсия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6877960C-5827-4117-BC39-BB5C9A7D4230}"/>
              </a:ext>
            </a:extLst>
          </p:cNvPr>
          <p:cNvSpPr/>
          <p:nvPr/>
        </p:nvSpPr>
        <p:spPr>
          <a:xfrm>
            <a:off x="0" y="-8526"/>
            <a:ext cx="12209416" cy="1033508"/>
          </a:xfrm>
          <a:prstGeom prst="rect">
            <a:avLst/>
          </a:prstGeom>
          <a:solidFill>
            <a:srgbClr val="0D47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A9349C4-BA41-908E-9463-393D1A2A231C}"/>
              </a:ext>
            </a:extLst>
          </p:cNvPr>
          <p:cNvSpPr txBox="1"/>
          <p:nvPr/>
        </p:nvSpPr>
        <p:spPr>
          <a:xfrm>
            <a:off x="553148" y="-12362"/>
            <a:ext cx="1112159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krobat ExtraBold" panose="000009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ПРОФИЛЬНОЕ ОБУЧЕНИЕ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езультаты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krobat SemiBold" panose="00000700000000000000" pitchFamily="50" charset="-52"/>
                <a:ea typeface="Calibri" panose="020F0502020204030204" pitchFamily="34" charset="0"/>
                <a:cs typeface="Times New Roman" panose="02020603050405020304" pitchFamily="18" charset="0"/>
              </a:rPr>
              <a:t> мониторинга профильных классов (декабрь 2025 г.)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3794B647-4AB1-4521-88BF-1A6C792C7D62}"/>
              </a:ext>
            </a:extLst>
          </p:cNvPr>
          <p:cNvSpPr txBox="1"/>
          <p:nvPr/>
        </p:nvSpPr>
        <p:spPr>
          <a:xfrm>
            <a:off x="640901" y="1095076"/>
            <a:ext cx="41500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2000" b="1" dirty="0">
                <a:solidFill>
                  <a:srgbClr val="0D4798"/>
                </a:solidFill>
                <a:latin typeface="Akrobat SemiBold" panose="00000700000000000000" pitchFamily="50" charset="-52"/>
              </a:rPr>
              <a:t>Институциональная поддержка профильных классов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6C6ED68C-2547-41E6-8F45-81C30335D7C0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502400" y="4905898"/>
            <a:ext cx="226800" cy="226800"/>
          </a:xfrm>
          <a:prstGeom prst="rect">
            <a:avLst/>
          </a:prstGeom>
        </p:spPr>
      </p:pic>
      <p:sp>
        <p:nvSpPr>
          <p:cNvPr id="34" name="Номер слайда 3">
            <a:extLst>
              <a:ext uri="{FF2B5EF4-FFF2-40B4-BE49-F238E27FC236}">
                <a16:creationId xmlns:a16="http://schemas.microsoft.com/office/drawing/2014/main" xmlns="" id="{4D49ED77-E6A2-4BEC-9CA6-6A82D05E13CA}"/>
              </a:ext>
            </a:extLst>
          </p:cNvPr>
          <p:cNvSpPr txBox="1">
            <a:spLocks/>
          </p:cNvSpPr>
          <p:nvPr/>
        </p:nvSpPr>
        <p:spPr>
          <a:xfrm>
            <a:off x="11590592" y="6297781"/>
            <a:ext cx="364679" cy="336142"/>
          </a:xfrm>
          <a:prstGeom prst="rect">
            <a:avLst/>
          </a:prstGeom>
        </p:spPr>
        <p:txBody>
          <a:bodyPr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7D0BFA-31FF-4593-97A9-6BE861E8BE36}" type="slidenum">
              <a:rPr kumimoji="0" lang="ru-RU" sz="14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Akrobat Light" panose="00000500000000000000" pitchFamily="50" charset="-52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Akrobat Light" panose="00000500000000000000" pitchFamily="50" charset="-52"/>
              <a:cs typeface="Arial" panose="020B0604020202020204" pitchFamily="34" charset="0"/>
            </a:endParaRPr>
          </a:p>
        </p:txBody>
      </p: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xmlns="" id="{6987EA07-C582-4E09-8DD5-B3CBF0A1C1FE}"/>
              </a:ext>
            </a:extLst>
          </p:cNvPr>
          <p:cNvGrpSpPr/>
          <p:nvPr/>
        </p:nvGrpSpPr>
        <p:grpSpPr>
          <a:xfrm>
            <a:off x="11574383" y="40106"/>
            <a:ext cx="661129" cy="426502"/>
            <a:chOff x="-579413" y="3604064"/>
            <a:chExt cx="661129" cy="426502"/>
          </a:xfrm>
        </p:grpSpPr>
        <p:grpSp>
          <p:nvGrpSpPr>
            <p:cNvPr id="37" name="Группа 36">
              <a:extLst>
                <a:ext uri="{FF2B5EF4-FFF2-40B4-BE49-F238E27FC236}">
                  <a16:creationId xmlns:a16="http://schemas.microsoft.com/office/drawing/2014/main" xmlns="" id="{625A2D92-F87D-4A39-A636-DB6479EDD75B}"/>
                </a:ext>
              </a:extLst>
            </p:cNvPr>
            <p:cNvGrpSpPr/>
            <p:nvPr/>
          </p:nvGrpSpPr>
          <p:grpSpPr>
            <a:xfrm>
              <a:off x="-579413" y="3604064"/>
              <a:ext cx="661129" cy="426502"/>
              <a:chOff x="584866" y="6149461"/>
              <a:chExt cx="952868" cy="614705"/>
            </a:xfrm>
          </p:grpSpPr>
          <p:sp>
            <p:nvSpPr>
              <p:cNvPr id="44" name="Прямоугольник 43">
                <a:extLst>
                  <a:ext uri="{FF2B5EF4-FFF2-40B4-BE49-F238E27FC236}">
                    <a16:creationId xmlns:a16="http://schemas.microsoft.com/office/drawing/2014/main" xmlns="" id="{0488EF0C-6410-439E-A4B9-4B534BA83BB6}"/>
                  </a:ext>
                </a:extLst>
              </p:cNvPr>
              <p:cNvSpPr/>
              <p:nvPr/>
            </p:nvSpPr>
            <p:spPr>
              <a:xfrm flipH="1">
                <a:off x="648464" y="6149461"/>
                <a:ext cx="825673" cy="589592"/>
              </a:xfrm>
              <a:prstGeom prst="rect">
                <a:avLst/>
              </a:prstGeom>
              <a:gradFill flip="none" rotWithShape="1">
                <a:gsLst>
                  <a:gs pos="61000">
                    <a:srgbClr val="C9DBFB">
                      <a:alpha val="51000"/>
                    </a:srgbClr>
                  </a:gs>
                  <a:gs pos="0">
                    <a:schemeClr val="bg1">
                      <a:alpha val="0"/>
                    </a:schemeClr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xmlns="" id="{E34F8623-13D8-477B-A6AA-29221815635C}"/>
                  </a:ext>
                </a:extLst>
              </p:cNvPr>
              <p:cNvSpPr txBox="1"/>
              <p:nvPr/>
            </p:nvSpPr>
            <p:spPr>
              <a:xfrm>
                <a:off x="584866" y="6471396"/>
                <a:ext cx="952868" cy="2927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ru-RU" sz="400" dirty="0">
                    <a:solidFill>
                      <a:schemeClr val="bg1">
                        <a:alpha val="43000"/>
                      </a:schemeClr>
                    </a:solidFill>
                    <a:latin typeface="Akrobat Light" panose="00000500000000000000" pitchFamily="50" charset="-52"/>
                  </a:rPr>
                  <a:t>ОКРУЖНОЕ СОВЕЩАНИЕ ИСМО – 2026</a:t>
                </a:r>
              </a:p>
            </p:txBody>
          </p:sp>
        </p:grpSp>
        <p:pic>
          <p:nvPicPr>
            <p:cNvPr id="43" name="Рисунок 42">
              <a:extLst>
                <a:ext uri="{FF2B5EF4-FFF2-40B4-BE49-F238E27FC236}">
                  <a16:creationId xmlns:a16="http://schemas.microsoft.com/office/drawing/2014/main" xmlns="" id="{12D1ED51-91F4-46F8-8A0D-E58DC2859F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 l="21783" t="19708" r="21872" b="19266"/>
            <a:stretch/>
          </p:blipFill>
          <p:spPr>
            <a:xfrm>
              <a:off x="-342739" y="3624048"/>
              <a:ext cx="187780" cy="2033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130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2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8481</TotalTime>
  <Words>2009</Words>
  <Application>Microsoft Office PowerPoint</Application>
  <PresentationFormat>Широкоэкранный</PresentationFormat>
  <Paragraphs>450</Paragraphs>
  <Slides>37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9" baseType="lpstr">
      <vt:lpstr>Akrobat</vt:lpstr>
      <vt:lpstr>Akrobat ExtraBold</vt:lpstr>
      <vt:lpstr>Akrobat Light</vt:lpstr>
      <vt:lpstr>Akrobat SemiBold</vt:lpstr>
      <vt:lpstr>Aptos</vt:lpstr>
      <vt:lpstr>Arial</vt:lpstr>
      <vt:lpstr>Calibri</vt:lpstr>
      <vt:lpstr>Montserrat</vt:lpstr>
      <vt:lpstr>Open Sans</vt:lpstr>
      <vt:lpstr>PermianSansTypeface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КМН</dc:creator>
  <cp:lastModifiedBy>Чистякова Наталья Дмитриевна</cp:lastModifiedBy>
  <cp:revision>162</cp:revision>
  <cp:lastPrinted>2026-03-23T06:24:32Z</cp:lastPrinted>
  <dcterms:created xsi:type="dcterms:W3CDTF">2025-11-25T11:46:12Z</dcterms:created>
  <dcterms:modified xsi:type="dcterms:W3CDTF">2026-09-08T06:22:36Z</dcterms:modified>
</cp:coreProperties>
</file>