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5" r:id="rId39"/>
    <p:sldId id="296" r:id="rId40"/>
    <p:sldId id="297" r:id="rId41"/>
    <p:sldId id="291" r:id="rId42"/>
    <p:sldId id="292" r:id="rId43"/>
    <p:sldId id="293" r:id="rId44"/>
    <p:sldId id="294" r:id="rId45"/>
  </p:sldIdLst>
  <p:sldSz cx="24384000" cy="13716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558" y="-9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Line 1"/>
          <p:cNvSpPr/>
          <p:nvPr/>
        </p:nvSpPr>
        <p:spPr>
          <a:xfrm>
            <a:off x="437040" y="2368800"/>
            <a:ext cx="23509440" cy="0"/>
          </a:xfrm>
          <a:prstGeom prst="line">
            <a:avLst/>
          </a:prstGeom>
          <a:ln w="38160">
            <a:solidFill>
              <a:srgbClr val="D5D5D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://publication.pravo.gov.ru/document/0001202402050004?index=1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://publication.pravo.gov.ru/document/0001202402050004?index=1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1.emf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://publication.pravo.gov.ru/document/0001202402050004?index=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http://publication.pravo.gov.ru/document/0001202402050004?index=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http://publication.pravo.gov.ru/document/0001202402050004?index=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uchitel.club/fgo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4"/>
          <p:cNvPicPr/>
          <p:nvPr/>
        </p:nvPicPr>
        <p:blipFill>
          <a:blip r:embed="rId2" cstate="print"/>
          <a:stretch/>
        </p:blipFill>
        <p:spPr>
          <a:xfrm>
            <a:off x="901800" y="10523520"/>
            <a:ext cx="22574880" cy="2548440"/>
          </a:xfrm>
          <a:prstGeom prst="rect">
            <a:avLst/>
          </a:prstGeom>
          <a:ln w="0"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791640" y="3763440"/>
            <a:ext cx="21888360" cy="769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«Реализуем обновлённый ФГОС: методические разработки в помощь педагогу»</a:t>
            </a:r>
            <a:endParaRPr lang="ru-RU" sz="4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1. Основные вопросы, поступившие на горячую линию. </a:t>
            </a:r>
            <a:endParaRPr lang="ru-RU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- Изменения в закон об образовании, во ФГОС об учебном предмете </a:t>
            </a:r>
            <a:r>
              <a:rPr lang="ru-RU" sz="4000" b="1" strike="noStrike" spc="-1" dirty="0" smtClean="0">
                <a:solidFill>
                  <a:srgbClr val="203864"/>
                </a:solidFill>
                <a:latin typeface="Circe Bold"/>
                <a:ea typeface="Helvetica Neue"/>
              </a:rPr>
              <a:t>«Труд </a:t>
            </a: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(технология</a:t>
            </a:r>
            <a:r>
              <a:rPr lang="ru-RU" sz="4000" b="1" strike="noStrike" spc="-1" dirty="0" smtClean="0">
                <a:solidFill>
                  <a:srgbClr val="203864"/>
                </a:solidFill>
                <a:latin typeface="Circe Bold"/>
                <a:ea typeface="Helvetica Neue"/>
              </a:rPr>
              <a:t>)» </a:t>
            </a: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и «Основы безопасности и защиты</a:t>
            </a:r>
            <a:endParaRPr lang="ru-RU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 Родины».   </a:t>
            </a:r>
            <a:endParaRPr lang="ru-RU" sz="4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2. Методические разработки для учителей </a:t>
            </a:r>
            <a:r>
              <a:rPr lang="ru-RU" sz="4000" b="1" strike="noStrike" spc="-1" dirty="0" err="1">
                <a:solidFill>
                  <a:srgbClr val="203864"/>
                </a:solidFill>
                <a:latin typeface="Circe Bold"/>
                <a:ea typeface="Helvetica Neue"/>
              </a:rPr>
              <a:t>предметиков</a:t>
            </a: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 на образовательных сайтах</a:t>
            </a:r>
            <a:endParaRPr lang="ru-RU" sz="4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3. Новые курсы для учителей с 12.03.2024г. в Институте развития образования Пермского края  </a:t>
            </a:r>
            <a:endParaRPr lang="ru-RU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600" b="0" strike="noStrike" spc="-1" dirty="0">
                <a:solidFill>
                  <a:srgbClr val="595959"/>
                </a:solidFill>
                <a:latin typeface="Calibri"/>
                <a:ea typeface="Helvetica Neue"/>
              </a:rPr>
              <a:t> </a:t>
            </a:r>
            <a:endParaRPr lang="ru-RU" sz="3600" b="0" strike="noStrike" spc="-1" dirty="0">
              <a:latin typeface="Arial"/>
            </a:endParaRPr>
          </a:p>
        </p:txBody>
      </p:sp>
      <p:pic>
        <p:nvPicPr>
          <p:cNvPr id="117" name="Рисунок 8"/>
          <p:cNvPicPr/>
          <p:nvPr/>
        </p:nvPicPr>
        <p:blipFill>
          <a:blip r:embed="rId3" cstate="print"/>
          <a:stretch/>
        </p:blipFill>
        <p:spPr>
          <a:xfrm>
            <a:off x="1281600" y="537120"/>
            <a:ext cx="2065320" cy="1711440"/>
          </a:xfrm>
          <a:prstGeom prst="rect">
            <a:avLst/>
          </a:prstGeom>
          <a:ln w="0">
            <a:noFill/>
          </a:ln>
        </p:spPr>
      </p:pic>
      <p:pic>
        <p:nvPicPr>
          <p:cNvPr id="118" name="Picture 2" descr="C:\Users\Chernicyna-NA\Desktop\САЙТ ЦЕНТР\лого больш.png"/>
          <p:cNvPicPr/>
          <p:nvPr/>
        </p:nvPicPr>
        <p:blipFill>
          <a:blip r:embed="rId4" cstate="print"/>
          <a:stretch/>
        </p:blipFill>
        <p:spPr>
          <a:xfrm>
            <a:off x="20053800" y="629640"/>
            <a:ext cx="2250720" cy="1880640"/>
          </a:xfrm>
          <a:prstGeom prst="rect">
            <a:avLst/>
          </a:prstGeom>
          <a:ln w="0">
            <a:noFill/>
          </a:ln>
        </p:spPr>
      </p:pic>
      <p:pic>
        <p:nvPicPr>
          <p:cNvPr id="119" name="Рисунок 10"/>
          <p:cNvPicPr/>
          <p:nvPr/>
        </p:nvPicPr>
        <p:blipFill>
          <a:blip r:embed="rId5" cstate="print"/>
          <a:stretch/>
        </p:blipFill>
        <p:spPr>
          <a:xfrm>
            <a:off x="3606480" y="360000"/>
            <a:ext cx="1613520" cy="2854800"/>
          </a:xfrm>
          <a:prstGeom prst="rect">
            <a:avLst/>
          </a:prstGeom>
          <a:ln w="0">
            <a:noFill/>
          </a:ln>
        </p:spPr>
      </p:pic>
      <p:pic>
        <p:nvPicPr>
          <p:cNvPr id="120" name="Picture 2" descr="C:\Users\Chernicyna-NA\Desktop\САЙТ ЦЕНТР\подвал\logo2.png"/>
          <p:cNvPicPr/>
          <p:nvPr/>
        </p:nvPicPr>
        <p:blipFill>
          <a:blip r:embed="rId6" cstate="print"/>
          <a:stretch/>
        </p:blipFill>
        <p:spPr>
          <a:xfrm>
            <a:off x="5666760" y="900000"/>
            <a:ext cx="2433240" cy="1614240"/>
          </a:xfrm>
          <a:prstGeom prst="rect">
            <a:avLst/>
          </a:prstGeom>
          <a:ln w="0">
            <a:noFill/>
          </a:ln>
        </p:spPr>
      </p:pic>
      <p:sp>
        <p:nvSpPr>
          <p:cNvPr id="121" name="CustomShape 2"/>
          <p:cNvSpPr/>
          <p:nvPr/>
        </p:nvSpPr>
        <p:spPr>
          <a:xfrm>
            <a:off x="9720000" y="1800000"/>
            <a:ext cx="7735320" cy="1615320"/>
          </a:xfrm>
          <a:prstGeom prst="rect">
            <a:avLst/>
          </a:prstGeom>
          <a:solidFill>
            <a:srgbClr val="FFFF00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3465A4"/>
                </a:solidFill>
                <a:latin typeface="Arial"/>
                <a:ea typeface="DejaVu Sans"/>
              </a:rPr>
              <a:t>ЧАС ПО ФГОС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Рисунок 169"/>
          <p:cNvPicPr/>
          <p:nvPr/>
        </p:nvPicPr>
        <p:blipFill>
          <a:blip r:embed="rId2" cstate="print"/>
          <a:srcRect l="15833" t="13893" r="1488" b="14362"/>
          <a:stretch/>
        </p:blipFill>
        <p:spPr>
          <a:xfrm>
            <a:off x="1440000" y="1440000"/>
            <a:ext cx="22496040" cy="1098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Рисунок 170"/>
          <p:cNvPicPr/>
          <p:nvPr/>
        </p:nvPicPr>
        <p:blipFill>
          <a:blip r:embed="rId2" cstate="print"/>
          <a:srcRect l="15833" t="13480" r="1488" b="13025"/>
          <a:stretch/>
        </p:blipFill>
        <p:spPr>
          <a:xfrm>
            <a:off x="1080360" y="1980000"/>
            <a:ext cx="23040720" cy="11520000"/>
          </a:xfrm>
          <a:prstGeom prst="rect">
            <a:avLst/>
          </a:prstGeom>
          <a:ln w="0">
            <a:noFill/>
          </a:ln>
        </p:spPr>
      </p:pic>
      <p:sp>
        <p:nvSpPr>
          <p:cNvPr id="172" name="TextShape 1"/>
          <p:cNvSpPr txBox="1"/>
          <p:nvPr/>
        </p:nvSpPr>
        <p:spPr>
          <a:xfrm>
            <a:off x="1800000" y="460080"/>
            <a:ext cx="20651040" cy="151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 ФГОС: содержание. </a:t>
            </a:r>
            <a:endParaRPr lang="ru-RU" sz="4000" b="0" strike="noStrike" spc="-1">
              <a:latin typeface="Arial"/>
            </a:endParaRPr>
          </a:p>
          <a:p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Рисунок 172"/>
          <p:cNvPicPr/>
          <p:nvPr/>
        </p:nvPicPr>
        <p:blipFill>
          <a:blip r:embed="rId2" cstate="print"/>
          <a:srcRect l="15833" t="20479" r="1488" b="13025"/>
          <a:stretch/>
        </p:blipFill>
        <p:spPr>
          <a:xfrm>
            <a:off x="283680" y="1980000"/>
            <a:ext cx="23476680" cy="10620000"/>
          </a:xfrm>
          <a:prstGeom prst="rect">
            <a:avLst/>
          </a:prstGeom>
          <a:ln w="0">
            <a:noFill/>
          </a:ln>
        </p:spPr>
      </p:pic>
      <p:sp>
        <p:nvSpPr>
          <p:cNvPr id="174" name="TextShape 1"/>
          <p:cNvSpPr txBox="1"/>
          <p:nvPr/>
        </p:nvSpPr>
        <p:spPr>
          <a:xfrm>
            <a:off x="1128960" y="360000"/>
            <a:ext cx="20651040" cy="1519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ФГОС: система требований</a:t>
            </a:r>
            <a:endParaRPr lang="ru-RU" sz="4000" b="0" strike="noStrike" spc="-1">
              <a:latin typeface="Arial"/>
            </a:endParaRPr>
          </a:p>
          <a:p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Рисунок 174"/>
          <p:cNvPicPr/>
          <p:nvPr/>
        </p:nvPicPr>
        <p:blipFill>
          <a:blip r:embed="rId2" cstate="print"/>
          <a:srcRect l="15833" t="12899" r="1488" b="13606"/>
          <a:stretch/>
        </p:blipFill>
        <p:spPr>
          <a:xfrm>
            <a:off x="720000" y="1800360"/>
            <a:ext cx="22679640" cy="11339640"/>
          </a:xfrm>
          <a:prstGeom prst="rect">
            <a:avLst/>
          </a:prstGeom>
          <a:ln w="0">
            <a:noFill/>
          </a:ln>
        </p:spPr>
      </p:pic>
      <p:sp>
        <p:nvSpPr>
          <p:cNvPr id="176" name="TextShape 1"/>
          <p:cNvSpPr txBox="1"/>
          <p:nvPr/>
        </p:nvSpPr>
        <p:spPr>
          <a:xfrm>
            <a:off x="3060000" y="180000"/>
            <a:ext cx="8050680" cy="80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ФГОС: система требований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Рисунок 176"/>
          <p:cNvPicPr/>
          <p:nvPr/>
        </p:nvPicPr>
        <p:blipFill>
          <a:blip r:embed="rId2" cstate="print"/>
          <a:srcRect l="15833" t="13480" r="1488" b="13025"/>
          <a:stretch/>
        </p:blipFill>
        <p:spPr>
          <a:xfrm>
            <a:off x="900360" y="1440360"/>
            <a:ext cx="23040000" cy="11519640"/>
          </a:xfrm>
          <a:prstGeom prst="rect">
            <a:avLst/>
          </a:prstGeom>
          <a:ln w="0">
            <a:noFill/>
          </a:ln>
        </p:spPr>
      </p:pic>
      <p:sp>
        <p:nvSpPr>
          <p:cNvPr id="178" name="TextShape 1"/>
          <p:cNvSpPr txBox="1"/>
          <p:nvPr/>
        </p:nvSpPr>
        <p:spPr>
          <a:xfrm>
            <a:off x="2749320" y="274680"/>
            <a:ext cx="12010680" cy="1519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ФООП: общая характеристика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Рисунок 178"/>
          <p:cNvPicPr/>
          <p:nvPr/>
        </p:nvPicPr>
        <p:blipFill>
          <a:blip r:embed="rId2" cstate="print"/>
          <a:srcRect l="15833" t="13480" r="1488" b="14775"/>
          <a:stretch/>
        </p:blipFill>
        <p:spPr>
          <a:xfrm>
            <a:off x="148680" y="1620000"/>
            <a:ext cx="23971320" cy="11700000"/>
          </a:xfrm>
          <a:prstGeom prst="rect">
            <a:avLst/>
          </a:prstGeom>
          <a:ln w="0">
            <a:noFill/>
          </a:ln>
        </p:spPr>
      </p:pic>
      <p:sp>
        <p:nvSpPr>
          <p:cNvPr id="180" name="TextShape 1"/>
          <p:cNvSpPr txBox="1"/>
          <p:nvPr/>
        </p:nvSpPr>
        <p:spPr>
          <a:xfrm>
            <a:off x="2029320" y="454680"/>
            <a:ext cx="18670680" cy="98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ФРП: структура и онлайн инструменты для её создания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Рисунок 180"/>
          <p:cNvPicPr/>
          <p:nvPr/>
        </p:nvPicPr>
        <p:blipFill>
          <a:blip r:embed="rId2" cstate="print"/>
          <a:srcRect l="15833" t="13480" r="1488" b="13025"/>
          <a:stretch/>
        </p:blipFill>
        <p:spPr>
          <a:xfrm>
            <a:off x="720360" y="1440360"/>
            <a:ext cx="23040000" cy="11519640"/>
          </a:xfrm>
          <a:prstGeom prst="rect">
            <a:avLst/>
          </a:prstGeom>
          <a:ln w="0">
            <a:noFill/>
          </a:ln>
        </p:spPr>
      </p:pic>
      <p:sp>
        <p:nvSpPr>
          <p:cNvPr id="182" name="TextShape 1"/>
          <p:cNvSpPr txBox="1"/>
          <p:nvPr/>
        </p:nvSpPr>
        <p:spPr>
          <a:xfrm>
            <a:off x="1849320" y="360000"/>
            <a:ext cx="15790680" cy="1519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ФГОС: система оценки планируемых результатов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182"/>
          <p:cNvPicPr/>
          <p:nvPr/>
        </p:nvPicPr>
        <p:blipFill>
          <a:blip r:embed="rId2" cstate="print"/>
          <a:srcRect l="15833" t="20479" r="1488" b="14775"/>
          <a:stretch/>
        </p:blipFill>
        <p:spPr>
          <a:xfrm>
            <a:off x="467280" y="1440360"/>
            <a:ext cx="23292720" cy="10259640"/>
          </a:xfrm>
          <a:prstGeom prst="rect">
            <a:avLst/>
          </a:prstGeom>
          <a:ln w="0">
            <a:noFill/>
          </a:ln>
        </p:spPr>
      </p:pic>
      <p:sp>
        <p:nvSpPr>
          <p:cNvPr id="184" name="TextShape 1"/>
          <p:cNvSpPr txBox="1"/>
          <p:nvPr/>
        </p:nvSpPr>
        <p:spPr>
          <a:xfrm>
            <a:off x="2389320" y="454680"/>
            <a:ext cx="16150680" cy="1519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ФРПВ: направления воспитания, содержание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Рисунок 184"/>
          <p:cNvPicPr/>
          <p:nvPr/>
        </p:nvPicPr>
        <p:blipFill>
          <a:blip r:embed="rId2" cstate="print"/>
          <a:srcRect l="15833" t="13893" r="1488" b="14362"/>
          <a:stretch/>
        </p:blipFill>
        <p:spPr>
          <a:xfrm>
            <a:off x="900000" y="1440000"/>
            <a:ext cx="22496040" cy="10980000"/>
          </a:xfrm>
          <a:prstGeom prst="rect">
            <a:avLst/>
          </a:prstGeom>
          <a:ln w="0">
            <a:noFill/>
          </a:ln>
        </p:spPr>
      </p:pic>
      <p:sp>
        <p:nvSpPr>
          <p:cNvPr id="186" name="TextShape 1"/>
          <p:cNvSpPr txBox="1"/>
          <p:nvPr/>
        </p:nvSpPr>
        <p:spPr>
          <a:xfrm>
            <a:off x="4009680" y="540360"/>
            <a:ext cx="8050680" cy="80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ИНФОГРАФИКА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Рисунок 186"/>
          <p:cNvPicPr/>
          <p:nvPr/>
        </p:nvPicPr>
        <p:blipFill>
          <a:blip r:embed="rId2" cstate="print"/>
          <a:srcRect l="16335" t="13480" r="986" b="14775"/>
          <a:stretch/>
        </p:blipFill>
        <p:spPr>
          <a:xfrm>
            <a:off x="180000" y="2016000"/>
            <a:ext cx="23971320" cy="11700000"/>
          </a:xfrm>
          <a:prstGeom prst="rect">
            <a:avLst/>
          </a:prstGeom>
          <a:ln w="0">
            <a:noFill/>
          </a:ln>
        </p:spPr>
      </p:pic>
      <p:sp>
        <p:nvSpPr>
          <p:cNvPr id="188" name="TextShape 1"/>
          <p:cNvSpPr txBox="1"/>
          <p:nvPr/>
        </p:nvSpPr>
        <p:spPr>
          <a:xfrm>
            <a:off x="4009320" y="540000"/>
            <a:ext cx="8050680" cy="80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ИНФОГРАФИКА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900000" y="2520000"/>
            <a:ext cx="14580000" cy="246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600" b="0" strike="noStrike" spc="-1">
                <a:solidFill>
                  <a:srgbClr val="595959"/>
                </a:solidFill>
                <a:latin typeface="Calibri"/>
                <a:ea typeface="Helvetica Neue"/>
              </a:rPr>
              <a:t> 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123" name="Рисунок 8_9"/>
          <p:cNvPicPr/>
          <p:nvPr/>
        </p:nvPicPr>
        <p:blipFill>
          <a:blip r:embed="rId2" cstate="print"/>
          <a:stretch/>
        </p:blipFill>
        <p:spPr>
          <a:xfrm>
            <a:off x="1281600" y="537120"/>
            <a:ext cx="2065320" cy="1711440"/>
          </a:xfrm>
          <a:prstGeom prst="rect">
            <a:avLst/>
          </a:prstGeom>
          <a:ln w="0">
            <a:noFill/>
          </a:ln>
        </p:spPr>
      </p:pic>
      <p:pic>
        <p:nvPicPr>
          <p:cNvPr id="124" name="Picture 2_10" descr="C:\Users\Chernicyna-NA\Desktop\САЙТ ЦЕНТР\лого больш.png"/>
          <p:cNvPicPr/>
          <p:nvPr/>
        </p:nvPicPr>
        <p:blipFill>
          <a:blip r:embed="rId3" cstate="print"/>
          <a:stretch/>
        </p:blipFill>
        <p:spPr>
          <a:xfrm>
            <a:off x="20053800" y="629640"/>
            <a:ext cx="2250720" cy="1880640"/>
          </a:xfrm>
          <a:prstGeom prst="rect">
            <a:avLst/>
          </a:prstGeom>
          <a:ln w="0">
            <a:noFill/>
          </a:ln>
        </p:spPr>
      </p:pic>
      <p:sp>
        <p:nvSpPr>
          <p:cNvPr id="125" name="TextShape 2"/>
          <p:cNvSpPr txBox="1"/>
          <p:nvPr/>
        </p:nvSpPr>
        <p:spPr>
          <a:xfrm>
            <a:off x="180000" y="1903680"/>
            <a:ext cx="14940000" cy="1174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 </a:t>
            </a: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Внесены изменения ФЗ «Об образовании в РФ»: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О предметах имеющих непосредственное применение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Начальное общее образование: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закреплено название учебного предмета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«Труд ( технология)»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Основное общее образование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- закреплено название учебного предмета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«Труд ( технология)»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- закреплено название учебного предмета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«Основы безопасности и защиты Родины»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Среднее общее образование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- закреплено название учебного предмета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«Основы безопасности и защиты Родины»</a:t>
            </a:r>
            <a:r>
              <a:rPr lang="ru-RU" sz="18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 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r>
              <a:rPr lang="ru-RU" sz="26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О введении с 1.09.2024 — предметов  Труд (технология), «Основы безопасности и защиты Родины» </a:t>
            </a:r>
            <a:endParaRPr lang="ru-RU" sz="2600" b="0" strike="noStrike" spc="-1">
              <a:latin typeface="Arial"/>
            </a:endParaRPr>
          </a:p>
        </p:txBody>
      </p:sp>
      <p:pic>
        <p:nvPicPr>
          <p:cNvPr id="126" name="Рисунок 125"/>
          <p:cNvPicPr/>
          <p:nvPr/>
        </p:nvPicPr>
        <p:blipFill>
          <a:blip r:embed="rId4" cstate="print"/>
          <a:srcRect l="25675" t="14471" r="31016" b="13785"/>
          <a:stretch/>
        </p:blipFill>
        <p:spPr>
          <a:xfrm>
            <a:off x="15119640" y="5161680"/>
            <a:ext cx="9180000" cy="8554320"/>
          </a:xfrm>
          <a:prstGeom prst="rect">
            <a:avLst/>
          </a:prstGeom>
          <a:ln w="0">
            <a:noFill/>
          </a:ln>
        </p:spPr>
      </p:pic>
      <p:sp>
        <p:nvSpPr>
          <p:cNvPr id="127" name="TextShape 3"/>
          <p:cNvSpPr txBox="1"/>
          <p:nvPr/>
        </p:nvSpPr>
        <p:spPr>
          <a:xfrm>
            <a:off x="5760000" y="900000"/>
            <a:ext cx="11701440" cy="100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800" b="1" strike="noStrike" spc="-1">
                <a:solidFill>
                  <a:srgbClr val="3465A4"/>
                </a:solidFill>
                <a:latin typeface="Arial"/>
              </a:rPr>
              <a:t>https://rg.ru/documents/2023/12/22/document-618-fz-ob-obrazovanii.html</a:t>
            </a:r>
          </a:p>
        </p:txBody>
      </p:sp>
      <p:pic>
        <p:nvPicPr>
          <p:cNvPr id="128" name="Рисунок 127"/>
          <p:cNvPicPr/>
          <p:nvPr/>
        </p:nvPicPr>
        <p:blipFill>
          <a:blip r:embed="rId5" cstate="print"/>
          <a:srcRect l="19772" t="17970" r="30030" b="61029"/>
          <a:stretch/>
        </p:blipFill>
        <p:spPr>
          <a:xfrm>
            <a:off x="15120000" y="3060000"/>
            <a:ext cx="9179640" cy="215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4009320" y="540000"/>
            <a:ext cx="8050680" cy="80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ИНФОГРАФИКА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190" name="Рисунок 189"/>
          <p:cNvPicPr/>
          <p:nvPr/>
        </p:nvPicPr>
        <p:blipFill>
          <a:blip r:embed="rId2" cstate="print"/>
          <a:srcRect l="15833" t="22229" r="1488" b="4276"/>
          <a:stretch/>
        </p:blipFill>
        <p:spPr>
          <a:xfrm>
            <a:off x="1260000" y="1980360"/>
            <a:ext cx="22680000" cy="1133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Рисунок 190"/>
          <p:cNvPicPr/>
          <p:nvPr/>
        </p:nvPicPr>
        <p:blipFill>
          <a:blip r:embed="rId2" cstate="print"/>
          <a:srcRect l="15833" t="13480" r="1488" b="13025"/>
          <a:stretch/>
        </p:blipFill>
        <p:spPr>
          <a:xfrm>
            <a:off x="1080000" y="2340000"/>
            <a:ext cx="22680000" cy="11339640"/>
          </a:xfrm>
          <a:prstGeom prst="rect">
            <a:avLst/>
          </a:prstGeom>
          <a:ln w="0">
            <a:noFill/>
          </a:ln>
        </p:spPr>
      </p:pic>
      <p:sp>
        <p:nvSpPr>
          <p:cNvPr id="192" name="TextShape 1"/>
          <p:cNvSpPr txBox="1"/>
          <p:nvPr/>
        </p:nvSpPr>
        <p:spPr>
          <a:xfrm>
            <a:off x="4009680" y="540360"/>
            <a:ext cx="14170320" cy="1519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УП: ПРОФИЛЬНОЕ ОБУЧЕНИЕ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Рисунок 192"/>
          <p:cNvPicPr/>
          <p:nvPr/>
        </p:nvPicPr>
        <p:blipFill>
          <a:blip r:embed="rId2" cstate="print"/>
          <a:srcRect l="15833" t="20479" r="1488" b="4276"/>
          <a:stretch/>
        </p:blipFill>
        <p:spPr>
          <a:xfrm>
            <a:off x="900000" y="2520000"/>
            <a:ext cx="23208120" cy="11880000"/>
          </a:xfrm>
          <a:prstGeom prst="rect">
            <a:avLst/>
          </a:prstGeom>
          <a:ln w="0">
            <a:noFill/>
          </a:ln>
        </p:spPr>
      </p:pic>
      <p:sp>
        <p:nvSpPr>
          <p:cNvPr id="194" name="TextShape 1"/>
          <p:cNvSpPr txBox="1"/>
          <p:nvPr/>
        </p:nvSpPr>
        <p:spPr>
          <a:xfrm>
            <a:off x="4009680" y="540720"/>
            <a:ext cx="14170320" cy="1519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Общая информация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Рисунок 194"/>
          <p:cNvPicPr/>
          <p:nvPr/>
        </p:nvPicPr>
        <p:blipFill>
          <a:blip r:embed="rId2" cstate="print"/>
          <a:srcRect l="15833" t="13480" r="504" b="16525"/>
          <a:stretch/>
        </p:blipFill>
        <p:spPr>
          <a:xfrm>
            <a:off x="1080000" y="1260000"/>
            <a:ext cx="22950000" cy="1079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Рисунок 195"/>
          <p:cNvPicPr/>
          <p:nvPr/>
        </p:nvPicPr>
        <p:blipFill>
          <a:blip r:embed="rId2" cstate="print"/>
          <a:srcRect l="14848" t="13893" r="504" b="12612"/>
          <a:stretch/>
        </p:blipFill>
        <p:spPr>
          <a:xfrm>
            <a:off x="1260000" y="1800000"/>
            <a:ext cx="22483440" cy="1098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Рисунок 196"/>
          <p:cNvPicPr/>
          <p:nvPr/>
        </p:nvPicPr>
        <p:blipFill>
          <a:blip r:embed="rId2" cstate="print"/>
          <a:srcRect l="15833" t="14471" r="2472" b="13785"/>
          <a:stretch/>
        </p:blipFill>
        <p:spPr>
          <a:xfrm>
            <a:off x="992520" y="2340000"/>
            <a:ext cx="22227480" cy="10979640"/>
          </a:xfrm>
          <a:prstGeom prst="rect">
            <a:avLst/>
          </a:prstGeom>
          <a:ln w="0">
            <a:noFill/>
          </a:ln>
        </p:spPr>
      </p:pic>
      <p:sp>
        <p:nvSpPr>
          <p:cNvPr id="198" name="TextShape 1"/>
          <p:cNvSpPr txBox="1"/>
          <p:nvPr/>
        </p:nvSpPr>
        <p:spPr>
          <a:xfrm>
            <a:off x="4009680" y="540720"/>
            <a:ext cx="17950320" cy="1519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Урочная деятельность: достижение личностных результатов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199" name="Line 2"/>
          <p:cNvSpPr/>
          <p:nvPr/>
        </p:nvSpPr>
        <p:spPr>
          <a:xfrm flipH="1">
            <a:off x="1800000" y="1440000"/>
            <a:ext cx="3060000" cy="2160000"/>
          </a:xfrm>
          <a:prstGeom prst="line">
            <a:avLst/>
          </a:prstGeom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Рисунок 199"/>
          <p:cNvPicPr/>
          <p:nvPr/>
        </p:nvPicPr>
        <p:blipFill>
          <a:blip r:embed="rId3" cstate="print"/>
          <a:srcRect l="58156" t="41477" r="1839" b="4276"/>
          <a:stretch/>
        </p:blipFill>
        <p:spPr>
          <a:xfrm>
            <a:off x="12780000" y="5220000"/>
            <a:ext cx="10979640" cy="8374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Рисунок 200"/>
          <p:cNvPicPr/>
          <p:nvPr/>
        </p:nvPicPr>
        <p:blipFill>
          <a:blip r:embed="rId2" cstate="print"/>
          <a:srcRect l="15833" t="13480" r="1488" b="14775"/>
          <a:stretch/>
        </p:blipFill>
        <p:spPr>
          <a:xfrm>
            <a:off x="1440000" y="1620000"/>
            <a:ext cx="21758760" cy="12010680"/>
          </a:xfrm>
          <a:prstGeom prst="rect">
            <a:avLst/>
          </a:prstGeom>
          <a:ln w="0">
            <a:noFill/>
          </a:ln>
        </p:spPr>
      </p:pic>
      <p:sp>
        <p:nvSpPr>
          <p:cNvPr id="202" name="TextShape 1"/>
          <p:cNvSpPr txBox="1"/>
          <p:nvPr/>
        </p:nvSpPr>
        <p:spPr>
          <a:xfrm>
            <a:off x="2189520" y="900000"/>
            <a:ext cx="17790480" cy="80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Урочная деятельность: система оценки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2189520" y="900000"/>
            <a:ext cx="17790480" cy="1519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Урочная деятельность: организация домашней учебной работы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204" name="Рисунок 203"/>
          <p:cNvPicPr/>
          <p:nvPr/>
        </p:nvPicPr>
        <p:blipFill>
          <a:blip r:embed="rId2" cstate="print"/>
          <a:srcRect l="16817" t="12504" r="3457" b="16525"/>
          <a:stretch/>
        </p:blipFill>
        <p:spPr>
          <a:xfrm>
            <a:off x="1440360" y="2700000"/>
            <a:ext cx="20339640" cy="1018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Рисунок 204"/>
          <p:cNvPicPr/>
          <p:nvPr/>
        </p:nvPicPr>
        <p:blipFill>
          <a:blip r:embed="rId2" cstate="print"/>
          <a:srcRect l="16817" t="12899" r="2472" b="13606"/>
          <a:stretch/>
        </p:blipFill>
        <p:spPr>
          <a:xfrm>
            <a:off x="1440360" y="1440000"/>
            <a:ext cx="22492080" cy="11520000"/>
          </a:xfrm>
          <a:prstGeom prst="rect">
            <a:avLst/>
          </a:prstGeom>
          <a:ln w="0">
            <a:noFill/>
          </a:ln>
        </p:spPr>
      </p:pic>
      <p:pic>
        <p:nvPicPr>
          <p:cNvPr id="206" name="Рисунок 205"/>
          <p:cNvPicPr/>
          <p:nvPr/>
        </p:nvPicPr>
        <p:blipFill>
          <a:blip r:embed="rId3" cstate="print"/>
          <a:srcRect l="58156" t="21470" r="2472" b="13785"/>
          <a:stretch/>
        </p:blipFill>
        <p:spPr>
          <a:xfrm>
            <a:off x="13500000" y="4320000"/>
            <a:ext cx="10079640" cy="9323280"/>
          </a:xfrm>
          <a:prstGeom prst="rect">
            <a:avLst/>
          </a:prstGeom>
          <a:ln w="0">
            <a:noFill/>
          </a:ln>
        </p:spPr>
      </p:pic>
      <p:sp>
        <p:nvSpPr>
          <p:cNvPr id="207" name="TextShape 1"/>
          <p:cNvSpPr txBox="1"/>
          <p:nvPr/>
        </p:nvSpPr>
        <p:spPr>
          <a:xfrm>
            <a:off x="1946160" y="274680"/>
            <a:ext cx="18573840" cy="80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Урочная деятельность: порядок ведения тетрадей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Рисунок 207"/>
          <p:cNvPicPr/>
          <p:nvPr/>
        </p:nvPicPr>
        <p:blipFill>
          <a:blip r:embed="rId2" cstate="print"/>
          <a:srcRect l="15833" t="15230" r="1488" b="13025"/>
          <a:stretch/>
        </p:blipFill>
        <p:spPr>
          <a:xfrm>
            <a:off x="1080000" y="2520000"/>
            <a:ext cx="22499640" cy="10981800"/>
          </a:xfrm>
          <a:prstGeom prst="rect">
            <a:avLst/>
          </a:prstGeom>
          <a:ln w="0">
            <a:noFill/>
          </a:ln>
        </p:spPr>
      </p:pic>
      <p:sp>
        <p:nvSpPr>
          <p:cNvPr id="209" name="TextShape 1"/>
          <p:cNvSpPr txBox="1"/>
          <p:nvPr/>
        </p:nvSpPr>
        <p:spPr>
          <a:xfrm>
            <a:off x="3060000" y="285840"/>
            <a:ext cx="17100000" cy="2234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АКТУАЛЬНЫЕ ВОПРОСЫ: организация проектно- исследовательской деятельности, формирование эмоционального интеллекта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210" name="Рисунок 209"/>
          <p:cNvPicPr/>
          <p:nvPr/>
        </p:nvPicPr>
        <p:blipFill>
          <a:blip r:embed="rId3" cstate="print"/>
          <a:srcRect l="16819" t="20479" r="42825" b="14775"/>
          <a:stretch/>
        </p:blipFill>
        <p:spPr>
          <a:xfrm>
            <a:off x="12420360" y="3600000"/>
            <a:ext cx="10979640" cy="9908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900000" y="2520000"/>
            <a:ext cx="15120000" cy="1124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1.Приказ Министерства просвещения Российской Федерации от 27.12.2023 № 1028. Зарегистрирован в Минюсте 02.02.2024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"О внесении изменений в некоторые приказы Министерства образования и науки Российской Федерации и Министерства просвещения Российской Федерации, касающиеся </a:t>
            </a:r>
            <a:r>
              <a:rPr lang="ru-RU" sz="44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федеральных государственных образовательных стандартов основного общего образования и среднего общего образования</a:t>
            </a: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".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Документ опубликован на официальном интернет-портале правовой информации. Приказ вступит в силу с 1 сентября 2024 года.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600" b="0" strike="noStrike" spc="-1">
                <a:solidFill>
                  <a:srgbClr val="595959"/>
                </a:solidFill>
                <a:latin typeface="Calibri"/>
                <a:ea typeface="Helvetica Neue"/>
              </a:rPr>
              <a:t> 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130" name="Рисунок 8_1"/>
          <p:cNvPicPr/>
          <p:nvPr/>
        </p:nvPicPr>
        <p:blipFill>
          <a:blip r:embed="rId2" cstate="print"/>
          <a:stretch/>
        </p:blipFill>
        <p:spPr>
          <a:xfrm>
            <a:off x="1281600" y="537120"/>
            <a:ext cx="2065320" cy="1711440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2_1" descr="C:\Users\Chernicyna-NA\Desktop\САЙТ ЦЕНТР\лого больш.png"/>
          <p:cNvPicPr/>
          <p:nvPr/>
        </p:nvPicPr>
        <p:blipFill>
          <a:blip r:embed="rId3" cstate="print"/>
          <a:stretch/>
        </p:blipFill>
        <p:spPr>
          <a:xfrm>
            <a:off x="20053800" y="629640"/>
            <a:ext cx="2250720" cy="1880640"/>
          </a:xfrm>
          <a:prstGeom prst="rect">
            <a:avLst/>
          </a:prstGeom>
          <a:ln w="0">
            <a:noFill/>
          </a:ln>
        </p:spPr>
      </p:pic>
      <p:sp>
        <p:nvSpPr>
          <p:cNvPr id="132" name="TextShape 2"/>
          <p:cNvSpPr txBox="1"/>
          <p:nvPr/>
        </p:nvSpPr>
        <p:spPr>
          <a:xfrm>
            <a:off x="4500000" y="1260000"/>
            <a:ext cx="16580160" cy="48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800" b="1" strike="noStrike" spc="-1" dirty="0">
                <a:latin typeface="Arial"/>
                <a:hlinkClick r:id="rId4"/>
              </a:rPr>
              <a:t>http://publication.pravo.gov.ru/document/0001202402050004?index=1</a:t>
            </a:r>
            <a:r>
              <a:rPr lang="ru-RU" sz="1800" b="0" strike="noStrike" spc="-1" dirty="0">
                <a:latin typeface="Arial"/>
              </a:rPr>
              <a:t> </a:t>
            </a:r>
          </a:p>
        </p:txBody>
      </p:sp>
      <p:pic>
        <p:nvPicPr>
          <p:cNvPr id="133" name="Рисунок 132"/>
          <p:cNvPicPr/>
          <p:nvPr/>
        </p:nvPicPr>
        <p:blipFill>
          <a:blip r:embed="rId5" cstate="print"/>
          <a:srcRect l="33067" t="7255" r="33467" b="10502"/>
          <a:stretch/>
        </p:blipFill>
        <p:spPr>
          <a:xfrm>
            <a:off x="17280360" y="3240360"/>
            <a:ext cx="6119640" cy="845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3060000" y="285840"/>
            <a:ext cx="17100000" cy="2234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АКТУАЛЬНЫЕ ВОПРОСЫ:  формирование функциональной грамотности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212" name="Рисунок 211"/>
          <p:cNvPicPr/>
          <p:nvPr/>
        </p:nvPicPr>
        <p:blipFill>
          <a:blip r:embed="rId2" cstate="print"/>
          <a:srcRect l="15833" t="13480" r="2472" b="14775"/>
          <a:stretch/>
        </p:blipFill>
        <p:spPr>
          <a:xfrm>
            <a:off x="1080000" y="1980000"/>
            <a:ext cx="21499560" cy="1062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Рисунок 212"/>
          <p:cNvPicPr/>
          <p:nvPr/>
        </p:nvPicPr>
        <p:blipFill>
          <a:blip r:embed="rId2" cstate="print"/>
          <a:srcRect l="56187" t="13480" r="1488" b="14775"/>
          <a:stretch/>
        </p:blipFill>
        <p:spPr>
          <a:xfrm>
            <a:off x="12639600" y="1800000"/>
            <a:ext cx="11704320" cy="11160000"/>
          </a:xfrm>
          <a:prstGeom prst="rect">
            <a:avLst/>
          </a:prstGeom>
          <a:ln w="0">
            <a:noFill/>
          </a:ln>
        </p:spPr>
      </p:pic>
      <p:pic>
        <p:nvPicPr>
          <p:cNvPr id="214" name="Рисунок 213"/>
          <p:cNvPicPr/>
          <p:nvPr/>
        </p:nvPicPr>
        <p:blipFill>
          <a:blip r:embed="rId3" cstate="print"/>
          <a:srcRect l="56187" t="13480" r="2472" b="14775"/>
          <a:stretch/>
        </p:blipFill>
        <p:spPr>
          <a:xfrm>
            <a:off x="900000" y="1800360"/>
            <a:ext cx="11616120" cy="1133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Рисунок 214"/>
          <p:cNvPicPr/>
          <p:nvPr/>
        </p:nvPicPr>
        <p:blipFill>
          <a:blip r:embed="rId2" cstate="print"/>
          <a:srcRect l="15833" t="13480" r="1488" b="11276"/>
          <a:stretch/>
        </p:blipFill>
        <p:spPr>
          <a:xfrm>
            <a:off x="540000" y="2520000"/>
            <a:ext cx="22504680" cy="11520000"/>
          </a:xfrm>
          <a:prstGeom prst="rect">
            <a:avLst/>
          </a:prstGeom>
          <a:ln w="0">
            <a:noFill/>
          </a:ln>
        </p:spPr>
      </p:pic>
      <p:sp>
        <p:nvSpPr>
          <p:cNvPr id="216" name="TextShape 1"/>
          <p:cNvSpPr txBox="1"/>
          <p:nvPr/>
        </p:nvSpPr>
        <p:spPr>
          <a:xfrm>
            <a:off x="4009680" y="540360"/>
            <a:ext cx="8050680" cy="80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ИНФОГРАФИКА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Рисунок 216"/>
          <p:cNvPicPr/>
          <p:nvPr/>
        </p:nvPicPr>
        <p:blipFill>
          <a:blip r:embed="rId2" cstate="print"/>
          <a:srcRect l="15833" t="13480" r="1488" b="14775"/>
          <a:stretch/>
        </p:blipFill>
        <p:spPr>
          <a:xfrm>
            <a:off x="895680" y="1980000"/>
            <a:ext cx="22864320" cy="1115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Рисунок 217"/>
          <p:cNvPicPr/>
          <p:nvPr/>
        </p:nvPicPr>
        <p:blipFill>
          <a:blip r:embed="rId2" cstate="print"/>
          <a:srcRect l="16817" t="12721" r="2472" b="13785"/>
          <a:stretch/>
        </p:blipFill>
        <p:spPr>
          <a:xfrm>
            <a:off x="360360" y="360000"/>
            <a:ext cx="17279640" cy="8850240"/>
          </a:xfrm>
          <a:prstGeom prst="rect">
            <a:avLst/>
          </a:prstGeom>
          <a:ln w="0">
            <a:noFill/>
          </a:ln>
        </p:spPr>
      </p:pic>
      <p:pic>
        <p:nvPicPr>
          <p:cNvPr id="219" name="Рисунок 218"/>
          <p:cNvPicPr/>
          <p:nvPr/>
        </p:nvPicPr>
        <p:blipFill>
          <a:blip r:embed="rId3" cstate="print"/>
          <a:srcRect l="16817" t="12143" r="3457" b="14362"/>
          <a:stretch/>
        </p:blipFill>
        <p:spPr>
          <a:xfrm>
            <a:off x="8820360" y="5940000"/>
            <a:ext cx="14579640" cy="755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Рисунок 219"/>
          <p:cNvPicPr/>
          <p:nvPr/>
        </p:nvPicPr>
        <p:blipFill>
          <a:blip r:embed="rId2" cstate="print"/>
          <a:srcRect l="14848" t="18730" r="1488" b="6026"/>
          <a:stretch/>
        </p:blipFill>
        <p:spPr>
          <a:xfrm>
            <a:off x="1080360" y="900000"/>
            <a:ext cx="22416840" cy="1134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1501" b="27600"/>
          <a:stretch>
            <a:fillRect/>
          </a:stretch>
        </p:blipFill>
        <p:spPr bwMode="auto">
          <a:xfrm>
            <a:off x="526704" y="521296"/>
            <a:ext cx="22702345" cy="77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9401" b="9401"/>
          <a:stretch>
            <a:fillRect/>
          </a:stretch>
        </p:blipFill>
        <p:spPr bwMode="auto">
          <a:xfrm>
            <a:off x="6143328" y="5705872"/>
            <a:ext cx="16849872" cy="769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0394" t="18500" r="7082" b="3801"/>
          <a:stretch>
            <a:fillRect/>
          </a:stretch>
        </p:blipFill>
        <p:spPr bwMode="auto">
          <a:xfrm>
            <a:off x="310680" y="0"/>
            <a:ext cx="12745416" cy="1309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4719" t="10101" r="29132" b="5901"/>
          <a:stretch>
            <a:fillRect/>
          </a:stretch>
        </p:blipFill>
        <p:spPr bwMode="auto">
          <a:xfrm>
            <a:off x="12912080" y="2033464"/>
            <a:ext cx="11471920" cy="950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0394" t="18500" r="7082" b="3801"/>
          <a:stretch>
            <a:fillRect/>
          </a:stretch>
        </p:blipFill>
        <p:spPr bwMode="auto">
          <a:xfrm>
            <a:off x="310680" y="0"/>
            <a:ext cx="12745416" cy="1309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719" t="11501" r="28738" b="8001"/>
          <a:stretch>
            <a:fillRect/>
          </a:stretch>
        </p:blipFill>
        <p:spPr bwMode="auto">
          <a:xfrm>
            <a:off x="13366776" y="2825552"/>
            <a:ext cx="11017224" cy="828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1" name="Table 1"/>
          <p:cNvGraphicFramePr/>
          <p:nvPr/>
        </p:nvGraphicFramePr>
        <p:xfrm>
          <a:off x="241560" y="844920"/>
          <a:ext cx="11968560" cy="12380400"/>
        </p:xfrm>
        <a:graphic>
          <a:graphicData uri="http://schemas.openxmlformats.org/drawingml/2006/table">
            <a:tbl>
              <a:tblPr/>
              <a:tblGrid>
                <a:gridCol w="3989520"/>
                <a:gridCol w="3989520"/>
                <a:gridCol w="3989520"/>
              </a:tblGrid>
              <a:tr h="317412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Общая численность педагогов СОО ( чел.)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Необходимость обучить по предметам к 1 сентября 2024 ( чел.)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112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Русский язык и литература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476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  <a:ea typeface="Times New Roman"/>
                        </a:rPr>
                        <a:t>59</a:t>
                      </a:r>
                      <a:endParaRPr lang="ru-RU" sz="32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112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Иностранный язык 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497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  <a:ea typeface="Times New Roman"/>
                        </a:rPr>
                        <a:t>86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1176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История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390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  <a:ea typeface="Calibri"/>
                        </a:rPr>
                        <a:t>88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1176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Обществознание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368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  <a:ea typeface="Times New Roman"/>
                        </a:rPr>
                        <a:t>73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1176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Математика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497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  <a:ea typeface="Times New Roman"/>
                        </a:rPr>
                        <a:t>85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1176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Физика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355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  <a:ea typeface="Times New Roman"/>
                        </a:rPr>
                        <a:t>68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1216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Биология 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357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  <a:ea typeface="Times New Roman"/>
                        </a:rPr>
                        <a:t>59</a:t>
                      </a:r>
                      <a:endParaRPr lang="ru-RU" sz="3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1039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Химия 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</a:rPr>
                        <a:t>323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81C1C"/>
                          </a:solidFill>
                          <a:latin typeface="Century"/>
                          <a:ea typeface="Times New Roman"/>
                        </a:rPr>
                        <a:t>74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222" name="CustomShape 2"/>
          <p:cNvSpPr/>
          <p:nvPr/>
        </p:nvSpPr>
        <p:spPr>
          <a:xfrm>
            <a:off x="12960000" y="2160000"/>
            <a:ext cx="11441520" cy="557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002060"/>
                </a:solidFill>
                <a:latin typeface="Century"/>
                <a:ea typeface="Helvetica Neue"/>
              </a:rPr>
              <a:t>Задача: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002060"/>
                </a:solidFill>
                <a:latin typeface="Century"/>
                <a:ea typeface="Helvetica Neue"/>
              </a:rPr>
              <a:t>обучить к 1 сентября 2024 года 100 % учителей по программам КПК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002060"/>
                </a:solidFill>
                <a:latin typeface="Century"/>
                <a:ea typeface="Helvetica Neue"/>
              </a:rPr>
              <a:t>«Реализация обновленного ФГОС среднего общего образования» в ОО субъектов РФ 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223" name="Рисунок 13_1"/>
          <p:cNvPicPr/>
          <p:nvPr/>
        </p:nvPicPr>
        <p:blipFill>
          <a:blip r:embed="rId2" cstate="print"/>
          <a:stretch/>
        </p:blipFill>
        <p:spPr>
          <a:xfrm>
            <a:off x="16194600" y="2693880"/>
            <a:ext cx="1083960" cy="1084680"/>
          </a:xfrm>
          <a:prstGeom prst="rect">
            <a:avLst/>
          </a:prstGeom>
          <a:ln w="0">
            <a:noFill/>
          </a:ln>
        </p:spPr>
      </p:pic>
      <p:pic>
        <p:nvPicPr>
          <p:cNvPr id="224" name="Рисунок 178_0"/>
          <p:cNvPicPr/>
          <p:nvPr/>
        </p:nvPicPr>
        <p:blipFill>
          <a:blip r:embed="rId3" cstate="print"/>
          <a:stretch/>
        </p:blipFill>
        <p:spPr>
          <a:xfrm>
            <a:off x="15660000" y="8280000"/>
            <a:ext cx="4443480" cy="3054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900000" y="2520000"/>
            <a:ext cx="14580000" cy="1038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ФГОС ООО. </a:t>
            </a: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Закреплена предметная область «Основы безопасности и защиты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Родины», определены предметные результаты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В рамках курса «Основы безопасности и защиты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Родины» обучающиеся будут изучать: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- конструктивное общение, навыки отличия опасного поведения, в том числе криминального характера, и в том числе в цифровой среде. 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-основы безопасного поведения и возможные источники опасности в окружающей среде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-изучать ПДД, основы пожарной безопасности, правила поведения в транспорте и на природе, запоминать порядок действий при любых ЧС природного характера и пр.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600" b="0" strike="noStrike" spc="-1">
                <a:solidFill>
                  <a:srgbClr val="595959"/>
                </a:solidFill>
                <a:latin typeface="Calibri"/>
                <a:ea typeface="Helvetica Neue"/>
              </a:rPr>
              <a:t> 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135" name="Рисунок 8_2"/>
          <p:cNvPicPr/>
          <p:nvPr/>
        </p:nvPicPr>
        <p:blipFill>
          <a:blip r:embed="rId2" cstate="print"/>
          <a:stretch/>
        </p:blipFill>
        <p:spPr>
          <a:xfrm>
            <a:off x="1281600" y="537120"/>
            <a:ext cx="2065320" cy="1711440"/>
          </a:xfrm>
          <a:prstGeom prst="rect">
            <a:avLst/>
          </a:prstGeom>
          <a:ln w="0">
            <a:noFill/>
          </a:ln>
        </p:spPr>
      </p:pic>
      <p:pic>
        <p:nvPicPr>
          <p:cNvPr id="136" name="Picture 2_2" descr="C:\Users\Chernicyna-NA\Desktop\САЙТ ЦЕНТР\лого больш.png"/>
          <p:cNvPicPr/>
          <p:nvPr/>
        </p:nvPicPr>
        <p:blipFill>
          <a:blip r:embed="rId3" cstate="print"/>
          <a:stretch/>
        </p:blipFill>
        <p:spPr>
          <a:xfrm>
            <a:off x="20053800" y="629640"/>
            <a:ext cx="2250720" cy="1880640"/>
          </a:xfrm>
          <a:prstGeom prst="rect">
            <a:avLst/>
          </a:prstGeom>
          <a:ln w="0">
            <a:noFill/>
          </a:ln>
        </p:spPr>
      </p:pic>
      <p:sp>
        <p:nvSpPr>
          <p:cNvPr id="137" name="CustomShape 2"/>
          <p:cNvSpPr/>
          <p:nvPr/>
        </p:nvSpPr>
        <p:spPr>
          <a:xfrm>
            <a:off x="5135216" y="900000"/>
            <a:ext cx="14257584" cy="77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r>
              <a:rPr lang="ru-RU" sz="3200" b="1" spc="-1" dirty="0">
                <a:hlinkClick r:id="rId4"/>
              </a:rPr>
              <a:t>http://publication.pravo.gov.ru/document/0001202402050004?index=1</a:t>
            </a:r>
            <a:r>
              <a:rPr lang="ru-RU" sz="1200" spc="-1" dirty="0"/>
              <a:t> 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138" name="Рисунок 137"/>
          <p:cNvPicPr/>
          <p:nvPr/>
        </p:nvPicPr>
        <p:blipFill>
          <a:blip r:embed="rId5" cstate="print"/>
          <a:srcRect l="34215" t="7692" r="34287" b="18814"/>
          <a:stretch/>
        </p:blipFill>
        <p:spPr>
          <a:xfrm>
            <a:off x="15660000" y="2880360"/>
            <a:ext cx="8100000" cy="10631520"/>
          </a:xfrm>
          <a:prstGeom prst="rect">
            <a:avLst/>
          </a:prstGeom>
          <a:ln w="0">
            <a:noFill/>
          </a:ln>
        </p:spPr>
      </p:pic>
      <p:sp>
        <p:nvSpPr>
          <p:cNvPr id="139" name="Line 3"/>
          <p:cNvSpPr/>
          <p:nvPr/>
        </p:nvSpPr>
        <p:spPr>
          <a:xfrm>
            <a:off x="16380000" y="8640000"/>
            <a:ext cx="7200000" cy="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TextShape 4"/>
          <p:cNvSpPr txBox="1"/>
          <p:nvPr/>
        </p:nvSpPr>
        <p:spPr>
          <a:xfrm>
            <a:off x="1230120" y="7474680"/>
            <a:ext cx="12989880" cy="80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-элементы начальной военной подготовки 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3146040" y="212040"/>
            <a:ext cx="20279160" cy="240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23431680" y="13093200"/>
            <a:ext cx="759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22A6EBB4-1D2F-41CE-8613-0AC8531DC963}" type="slidenum">
              <a:rPr lang="ru-RU" sz="2500" b="1" strike="noStrike" spc="-1">
                <a:solidFill>
                  <a:srgbClr val="E1E0E0"/>
                </a:solidFill>
                <a:latin typeface="SF UI Text Semibold"/>
                <a:ea typeface="SF UI Text Semibold"/>
              </a:rPr>
              <a:pPr algn="r">
                <a:lnSpc>
                  <a:spcPct val="100000"/>
                </a:lnSpc>
                <a:tabLst>
                  <a:tab pos="0" algn="l"/>
                </a:tabLst>
              </a:pPr>
              <a:t>40</a:t>
            </a:fld>
            <a:endParaRPr lang="ru-RU" sz="2500" b="0" strike="noStrike" spc="-1">
              <a:latin typeface="Arial"/>
            </a:endParaRPr>
          </a:p>
        </p:txBody>
      </p:sp>
      <p:pic>
        <p:nvPicPr>
          <p:cNvPr id="227" name="Picture 2_5" descr="C:\Users\Chernicyna-NA\Desktop\САЙТ ЦЕНТР\лого больш.png"/>
          <p:cNvPicPr/>
          <p:nvPr/>
        </p:nvPicPr>
        <p:blipFill>
          <a:blip r:embed="rId2" cstate="print"/>
          <a:stretch/>
        </p:blipFill>
        <p:spPr>
          <a:xfrm>
            <a:off x="21391560" y="285840"/>
            <a:ext cx="2249640" cy="1879560"/>
          </a:xfrm>
          <a:prstGeom prst="rect">
            <a:avLst/>
          </a:prstGeom>
          <a:ln w="0">
            <a:noFill/>
          </a:ln>
        </p:spPr>
      </p:pic>
      <p:pic>
        <p:nvPicPr>
          <p:cNvPr id="228" name="Рисунок 178_1"/>
          <p:cNvPicPr/>
          <p:nvPr/>
        </p:nvPicPr>
        <p:blipFill>
          <a:blip r:embed="rId3" cstate="print"/>
          <a:stretch/>
        </p:blipFill>
        <p:spPr>
          <a:xfrm>
            <a:off x="19494720" y="4680000"/>
            <a:ext cx="4443480" cy="3054240"/>
          </a:xfrm>
          <a:prstGeom prst="rect">
            <a:avLst/>
          </a:prstGeom>
          <a:ln w="0">
            <a:noFill/>
          </a:ln>
        </p:spPr>
      </p:pic>
      <p:pic>
        <p:nvPicPr>
          <p:cNvPr id="229" name="Рисунок 3_2"/>
          <p:cNvPicPr/>
          <p:nvPr/>
        </p:nvPicPr>
        <p:blipFill>
          <a:blip r:embed="rId4" cstate="print"/>
          <a:stretch/>
        </p:blipFill>
        <p:spPr>
          <a:xfrm>
            <a:off x="567360" y="199440"/>
            <a:ext cx="2441520" cy="2023200"/>
          </a:xfrm>
          <a:prstGeom prst="rect">
            <a:avLst/>
          </a:prstGeom>
          <a:ln w="0">
            <a:noFill/>
          </a:ln>
        </p:spPr>
      </p:pic>
      <p:pic>
        <p:nvPicPr>
          <p:cNvPr id="230" name="Рисунок 4_3"/>
          <p:cNvPicPr/>
          <p:nvPr/>
        </p:nvPicPr>
        <p:blipFill>
          <a:blip r:embed="rId5" cstate="print"/>
          <a:stretch/>
        </p:blipFill>
        <p:spPr>
          <a:xfrm>
            <a:off x="901800" y="10523880"/>
            <a:ext cx="22573800" cy="2547360"/>
          </a:xfrm>
          <a:prstGeom prst="rect">
            <a:avLst/>
          </a:prstGeom>
          <a:ln w="0">
            <a:noFill/>
          </a:ln>
        </p:spPr>
      </p:pic>
      <p:sp>
        <p:nvSpPr>
          <p:cNvPr id="231" name="CustomShape 3"/>
          <p:cNvSpPr/>
          <p:nvPr/>
        </p:nvSpPr>
        <p:spPr>
          <a:xfrm>
            <a:off x="4500000" y="299160"/>
            <a:ext cx="12237120" cy="59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F81C1C"/>
                </a:solidFill>
                <a:latin typeface="Century"/>
                <a:ea typeface="Helvetica Neue"/>
              </a:rPr>
              <a:t>Решение задачи обучения к 1 сентября 2024 года 100 % учителей по лицензионным программам «Реализация требований обновленных ФГОС НОО, ФГОС ООО, ФГОС СОО»: </a:t>
            </a:r>
            <a:endParaRPr lang="ru-RU" sz="40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F81C1C"/>
                </a:solidFill>
                <a:latin typeface="Century"/>
                <a:ea typeface="Helvetica Neue"/>
              </a:rPr>
              <a:t>Организация «ИРО ПК» Второй поток курсов:  </a:t>
            </a:r>
            <a:endParaRPr lang="ru-RU" sz="40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F81C1C"/>
                </a:solidFill>
                <a:latin typeface="Century"/>
                <a:ea typeface="DejaVu Sans"/>
              </a:rPr>
              <a:t>   С 1 апреля 2024 — набор на курсы, по степени формирования групп будут открыты курсы</a:t>
            </a:r>
            <a:endParaRPr lang="ru-RU" sz="40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F81C1C"/>
                </a:solidFill>
                <a:latin typeface="Century"/>
                <a:ea typeface="DejaVu Sans"/>
              </a:rPr>
              <a:t>    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232" name="Рисунок 182_1"/>
          <p:cNvPicPr/>
          <p:nvPr/>
        </p:nvPicPr>
        <p:blipFill>
          <a:blip r:embed="rId6" cstate="print"/>
          <a:srcRect l="15772" t="10467" r="16344" b="58089"/>
          <a:stretch/>
        </p:blipFill>
        <p:spPr>
          <a:xfrm>
            <a:off x="1009800" y="5760000"/>
            <a:ext cx="18249120" cy="475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Рисунок 232"/>
          <p:cNvPicPr/>
          <p:nvPr/>
        </p:nvPicPr>
        <p:blipFill>
          <a:blip r:embed="rId2" cstate="print"/>
          <a:srcRect l="1872" t="8231" r="39872" b="14775"/>
          <a:stretch/>
        </p:blipFill>
        <p:spPr>
          <a:xfrm>
            <a:off x="1080000" y="360000"/>
            <a:ext cx="17280000" cy="128466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415136" y="1529408"/>
            <a:ext cx="936104" cy="2880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Труд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38872" y="1745432"/>
            <a:ext cx="3312368" cy="100811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Труд (Технология), Основы безопасности и защиты Родины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5022000" y="6554520"/>
            <a:ext cx="14394600" cy="65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F21A49"/>
                </a:solidFill>
                <a:latin typeface="Arial"/>
                <a:ea typeface="DejaVu Sans"/>
              </a:rPr>
              <a:t>НОВАЯ ВСТРЕЧА 20 МАРТА</a:t>
            </a:r>
          </a:p>
          <a:p>
            <a:pPr>
              <a:lnSpc>
                <a:spcPct val="100000"/>
              </a:lnSpc>
            </a:pPr>
            <a:r>
              <a:rPr lang="ru-RU" sz="4000" b="1" spc="-1" dirty="0" smtClean="0">
                <a:solidFill>
                  <a:srgbClr val="F21A49"/>
                </a:solidFill>
                <a:latin typeface="Arial"/>
                <a:ea typeface="DejaVu Sans"/>
              </a:rPr>
              <a:t>«Реализуем ФГОС НОО: подготовка к итоговой аттестации за курс начальной школы»</a:t>
            </a:r>
            <a:endParaRPr lang="ru-RU" sz="4000" b="1" strike="noStrike" spc="-1" dirty="0" smtClean="0">
              <a:solidFill>
                <a:srgbClr val="F21A49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endParaRPr lang="ru-RU" sz="4000" b="1" strike="noStrike" spc="-1" dirty="0" smtClean="0">
              <a:solidFill>
                <a:srgbClr val="F21A49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endParaRPr lang="ru-RU" sz="4000" b="1" spc="-1" dirty="0" smtClean="0">
              <a:solidFill>
                <a:srgbClr val="F21A49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endParaRPr lang="ru-RU" sz="4000" b="1" strike="noStrike" spc="-1" dirty="0" smtClean="0">
              <a:solidFill>
                <a:srgbClr val="F21A49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F21A49"/>
                </a:solidFill>
                <a:latin typeface="Arial"/>
                <a:ea typeface="DejaVu Sans"/>
              </a:rPr>
              <a:t>СПАСИБО </a:t>
            </a:r>
            <a:r>
              <a:rPr lang="ru-RU" sz="4000" b="1" strike="noStrike" spc="-1" dirty="0">
                <a:solidFill>
                  <a:srgbClr val="F21A49"/>
                </a:solidFill>
                <a:latin typeface="Arial"/>
                <a:ea typeface="DejaVu Sans"/>
              </a:rPr>
              <a:t>ЗА ВНИМАНИЕ!</a:t>
            </a:r>
            <a:endParaRPr lang="ru-RU" sz="4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900000" y="2520000"/>
            <a:ext cx="12060000" cy="1106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ФГОС ООО.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Дополнения в изучение предметной области «Физическая культура»: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- Скорректированы  предметные результаты с учетом правил безопасности, необходимости выполнения нормативов ГТО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-уточнены результаты обучения Физической культуре  детей с  ОВЗ (слепых слабовидящих,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с нарушениями опорно- двигательного аппарата и др.)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Школы сами вправе определять в какой последовательности учащиеся будут осваивать модули учебного предмета «Основы безопасности и защиты Родины».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>
              <a:latin typeface="Arial"/>
            </a:endParaRPr>
          </a:p>
        </p:txBody>
      </p:sp>
      <p:pic>
        <p:nvPicPr>
          <p:cNvPr id="142" name="Рисунок 8_5"/>
          <p:cNvPicPr/>
          <p:nvPr/>
        </p:nvPicPr>
        <p:blipFill>
          <a:blip r:embed="rId2" cstate="print"/>
          <a:stretch/>
        </p:blipFill>
        <p:spPr>
          <a:xfrm>
            <a:off x="1281600" y="537120"/>
            <a:ext cx="2065320" cy="1711440"/>
          </a:xfrm>
          <a:prstGeom prst="rect">
            <a:avLst/>
          </a:prstGeom>
          <a:ln w="0">
            <a:noFill/>
          </a:ln>
        </p:spPr>
      </p:pic>
      <p:pic>
        <p:nvPicPr>
          <p:cNvPr id="143" name="Picture 2_6" descr="C:\Users\Chernicyna-NA\Desktop\САЙТ ЦЕНТР\лого больш.png"/>
          <p:cNvPicPr/>
          <p:nvPr/>
        </p:nvPicPr>
        <p:blipFill>
          <a:blip r:embed="rId3" cstate="print"/>
          <a:stretch/>
        </p:blipFill>
        <p:spPr>
          <a:xfrm>
            <a:off x="20053800" y="629640"/>
            <a:ext cx="2250720" cy="1880640"/>
          </a:xfrm>
          <a:prstGeom prst="rect">
            <a:avLst/>
          </a:prstGeom>
          <a:ln w="0">
            <a:noFill/>
          </a:ln>
        </p:spPr>
      </p:pic>
      <p:sp>
        <p:nvSpPr>
          <p:cNvPr id="144" name="CustomShape 2"/>
          <p:cNvSpPr/>
          <p:nvPr/>
        </p:nvSpPr>
        <p:spPr>
          <a:xfrm>
            <a:off x="5855296" y="900000"/>
            <a:ext cx="13969552" cy="77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r>
              <a:rPr lang="ru-RU" sz="3200" b="1" spc="-1" dirty="0" smtClean="0">
                <a:hlinkClick r:id="rId4"/>
              </a:rPr>
              <a:t>http://publication.pravo.gov.ru/document/0001202402050004?index=1</a:t>
            </a:r>
            <a:r>
              <a:rPr lang="ru-RU" sz="3200" spc="-1" dirty="0" smtClean="0"/>
              <a:t> 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145" name="Рисунок 144"/>
          <p:cNvPicPr/>
          <p:nvPr/>
        </p:nvPicPr>
        <p:blipFill>
          <a:blip r:embed="rId5" cstate="print"/>
          <a:srcRect l="33230" t="62509" r="34287" b="12252"/>
          <a:stretch/>
        </p:blipFill>
        <p:spPr>
          <a:xfrm>
            <a:off x="12780000" y="2700000"/>
            <a:ext cx="10080000" cy="4404960"/>
          </a:xfrm>
          <a:prstGeom prst="rect">
            <a:avLst/>
          </a:prstGeom>
          <a:ln w="0">
            <a:noFill/>
          </a:ln>
        </p:spPr>
      </p:pic>
      <p:pic>
        <p:nvPicPr>
          <p:cNvPr id="146" name="Рисунок 145"/>
          <p:cNvPicPr/>
          <p:nvPr/>
        </p:nvPicPr>
        <p:blipFill>
          <a:blip r:embed="rId6" cstate="print"/>
          <a:srcRect l="35199" t="9442" r="34287" b="50520"/>
          <a:stretch/>
        </p:blipFill>
        <p:spPr>
          <a:xfrm>
            <a:off x="13680000" y="6660000"/>
            <a:ext cx="9000000" cy="6642360"/>
          </a:xfrm>
          <a:prstGeom prst="rect">
            <a:avLst/>
          </a:prstGeom>
          <a:ln w="0">
            <a:noFill/>
          </a:ln>
        </p:spPr>
      </p:pic>
      <p:sp>
        <p:nvSpPr>
          <p:cNvPr id="147" name="Line 3"/>
          <p:cNvSpPr/>
          <p:nvPr/>
        </p:nvSpPr>
        <p:spPr>
          <a:xfrm>
            <a:off x="14580000" y="8100000"/>
            <a:ext cx="7740000" cy="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900000" y="2520000"/>
            <a:ext cx="14580000" cy="246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600" b="0" strike="noStrike" spc="-1">
                <a:solidFill>
                  <a:srgbClr val="595959"/>
                </a:solidFill>
                <a:latin typeface="Calibri"/>
                <a:ea typeface="Helvetica Neue"/>
              </a:rPr>
              <a:t> 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149" name="Рисунок 8_6"/>
          <p:cNvPicPr/>
          <p:nvPr/>
        </p:nvPicPr>
        <p:blipFill>
          <a:blip r:embed="rId2" cstate="print"/>
          <a:stretch/>
        </p:blipFill>
        <p:spPr>
          <a:xfrm>
            <a:off x="1281600" y="537120"/>
            <a:ext cx="2065320" cy="1711440"/>
          </a:xfrm>
          <a:prstGeom prst="rect">
            <a:avLst/>
          </a:prstGeom>
          <a:ln w="0">
            <a:noFill/>
          </a:ln>
        </p:spPr>
      </p:pic>
      <p:pic>
        <p:nvPicPr>
          <p:cNvPr id="150" name="Picture 2_7" descr="C:\Users\Chernicyna-NA\Desktop\САЙТ ЦЕНТР\лого больш.png"/>
          <p:cNvPicPr/>
          <p:nvPr/>
        </p:nvPicPr>
        <p:blipFill>
          <a:blip r:embed="rId3" cstate="print"/>
          <a:stretch/>
        </p:blipFill>
        <p:spPr>
          <a:xfrm>
            <a:off x="20053800" y="629640"/>
            <a:ext cx="2250720" cy="1880640"/>
          </a:xfrm>
          <a:prstGeom prst="rect">
            <a:avLst/>
          </a:prstGeom>
          <a:ln w="0">
            <a:noFill/>
          </a:ln>
        </p:spPr>
      </p:pic>
      <p:sp>
        <p:nvSpPr>
          <p:cNvPr id="151" name="CustomShape 2"/>
          <p:cNvSpPr/>
          <p:nvPr/>
        </p:nvSpPr>
        <p:spPr>
          <a:xfrm>
            <a:off x="5495256" y="900000"/>
            <a:ext cx="12169352" cy="77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r>
              <a:rPr lang="ru-RU" sz="2800" b="1" spc="-1" dirty="0" smtClean="0">
                <a:hlinkClick r:id="rId4"/>
              </a:rPr>
              <a:t>http://publication.pravo.gov.ru/document/0001202402050004?index=1</a:t>
            </a:r>
            <a:r>
              <a:rPr lang="ru-RU" sz="2800" spc="-1" dirty="0" smtClean="0"/>
              <a:t> 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152" name="TextShape 3"/>
          <p:cNvSpPr txBox="1"/>
          <p:nvPr/>
        </p:nvSpPr>
        <p:spPr>
          <a:xfrm>
            <a:off x="180000" y="1903680"/>
            <a:ext cx="15660000" cy="18669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FF0000"/>
                </a:solidFill>
                <a:latin typeface="Circe Bold"/>
                <a:ea typeface="Helvetica Neue"/>
              </a:rPr>
              <a:t>ФГОС СОО. </a:t>
            </a: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Закреплена предметная область «Основы безопасности и защиты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Родины», определены предметные результаты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( базовый уровень)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В рамках курса «Основы безопасности и защиты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Родины» обучающиеся будут изучать: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-основы законодательства РФ и госполитики, обеспечивающих нацбезопасность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-принципы организации Единой системы предупреждения и ликвидации последствий ЧС,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- роли ВС РФ в обеспечении защиты государства, применения БПЛА,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- основы медицинских знаний, приемам оказания первой помощи, понимать что такое вирусное и инфекционное заболевание,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  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153" name="Рисунок 152"/>
          <p:cNvPicPr/>
          <p:nvPr/>
        </p:nvPicPr>
        <p:blipFill>
          <a:blip r:embed="rId5" cstate="print"/>
          <a:srcRect l="33230" t="10005" r="34287" b="16500"/>
          <a:stretch/>
        </p:blipFill>
        <p:spPr>
          <a:xfrm>
            <a:off x="15480000" y="2601720"/>
            <a:ext cx="8280000" cy="10538280"/>
          </a:xfrm>
          <a:prstGeom prst="rect">
            <a:avLst/>
          </a:prstGeom>
          <a:ln w="0">
            <a:noFill/>
          </a:ln>
        </p:spPr>
      </p:pic>
      <p:sp>
        <p:nvSpPr>
          <p:cNvPr id="154" name="Line 4"/>
          <p:cNvSpPr/>
          <p:nvPr/>
        </p:nvSpPr>
        <p:spPr>
          <a:xfrm>
            <a:off x="16380000" y="3780000"/>
            <a:ext cx="7200000" cy="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900000" y="2520000"/>
            <a:ext cx="14580000" cy="246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600" b="0" strike="noStrike" spc="-1">
                <a:solidFill>
                  <a:srgbClr val="595959"/>
                </a:solidFill>
                <a:latin typeface="Calibri"/>
                <a:ea typeface="Helvetica Neue"/>
              </a:rPr>
              <a:t> 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156" name="Рисунок 8_7"/>
          <p:cNvPicPr/>
          <p:nvPr/>
        </p:nvPicPr>
        <p:blipFill>
          <a:blip r:embed="rId2" cstate="print"/>
          <a:stretch/>
        </p:blipFill>
        <p:spPr>
          <a:xfrm>
            <a:off x="1281600" y="537120"/>
            <a:ext cx="2065320" cy="171144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2_8" descr="C:\Users\Chernicyna-NA\Desktop\САЙТ ЦЕНТР\лого больш.png"/>
          <p:cNvPicPr/>
          <p:nvPr/>
        </p:nvPicPr>
        <p:blipFill>
          <a:blip r:embed="rId3" cstate="print"/>
          <a:stretch/>
        </p:blipFill>
        <p:spPr>
          <a:xfrm>
            <a:off x="20053800" y="629640"/>
            <a:ext cx="2250720" cy="1880640"/>
          </a:xfrm>
          <a:prstGeom prst="rect">
            <a:avLst/>
          </a:prstGeom>
          <a:ln w="0">
            <a:noFill/>
          </a:ln>
        </p:spPr>
      </p:pic>
      <p:sp>
        <p:nvSpPr>
          <p:cNvPr id="158" name="CustomShape 2"/>
          <p:cNvSpPr/>
          <p:nvPr/>
        </p:nvSpPr>
        <p:spPr>
          <a:xfrm>
            <a:off x="5711280" y="900000"/>
            <a:ext cx="12313368" cy="77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r>
              <a:rPr lang="ru-RU" sz="2800" b="1" spc="-1" dirty="0" smtClean="0">
                <a:hlinkClick r:id="rId4"/>
              </a:rPr>
              <a:t>http://publication.pravo.gov.ru/document/0001202402050004?index=1</a:t>
            </a:r>
            <a:r>
              <a:rPr lang="ru-RU" sz="2800" spc="-1" dirty="0" smtClean="0"/>
              <a:t> 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159" name="TextShape 3"/>
          <p:cNvSpPr txBox="1"/>
          <p:nvPr/>
        </p:nvSpPr>
        <p:spPr>
          <a:xfrm>
            <a:off x="454696" y="2825552"/>
            <a:ext cx="15036336" cy="979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FF0000"/>
                </a:solidFill>
                <a:latin typeface="Circe Bold"/>
                <a:ea typeface="Helvetica Neue"/>
              </a:rPr>
              <a:t>ФГОС СОО. </a:t>
            </a: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Внесены изменения в учебный план</a:t>
            </a:r>
            <a:endParaRPr lang="ru-RU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В 13 обязательных предметов внесен предмет «Основы безопасности и </a:t>
            </a:r>
            <a:r>
              <a:rPr lang="ru-RU" sz="4000" b="1" strike="noStrike" spc="-1" dirty="0" smtClean="0">
                <a:solidFill>
                  <a:srgbClr val="203864"/>
                </a:solidFill>
                <a:latin typeface="Circe Bold"/>
                <a:ea typeface="Helvetica Neue"/>
              </a:rPr>
              <a:t>защиты Родины</a:t>
            </a: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» вместо ОБЖ</a:t>
            </a:r>
            <a:endParaRPr lang="ru-RU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FF0000"/>
                </a:solidFill>
                <a:latin typeface="Circe Bold"/>
                <a:ea typeface="Helvetica Neue"/>
              </a:rPr>
              <a:t>Важно планировать с 1.09.2024 для реализации обновленных ФГОС ООО, ФГОС СОО- </a:t>
            </a:r>
            <a:r>
              <a:rPr lang="ru-RU" sz="4000" b="1" strike="noStrike" spc="-1" dirty="0" smtClean="0">
                <a:solidFill>
                  <a:srgbClr val="FF0000"/>
                </a:solidFill>
                <a:latin typeface="Circe Bold"/>
                <a:ea typeface="Helvetica Neue"/>
              </a:rPr>
              <a:t>на основе внесенных </a:t>
            </a:r>
            <a:r>
              <a:rPr lang="ru-RU" sz="4000" b="1" strike="noStrike" spc="-1" dirty="0">
                <a:solidFill>
                  <a:srgbClr val="FF0000"/>
                </a:solidFill>
                <a:latin typeface="Circe Bold"/>
                <a:ea typeface="Helvetica Neue"/>
              </a:rPr>
              <a:t>изменений в Федеральные рабочие </a:t>
            </a:r>
            <a:r>
              <a:rPr lang="ru-RU" sz="4000" b="1" strike="noStrike" spc="-1" dirty="0" smtClean="0">
                <a:solidFill>
                  <a:srgbClr val="FF0000"/>
                </a:solidFill>
                <a:latin typeface="Circe Bold"/>
                <a:ea typeface="Helvetica Neue"/>
              </a:rPr>
              <a:t>программы корректировать</a:t>
            </a:r>
            <a:endParaRPr lang="ru-RU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FF0000"/>
                </a:solidFill>
                <a:latin typeface="Circe Bold"/>
                <a:ea typeface="Helvetica Neue"/>
              </a:rPr>
              <a:t>И рабочие программы </a:t>
            </a:r>
            <a:r>
              <a:rPr lang="ru-RU" sz="4000" b="1" strike="noStrike" spc="-1" dirty="0" smtClean="0">
                <a:solidFill>
                  <a:srgbClr val="FF0000"/>
                </a:solidFill>
                <a:latin typeface="Circe Bold"/>
                <a:ea typeface="Helvetica Neue"/>
              </a:rPr>
              <a:t>педагогов по учебным предметам Труд (Технология), Основы безопасности и защиты </a:t>
            </a:r>
            <a:r>
              <a:rPr lang="ru-RU" sz="4000" b="1" strike="noStrike" spc="-1" dirty="0" err="1" smtClean="0">
                <a:solidFill>
                  <a:srgbClr val="FF0000"/>
                </a:solidFill>
                <a:latin typeface="Circe Bold"/>
                <a:ea typeface="Helvetica Neue"/>
              </a:rPr>
              <a:t>РОдины</a:t>
            </a:r>
            <a:r>
              <a:rPr lang="ru-RU" sz="4000" b="1" strike="noStrike" spc="-1" dirty="0" smtClean="0">
                <a:solidFill>
                  <a:srgbClr val="FF0000"/>
                </a:solidFill>
                <a:latin typeface="Circe Bold"/>
                <a:ea typeface="Helvetica Neue"/>
              </a:rPr>
              <a:t>. </a:t>
            </a:r>
            <a:endParaRPr lang="ru-RU" sz="4000" b="0" strike="noStrike" spc="-1" dirty="0">
              <a:latin typeface="Arial"/>
            </a:endParaRPr>
          </a:p>
        </p:txBody>
      </p:sp>
      <p:pic>
        <p:nvPicPr>
          <p:cNvPr id="160" name="Рисунок 159"/>
          <p:cNvPicPr/>
          <p:nvPr/>
        </p:nvPicPr>
        <p:blipFill>
          <a:blip r:embed="rId5" cstate="print"/>
          <a:srcRect l="33230" t="10005" r="34287" b="16500"/>
          <a:stretch/>
        </p:blipFill>
        <p:spPr>
          <a:xfrm>
            <a:off x="15480000" y="2601720"/>
            <a:ext cx="8280000" cy="10538280"/>
          </a:xfrm>
          <a:prstGeom prst="rect">
            <a:avLst/>
          </a:prstGeom>
          <a:ln w="0">
            <a:noFill/>
          </a:ln>
        </p:spPr>
      </p:pic>
      <p:sp>
        <p:nvSpPr>
          <p:cNvPr id="161" name="Line 4"/>
          <p:cNvSpPr/>
          <p:nvPr/>
        </p:nvSpPr>
        <p:spPr>
          <a:xfrm>
            <a:off x="16380000" y="3780000"/>
            <a:ext cx="7200000" cy="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900000" y="2520000"/>
            <a:ext cx="21888360" cy="307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2. Методические разработки для педагогических работников  на образовательных сайтах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600" b="0" strike="noStrike" spc="-1">
                <a:solidFill>
                  <a:srgbClr val="595959"/>
                </a:solidFill>
                <a:latin typeface="Calibri"/>
                <a:ea typeface="Helvetica Neue"/>
              </a:rPr>
              <a:t> 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163" name="Рисунок 8_4"/>
          <p:cNvPicPr/>
          <p:nvPr/>
        </p:nvPicPr>
        <p:blipFill>
          <a:blip r:embed="rId2" cstate="print"/>
          <a:stretch/>
        </p:blipFill>
        <p:spPr>
          <a:xfrm>
            <a:off x="1281600" y="537120"/>
            <a:ext cx="2065320" cy="1711440"/>
          </a:xfrm>
          <a:prstGeom prst="rect">
            <a:avLst/>
          </a:prstGeom>
          <a:ln w="0">
            <a:noFill/>
          </a:ln>
        </p:spPr>
      </p:pic>
      <p:pic>
        <p:nvPicPr>
          <p:cNvPr id="164" name="Picture 2_4" descr="C:\Users\Chernicyna-NA\Desktop\САЙТ ЦЕНТР\лого больш.png"/>
          <p:cNvPicPr/>
          <p:nvPr/>
        </p:nvPicPr>
        <p:blipFill>
          <a:blip r:embed="rId3" cstate="print"/>
          <a:stretch/>
        </p:blipFill>
        <p:spPr>
          <a:xfrm>
            <a:off x="20053800" y="629640"/>
            <a:ext cx="2250720" cy="1880640"/>
          </a:xfrm>
          <a:prstGeom prst="rect">
            <a:avLst/>
          </a:prstGeom>
          <a:ln w="0">
            <a:noFill/>
          </a:ln>
        </p:spPr>
      </p:pic>
      <p:sp>
        <p:nvSpPr>
          <p:cNvPr id="165" name="CustomShape 2"/>
          <p:cNvSpPr/>
          <p:nvPr/>
        </p:nvSpPr>
        <p:spPr>
          <a:xfrm>
            <a:off x="7012440" y="900000"/>
            <a:ext cx="7108200" cy="77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https://uchitel.club/fgos</a:t>
            </a:r>
            <a:r>
              <a:rPr lang="ru-RU" sz="1800" b="0" strike="noStrike" spc="-1">
                <a:solidFill>
                  <a:srgbClr val="0000FF"/>
                </a:solidFill>
                <a:latin typeface="Arial"/>
                <a:ea typeface="DejaVu Sans"/>
              </a:rPr>
              <a:t> 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66" name="Рисунок 165"/>
          <p:cNvPicPr/>
          <p:nvPr/>
        </p:nvPicPr>
        <p:blipFill>
          <a:blip r:embed="rId5" cstate="print"/>
          <a:srcRect t="8644" r="11329" b="16112"/>
          <a:stretch/>
        </p:blipFill>
        <p:spPr>
          <a:xfrm>
            <a:off x="454696" y="4121696"/>
            <a:ext cx="10369152" cy="4032448"/>
          </a:xfrm>
          <a:prstGeom prst="rect">
            <a:avLst/>
          </a:prstGeom>
          <a:ln w="0">
            <a:noFill/>
          </a:ln>
        </p:spPr>
      </p:pic>
      <p:pic>
        <p:nvPicPr>
          <p:cNvPr id="167" name="Рисунок 166"/>
          <p:cNvPicPr/>
          <p:nvPr/>
        </p:nvPicPr>
        <p:blipFill>
          <a:blip r:embed="rId6" cstate="print"/>
          <a:srcRect l="17801" t="8640" r="19205" b="21361"/>
          <a:stretch/>
        </p:blipFill>
        <p:spPr>
          <a:xfrm>
            <a:off x="12240360" y="3600000"/>
            <a:ext cx="11519640" cy="720000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t="10801" b="15700"/>
          <a:stretch>
            <a:fillRect/>
          </a:stretch>
        </p:blipFill>
        <p:spPr bwMode="auto">
          <a:xfrm>
            <a:off x="382688" y="8802216"/>
            <a:ext cx="10512152" cy="434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Рисунок 167"/>
          <p:cNvPicPr/>
          <p:nvPr/>
        </p:nvPicPr>
        <p:blipFill>
          <a:blip r:embed="rId2" cstate="print"/>
          <a:srcRect l="17801" t="6894" r="20189" b="7363"/>
          <a:stretch/>
        </p:blipFill>
        <p:spPr>
          <a:xfrm>
            <a:off x="385920" y="576360"/>
            <a:ext cx="16894080" cy="13139640"/>
          </a:xfrm>
          <a:prstGeom prst="rect">
            <a:avLst/>
          </a:prstGeom>
          <a:ln w="0">
            <a:noFill/>
          </a:ln>
        </p:spPr>
      </p:pic>
      <p:pic>
        <p:nvPicPr>
          <p:cNvPr id="169" name="Рисунок 168"/>
          <p:cNvPicPr/>
          <p:nvPr/>
        </p:nvPicPr>
        <p:blipFill>
          <a:blip r:embed="rId3" cstate="print"/>
          <a:srcRect l="18785" t="13893" r="46764" b="16112"/>
          <a:stretch/>
        </p:blipFill>
        <p:spPr>
          <a:xfrm>
            <a:off x="17348040" y="3060360"/>
            <a:ext cx="6771960" cy="773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33247</TotalTime>
  <Words>825</Words>
  <Application>Microsoft Office PowerPoint</Application>
  <PresentationFormat>Произвольный</PresentationFormat>
  <Paragraphs>161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РЕАЛИЗАЦИИ НАЦИОНАЛЬНЫХ ПРОЕКТОВ В ПЕРМСКОМ КРАЕ В 2019 г.</dc:title>
  <dc:creator>Щербинина Ирина Михайловна</dc:creator>
  <cp:lastModifiedBy>Zhenina-LV</cp:lastModifiedBy>
  <cp:revision>1986</cp:revision>
  <cp:lastPrinted>2022-05-11T13:25:39Z</cp:lastPrinted>
  <dcterms:modified xsi:type="dcterms:W3CDTF">2024-02-15T07:56:56Z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</vt:i4>
  </property>
</Properties>
</file>