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8" r:id="rId7"/>
    <p:sldId id="283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71" r:id="rId29"/>
    <p:sldId id="280" r:id="rId30"/>
    <p:sldId id="281" r:id="rId31"/>
    <p:sldId id="282" r:id="rId32"/>
  </p:sldIdLst>
  <p:sldSz cx="24384000" cy="13716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Line 1"/>
          <p:cNvSpPr/>
          <p:nvPr/>
        </p:nvSpPr>
        <p:spPr>
          <a:xfrm>
            <a:off x="437040" y="2368800"/>
            <a:ext cx="23509440" cy="0"/>
          </a:xfrm>
          <a:prstGeom prst="line">
            <a:avLst/>
          </a:prstGeom>
          <a:ln w="38100">
            <a:solidFill>
              <a:srgbClr val="D5D5D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520" cy="2289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520" cy="7954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540000" y="3334680"/>
            <a:ext cx="22497120" cy="749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- Что меняется в учебном плане с 1 сентября 2025 ?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Актуальные направления школьного образования в условиях подготовки к новому учебному году с 1 сентября 2025 г. в связи с изменениями в нормативно- методической базе российского образования. Внесение изменений в ООП. Изменения в Федеральных рабочих  программах с 1 сентября 2025 в соответствии с приказами Минпросвещения (№ 704)</a:t>
            </a:r>
            <a:r>
              <a:rPr lang="ru-RU" sz="3600" b="1" strike="noStrike" spc="-1">
                <a:solidFill>
                  <a:srgbClr val="0B2D50"/>
                </a:solidFill>
                <a:latin typeface="Arial"/>
                <a:ea typeface="DejaVu Sans"/>
              </a:rPr>
              <a:t> 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600" b="1" strike="noStrike" spc="-1">
                <a:solidFill>
                  <a:srgbClr val="0B2D50"/>
                </a:solidFill>
                <a:latin typeface="Arial"/>
                <a:ea typeface="DejaVu Sans"/>
              </a:rPr>
              <a:t>-</a:t>
            </a:r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Формирующее и критериальное оценивание как условие эффективного формирования образовательных результатов при углублённом изучении биологии</a:t>
            </a: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36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- </a:t>
            </a:r>
            <a:r>
              <a:rPr lang="ru-RU" sz="3600" b="1" strike="noStrike" spc="-1">
                <a:solidFill>
                  <a:srgbClr val="0B2D50"/>
                </a:solidFill>
                <a:latin typeface="Helvetica Neue"/>
                <a:ea typeface="Helvetica Neue"/>
              </a:rPr>
              <a:t>КПК ИРО ПК в мае- июне 2025 г. </a:t>
            </a: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3600" b="0" strike="noStrike" spc="-1">
                <a:solidFill>
                  <a:srgbClr val="595959"/>
                </a:solidFill>
                <a:latin typeface="Calibri"/>
                <a:ea typeface="Helvetica Neue"/>
              </a:rPr>
              <a:t> 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92" name="Рисунок 8"/>
          <p:cNvPicPr/>
          <p:nvPr/>
        </p:nvPicPr>
        <p:blipFill>
          <a:blip r:embed="rId2"/>
          <a:stretch/>
        </p:blipFill>
        <p:spPr>
          <a:xfrm>
            <a:off x="1281600" y="537120"/>
            <a:ext cx="2060640" cy="17067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2" descr="C:\Users\Chernicyna-NA\Desktop\САЙТ ЦЕНТР\лого больш.png"/>
          <p:cNvPicPr/>
          <p:nvPr/>
        </p:nvPicPr>
        <p:blipFill>
          <a:blip r:embed="rId3"/>
          <a:stretch/>
        </p:blipFill>
        <p:spPr>
          <a:xfrm>
            <a:off x="20053800" y="629640"/>
            <a:ext cx="2246040" cy="1875960"/>
          </a:xfrm>
          <a:prstGeom prst="rect">
            <a:avLst/>
          </a:prstGeom>
          <a:ln w="0">
            <a:noFill/>
          </a:ln>
        </p:spPr>
      </p:pic>
      <p:pic>
        <p:nvPicPr>
          <p:cNvPr id="194" name="Рисунок 10"/>
          <p:cNvPicPr/>
          <p:nvPr/>
        </p:nvPicPr>
        <p:blipFill>
          <a:blip r:embed="rId4"/>
          <a:stretch/>
        </p:blipFill>
        <p:spPr>
          <a:xfrm>
            <a:off x="3780000" y="537120"/>
            <a:ext cx="1608840" cy="28501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2" descr="C:\Users\Chernicyna-NA\Desktop\САЙТ ЦЕНТР\подвал\logo2.png"/>
          <p:cNvPicPr/>
          <p:nvPr/>
        </p:nvPicPr>
        <p:blipFill>
          <a:blip r:embed="rId5"/>
          <a:stretch/>
        </p:blipFill>
        <p:spPr>
          <a:xfrm>
            <a:off x="6028560" y="1080000"/>
            <a:ext cx="2428560" cy="160956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2"/>
          <p:cNvSpPr/>
          <p:nvPr/>
        </p:nvSpPr>
        <p:spPr>
          <a:xfrm>
            <a:off x="9720000" y="1800000"/>
            <a:ext cx="7730640" cy="1610640"/>
          </a:xfrm>
          <a:prstGeom prst="rect">
            <a:avLst/>
          </a:prstGeom>
          <a:solidFill>
            <a:srgbClr val="FFFF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ЧАС ПО ФГОС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15.05.2025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Рисунок 217"/>
          <p:cNvPicPr/>
          <p:nvPr/>
        </p:nvPicPr>
        <p:blipFill>
          <a:blip r:embed="rId2"/>
          <a:srcRect l="26510" t="18226" r="28213" b="6530"/>
          <a:stretch/>
        </p:blipFill>
        <p:spPr>
          <a:xfrm>
            <a:off x="343800" y="203760"/>
            <a:ext cx="14416200" cy="13476240"/>
          </a:xfrm>
          <a:prstGeom prst="rect">
            <a:avLst/>
          </a:prstGeom>
          <a:ln w="0">
            <a:noFill/>
          </a:ln>
        </p:spPr>
      </p:pic>
      <p:pic>
        <p:nvPicPr>
          <p:cNvPr id="219" name="Рисунок 218"/>
          <p:cNvPicPr/>
          <p:nvPr/>
        </p:nvPicPr>
        <p:blipFill>
          <a:blip r:embed="rId3"/>
          <a:srcRect l="27494" t="28724" r="29197" b="4780"/>
          <a:stretch/>
        </p:blipFill>
        <p:spPr>
          <a:xfrm>
            <a:off x="14115960" y="2340000"/>
            <a:ext cx="10004040" cy="863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Рисунок 219"/>
          <p:cNvPicPr/>
          <p:nvPr/>
        </p:nvPicPr>
        <p:blipFill>
          <a:blip r:embed="rId2"/>
          <a:srcRect l="26510" t="30474" r="29197" b="27528"/>
          <a:stretch/>
        </p:blipFill>
        <p:spPr>
          <a:xfrm>
            <a:off x="1080360" y="1980360"/>
            <a:ext cx="19439640" cy="10367280"/>
          </a:xfrm>
          <a:prstGeom prst="rect">
            <a:avLst/>
          </a:prstGeom>
          <a:ln w="0">
            <a:noFill/>
          </a:ln>
        </p:spPr>
      </p:pic>
      <p:sp>
        <p:nvSpPr>
          <p:cNvPr id="221" name="TextShape 1"/>
          <p:cNvSpPr txBox="1"/>
          <p:nvPr/>
        </p:nvSpPr>
        <p:spPr>
          <a:xfrm>
            <a:off x="5220000" y="1244880"/>
            <a:ext cx="12968640" cy="73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Что меняется в учебном плане с 1 сентября 2025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5220000" y="1244880"/>
            <a:ext cx="12968640" cy="73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Что меняется в учебном плане с 1 сентября 2025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23" name="Рисунок 222"/>
          <p:cNvPicPr/>
          <p:nvPr/>
        </p:nvPicPr>
        <p:blipFill>
          <a:blip r:embed="rId2"/>
          <a:srcRect l="26510" t="30474" r="29197" b="24028"/>
          <a:stretch/>
        </p:blipFill>
        <p:spPr>
          <a:xfrm>
            <a:off x="1980360" y="2340000"/>
            <a:ext cx="17639640" cy="10191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Рисунок 223"/>
          <p:cNvPicPr/>
          <p:nvPr/>
        </p:nvPicPr>
        <p:blipFill>
          <a:blip r:embed="rId2"/>
          <a:srcRect l="26510" t="21725" r="28213" b="6530"/>
          <a:stretch/>
        </p:blipFill>
        <p:spPr>
          <a:xfrm>
            <a:off x="1440000" y="2099880"/>
            <a:ext cx="12420000" cy="11070000"/>
          </a:xfrm>
          <a:prstGeom prst="rect">
            <a:avLst/>
          </a:prstGeom>
          <a:ln w="0">
            <a:noFill/>
          </a:ln>
        </p:spPr>
      </p:pic>
      <p:sp>
        <p:nvSpPr>
          <p:cNvPr id="225" name="TextShape 1"/>
          <p:cNvSpPr txBox="1"/>
          <p:nvPr/>
        </p:nvSpPr>
        <p:spPr>
          <a:xfrm>
            <a:off x="4140000" y="720000"/>
            <a:ext cx="12968640" cy="1379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Что меняется в учебном плане с 1 сентября 2025. Пояснительная записка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26" name="Image 0" descr="preencoded.png"/>
          <p:cNvPicPr/>
          <p:nvPr/>
        </p:nvPicPr>
        <p:blipFill>
          <a:blip r:embed="rId3"/>
          <a:stretch/>
        </p:blipFill>
        <p:spPr>
          <a:xfrm>
            <a:off x="15026760" y="2032200"/>
            <a:ext cx="8013240" cy="10928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Рисунок 226"/>
          <p:cNvPicPr/>
          <p:nvPr/>
        </p:nvPicPr>
        <p:blipFill>
          <a:blip r:embed="rId2"/>
          <a:srcRect l="28478" t="21725" r="12465" b="24028"/>
          <a:stretch/>
        </p:blipFill>
        <p:spPr>
          <a:xfrm>
            <a:off x="945720" y="720000"/>
            <a:ext cx="22994280" cy="1188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Рисунок 227"/>
          <p:cNvPicPr/>
          <p:nvPr/>
        </p:nvPicPr>
        <p:blipFill>
          <a:blip r:embed="rId2"/>
          <a:srcRect l="27494" t="18226" r="12465" b="3031"/>
          <a:stretch/>
        </p:blipFill>
        <p:spPr>
          <a:xfrm>
            <a:off x="540360" y="360360"/>
            <a:ext cx="17639640" cy="13012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Рисунок 232"/>
          <p:cNvPicPr/>
          <p:nvPr/>
        </p:nvPicPr>
        <p:blipFill>
          <a:blip r:embed="rId2"/>
          <a:srcRect l="27494" t="51472" r="30181" b="10030"/>
          <a:stretch/>
        </p:blipFill>
        <p:spPr>
          <a:xfrm>
            <a:off x="1260360" y="2160360"/>
            <a:ext cx="19079640" cy="9761400"/>
          </a:xfrm>
          <a:prstGeom prst="rect">
            <a:avLst/>
          </a:prstGeom>
          <a:ln w="0">
            <a:noFill/>
          </a:ln>
        </p:spPr>
      </p:pic>
      <p:sp>
        <p:nvSpPr>
          <p:cNvPr id="234" name="TextShape 1"/>
          <p:cNvSpPr txBox="1"/>
          <p:nvPr/>
        </p:nvSpPr>
        <p:spPr>
          <a:xfrm>
            <a:off x="4680000" y="524520"/>
            <a:ext cx="12968640" cy="73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Пример форм промежуточной аттестации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Рисунок 234"/>
          <p:cNvPicPr/>
          <p:nvPr/>
        </p:nvPicPr>
        <p:blipFill>
          <a:blip r:embed="rId2"/>
          <a:srcRect l="27494" t="18226" r="12465" b="4780"/>
          <a:stretch/>
        </p:blipFill>
        <p:spPr>
          <a:xfrm>
            <a:off x="1440360" y="540000"/>
            <a:ext cx="17999640" cy="12983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Рисунок 235"/>
          <p:cNvPicPr/>
          <p:nvPr/>
        </p:nvPicPr>
        <p:blipFill>
          <a:blip r:embed="rId2"/>
          <a:srcRect l="28478" t="28724" r="12465" b="3031"/>
          <a:stretch/>
        </p:blipFill>
        <p:spPr>
          <a:xfrm>
            <a:off x="180000" y="360000"/>
            <a:ext cx="20160000" cy="13103640"/>
          </a:xfrm>
          <a:prstGeom prst="rect">
            <a:avLst/>
          </a:prstGeom>
          <a:ln w="0">
            <a:noFill/>
          </a:ln>
        </p:spPr>
      </p:pic>
      <p:sp>
        <p:nvSpPr>
          <p:cNvPr id="237" name="TextShape 1"/>
          <p:cNvSpPr txBox="1"/>
          <p:nvPr/>
        </p:nvSpPr>
        <p:spPr>
          <a:xfrm>
            <a:off x="20160000" y="1554480"/>
            <a:ext cx="3960000" cy="264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1800" b="0" strike="noStrike" spc="-1">
                <a:latin typeface="Arial"/>
              </a:rPr>
              <a:t>Не сокращайте часы на предметы, по которым необходимо в обязательном порядке применять федеральные рабочие программы. Для уровня ООО это «Русский язык», «Литература», «История», «Обществознание», «География», «Труд (технология)», «Основы безопасности и защиты Родины»</a:t>
            </a:r>
          </a:p>
        </p:txBody>
      </p:sp>
      <p:sp>
        <p:nvSpPr>
          <p:cNvPr id="238" name="TextShape 2"/>
          <p:cNvSpPr txBox="1"/>
          <p:nvPr/>
        </p:nvSpPr>
        <p:spPr>
          <a:xfrm>
            <a:off x="20160000" y="4454280"/>
            <a:ext cx="4377960" cy="1626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1800" b="0" strike="noStrike" spc="-1">
                <a:latin typeface="Arial"/>
              </a:rPr>
              <a:t>Не сокращайте часы на предметы, по которым проводят ГИА: русский, математику, физику, химию, биологию, литературу, географию, историю, обществознание, иностранные языки, информатику (п. 8 Порядка ГИА-9).</a:t>
            </a:r>
          </a:p>
        </p:txBody>
      </p:sp>
      <p:sp>
        <p:nvSpPr>
          <p:cNvPr id="239" name="TextShape 3"/>
          <p:cNvSpPr txBox="1"/>
          <p:nvPr/>
        </p:nvSpPr>
        <p:spPr>
          <a:xfrm>
            <a:off x="20340000" y="7334280"/>
            <a:ext cx="3921840" cy="1882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1800" b="0" strike="noStrike" spc="-1">
                <a:latin typeface="Arial"/>
              </a:rPr>
              <a:t>Общее число часов, рекомендованных для изучения географии, – 272 часа: по 1 часу в неделю в 5-х и 6-х классах и по 2 часа в 7-х, 8-х и 9-х классах (п. 152.2.8 ФОП ООО)</a:t>
            </a:r>
          </a:p>
          <a:p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Рисунок 239"/>
          <p:cNvPicPr/>
          <p:nvPr/>
        </p:nvPicPr>
        <p:blipFill>
          <a:blip r:embed="rId2"/>
          <a:srcRect l="28478" t="18226" r="12465" b="3031"/>
          <a:stretch/>
        </p:blipFill>
        <p:spPr>
          <a:xfrm>
            <a:off x="1260000" y="360360"/>
            <a:ext cx="17640000" cy="13230000"/>
          </a:xfrm>
          <a:prstGeom prst="rect">
            <a:avLst/>
          </a:prstGeom>
          <a:ln w="0">
            <a:noFill/>
          </a:ln>
        </p:spPr>
      </p:pic>
      <p:sp>
        <p:nvSpPr>
          <p:cNvPr id="241" name="TextShape 1"/>
          <p:cNvSpPr txBox="1"/>
          <p:nvPr/>
        </p:nvSpPr>
        <p:spPr>
          <a:xfrm>
            <a:off x="19121400" y="1080000"/>
            <a:ext cx="4998600" cy="8025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1800" b="0" strike="noStrike" spc="-1">
                <a:latin typeface="Arial"/>
              </a:rPr>
              <a:t>По ФГОС ООО 2021 года часть, формируемая участниками образовательных отношений, включает курсы внеурочной деятельности (п. 33.1 ФГОС ООО)</a:t>
            </a:r>
          </a:p>
          <a:p>
            <a:endParaRPr lang="ru-RU" sz="1800" b="0" strike="noStrike" spc="-1">
              <a:latin typeface="Arial"/>
            </a:endParaRPr>
          </a:p>
          <a:p>
            <a:endParaRPr lang="ru-RU" sz="1800" b="0" strike="noStrike" spc="-1">
              <a:latin typeface="Arial"/>
            </a:endParaRPr>
          </a:p>
          <a:p>
            <a:endParaRPr lang="ru-RU" sz="1800" b="0" strike="noStrike" spc="-1">
              <a:latin typeface="Arial"/>
            </a:endParaRPr>
          </a:p>
          <a:p>
            <a:r>
              <a:rPr lang="ru-RU" sz="1800" b="0" strike="noStrike" spc="-1">
                <a:latin typeface="Arial"/>
              </a:rPr>
              <a:t>Чтобы рассчитать нагрузку, сложите часы, которые выделили на учебные предметы, курсы, модули обязательной и формируемой частей. При этом курсы внеурочной деятельности не входят в максимально допустимую учебную нагрузку</a:t>
            </a:r>
          </a:p>
          <a:p>
            <a:endParaRPr lang="ru-RU" sz="1800" b="0" strike="noStrike" spc="-1">
              <a:latin typeface="Arial"/>
            </a:endParaRPr>
          </a:p>
          <a:p>
            <a:endParaRPr lang="ru-RU" sz="1800" b="0" strike="noStrike" spc="-1">
              <a:latin typeface="Arial"/>
            </a:endParaRPr>
          </a:p>
          <a:p>
            <a:r>
              <a:rPr lang="ru-RU" sz="1800" b="0" strike="noStrike" spc="-1">
                <a:latin typeface="Arial"/>
              </a:rPr>
              <a:t>В учебном плане указывают только курсы внеурочной деятельности (п. 33.1 ФГОС ООО). Формы организации и объем всей внеурочной деятельности зафиксируйте в плане внеурочной деятельности</a:t>
            </a:r>
          </a:p>
          <a:p>
            <a:endParaRPr lang="ru-RU" sz="1800" b="0" strike="noStrike" spc="-1">
              <a:latin typeface="Arial"/>
            </a:endParaRPr>
          </a:p>
          <a:p>
            <a:endParaRPr lang="ru-RU" sz="1800" b="0" strike="noStrike" spc="-1">
              <a:latin typeface="Arial"/>
            </a:endParaRPr>
          </a:p>
          <a:p>
            <a:r>
              <a:rPr lang="ru-RU" sz="1800" b="0" strike="noStrike" spc="-1">
                <a:latin typeface="Arial"/>
              </a:rPr>
              <a:t>«Учебный план ООО по ФГОС-2021 и ФОП для пятидневки для начавших освоение ООП ООО с 01.09.2025».</a:t>
            </a:r>
          </a:p>
          <a:p>
            <a:r>
              <a:rPr lang="ru-RU" sz="1800" b="0" strike="noStrike" spc="-1">
                <a:latin typeface="Arial"/>
              </a:rPr>
              <a:t>© Материал из Справочная система «Завуч: обучение и воспитание».</a:t>
            </a:r>
          </a:p>
          <a:p>
            <a:r>
              <a:rPr lang="ru-RU" sz="1800" b="0" strike="noStrike" spc="-1">
                <a:latin typeface="Arial"/>
              </a:rPr>
              <a:t>Подробнее: https://1zavuch.ru/#/document/118/100076</a:t>
            </a:r>
          </a:p>
          <a:p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720000" y="180000"/>
            <a:ext cx="22397040" cy="80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Основные вопросы на горячей линии: обновление нормативной базы с 1.09.2025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04" name="Рисунок 203"/>
          <p:cNvPicPr/>
          <p:nvPr/>
        </p:nvPicPr>
        <p:blipFill>
          <a:blip r:embed="rId2"/>
          <a:srcRect l="33502" t="12213" r="32110" b="3794"/>
          <a:stretch/>
        </p:blipFill>
        <p:spPr>
          <a:xfrm>
            <a:off x="900000" y="983160"/>
            <a:ext cx="9177120" cy="12587040"/>
          </a:xfrm>
          <a:prstGeom prst="rect">
            <a:avLst/>
          </a:prstGeom>
          <a:ln w="0">
            <a:noFill/>
          </a:ln>
        </p:spPr>
      </p:pic>
      <p:pic>
        <p:nvPicPr>
          <p:cNvPr id="205" name="Рисунок 204"/>
          <p:cNvPicPr/>
          <p:nvPr/>
        </p:nvPicPr>
        <p:blipFill>
          <a:blip r:embed="rId3"/>
          <a:srcRect l="34492" t="10467" r="32110" b="58093"/>
          <a:stretch/>
        </p:blipFill>
        <p:spPr>
          <a:xfrm>
            <a:off x="10620000" y="7380000"/>
            <a:ext cx="11256840" cy="5958000"/>
          </a:xfrm>
          <a:prstGeom prst="rect">
            <a:avLst/>
          </a:prstGeom>
          <a:ln w="0">
            <a:noFill/>
          </a:ln>
        </p:spPr>
      </p:pic>
      <p:pic>
        <p:nvPicPr>
          <p:cNvPr id="206" name="Рисунок 205"/>
          <p:cNvPicPr/>
          <p:nvPr/>
        </p:nvPicPr>
        <p:blipFill>
          <a:blip r:embed="rId4"/>
          <a:srcRect l="21677" t="19241" r="48862" b="58341"/>
          <a:stretch/>
        </p:blipFill>
        <p:spPr>
          <a:xfrm>
            <a:off x="10440360" y="1800000"/>
            <a:ext cx="11336760" cy="485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Рисунок 241"/>
          <p:cNvPicPr/>
          <p:nvPr/>
        </p:nvPicPr>
        <p:blipFill>
          <a:blip r:embed="rId2"/>
          <a:srcRect l="26510" t="18226" r="28213" b="15279"/>
          <a:stretch/>
        </p:blipFill>
        <p:spPr>
          <a:xfrm>
            <a:off x="720000" y="360360"/>
            <a:ext cx="15480000" cy="12787560"/>
          </a:xfrm>
          <a:prstGeom prst="rect">
            <a:avLst/>
          </a:prstGeom>
          <a:ln w="0">
            <a:noFill/>
          </a:ln>
        </p:spPr>
      </p:pic>
      <p:pic>
        <p:nvPicPr>
          <p:cNvPr id="243" name="Рисунок 242"/>
          <p:cNvPicPr/>
          <p:nvPr/>
        </p:nvPicPr>
        <p:blipFill>
          <a:blip r:embed="rId3"/>
          <a:srcRect l="26512" t="47972" r="30179" b="17029"/>
          <a:stretch/>
        </p:blipFill>
        <p:spPr>
          <a:xfrm>
            <a:off x="15660000" y="9360000"/>
            <a:ext cx="8712360" cy="396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Рисунок 243"/>
          <p:cNvPicPr/>
          <p:nvPr/>
        </p:nvPicPr>
        <p:blipFill>
          <a:blip r:embed="rId2"/>
          <a:srcRect l="26510" t="33974" r="29197" b="11780"/>
          <a:stretch/>
        </p:blipFill>
        <p:spPr>
          <a:xfrm>
            <a:off x="720000" y="720000"/>
            <a:ext cx="17640000" cy="12151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Рисунок 244"/>
          <p:cNvPicPr/>
          <p:nvPr/>
        </p:nvPicPr>
        <p:blipFill>
          <a:blip r:embed="rId2"/>
          <a:srcRect l="11228" t="26534" r="42533" b="29739"/>
          <a:stretch/>
        </p:blipFill>
        <p:spPr>
          <a:xfrm>
            <a:off x="1080360" y="1260360"/>
            <a:ext cx="20979720" cy="1115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Рисунок 245"/>
          <p:cNvPicPr/>
          <p:nvPr/>
        </p:nvPicPr>
        <p:blipFill>
          <a:blip r:embed="rId2"/>
          <a:srcRect t="16252" r="45486" b="13984"/>
          <a:stretch/>
        </p:blipFill>
        <p:spPr>
          <a:xfrm>
            <a:off x="540000" y="360000"/>
            <a:ext cx="18358920" cy="13213440"/>
          </a:xfrm>
          <a:prstGeom prst="rect">
            <a:avLst/>
          </a:prstGeom>
          <a:ln w="0"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18540000" y="2160000"/>
            <a:ext cx="5578920" cy="4858920"/>
          </a:xfrm>
          <a:prstGeom prst="rect">
            <a:avLst/>
          </a:prstGeom>
          <a:solidFill>
            <a:srgbClr val="FFFF00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Необходимо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ознакомиться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с изменениями,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которые вносятся 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3465A4"/>
                </a:solidFill>
                <a:latin typeface="Arial"/>
                <a:ea typeface="DejaVu Sans"/>
              </a:rPr>
              <a:t>в ФРП</a:t>
            </a:r>
            <a:endParaRPr lang="ru-RU" sz="4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228"/>
          <p:cNvPicPr/>
          <p:nvPr/>
        </p:nvPicPr>
        <p:blipFill>
          <a:blip r:embed="rId2"/>
          <a:srcRect l="29970" t="22740" r="48278" b="51657"/>
          <a:stretch/>
        </p:blipFill>
        <p:spPr>
          <a:xfrm>
            <a:off x="540000" y="2160000"/>
            <a:ext cx="13052520" cy="8637120"/>
          </a:xfrm>
          <a:prstGeom prst="rect">
            <a:avLst/>
          </a:prstGeom>
          <a:ln w="0"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360000" y="285840"/>
            <a:ext cx="23577120" cy="22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Основные дополнения, внесенные в  нормативную базу  с 1.09.2025 для всех предметных областей/ учебных предметов для организации процесса обучения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31" name="Рисунок 230"/>
          <p:cNvPicPr/>
          <p:nvPr/>
        </p:nvPicPr>
        <p:blipFill>
          <a:blip r:embed="rId3"/>
          <a:srcRect l="32518" t="12213" r="31126" b="5543"/>
          <a:stretch/>
        </p:blipFill>
        <p:spPr>
          <a:xfrm>
            <a:off x="14580000" y="2393280"/>
            <a:ext cx="8457120" cy="10743840"/>
          </a:xfrm>
          <a:prstGeom prst="rect">
            <a:avLst/>
          </a:prstGeom>
          <a:ln w="0">
            <a:noFill/>
          </a:ln>
        </p:spPr>
      </p:pic>
      <p:sp>
        <p:nvSpPr>
          <p:cNvPr id="232" name="CustomShape 2"/>
          <p:cNvSpPr/>
          <p:nvPr/>
        </p:nvSpPr>
        <p:spPr>
          <a:xfrm>
            <a:off x="15300000" y="7740000"/>
            <a:ext cx="7313040" cy="359712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Рисунок 247"/>
          <p:cNvPicPr/>
          <p:nvPr/>
        </p:nvPicPr>
        <p:blipFill>
          <a:blip r:embed="rId2"/>
          <a:srcRect l="21675" t="8714" r="20291" b="14320"/>
          <a:stretch/>
        </p:blipFill>
        <p:spPr>
          <a:xfrm>
            <a:off x="180360" y="720360"/>
            <a:ext cx="15444000" cy="11516760"/>
          </a:xfrm>
          <a:prstGeom prst="rect">
            <a:avLst/>
          </a:prstGeom>
          <a:ln w="0">
            <a:noFill/>
          </a:ln>
        </p:spPr>
      </p:pic>
      <p:pic>
        <p:nvPicPr>
          <p:cNvPr id="249" name="Рисунок 248"/>
          <p:cNvPicPr/>
          <p:nvPr/>
        </p:nvPicPr>
        <p:blipFill>
          <a:blip r:embed="rId3"/>
          <a:srcRect l="31535" t="71790" r="31124" b="17820"/>
          <a:stretch/>
        </p:blipFill>
        <p:spPr>
          <a:xfrm>
            <a:off x="13677120" y="3240000"/>
            <a:ext cx="10260000" cy="1617120"/>
          </a:xfrm>
          <a:prstGeom prst="rect">
            <a:avLst/>
          </a:prstGeom>
          <a:ln w="0">
            <a:noFill/>
          </a:ln>
        </p:spPr>
      </p:pic>
      <p:pic>
        <p:nvPicPr>
          <p:cNvPr id="250" name="Рисунок 249"/>
          <p:cNvPicPr/>
          <p:nvPr/>
        </p:nvPicPr>
        <p:blipFill>
          <a:blip r:embed="rId4"/>
          <a:srcRect l="20693" t="8714" r="18313" b="10796"/>
          <a:stretch/>
        </p:blipFill>
        <p:spPr>
          <a:xfrm>
            <a:off x="14400000" y="5563080"/>
            <a:ext cx="8996760" cy="667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Рисунок 250"/>
          <p:cNvPicPr/>
          <p:nvPr/>
        </p:nvPicPr>
        <p:blipFill>
          <a:blip r:embed="rId2"/>
          <a:srcRect l="68902" t="32248" r="14447" b="46824"/>
          <a:stretch/>
        </p:blipFill>
        <p:spPr>
          <a:xfrm>
            <a:off x="1289520" y="3600000"/>
            <a:ext cx="9687960" cy="683748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1"/>
          <p:cNvSpPr/>
          <p:nvPr/>
        </p:nvSpPr>
        <p:spPr>
          <a:xfrm>
            <a:off x="1080000" y="1260000"/>
            <a:ext cx="24374520" cy="223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2"/>
          <p:cNvSpPr/>
          <p:nvPr/>
        </p:nvSpPr>
        <p:spPr>
          <a:xfrm>
            <a:off x="14937840" y="6002280"/>
            <a:ext cx="6839640" cy="65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21A49"/>
                </a:solidFill>
                <a:latin typeface="Arial"/>
                <a:ea typeface="DejaVu Sans"/>
              </a:rPr>
              <a:t>СПАСИБО ЗА ВНИМАНИЕ!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CAA385-F7CB-5A6B-8C61-98F42613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119-A013-E108-5FB5-C7BBF82F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59" y="1996018"/>
            <a:ext cx="23916681" cy="972396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880EA5-BAD1-65D6-249A-B21E1AA90E09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68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360000" y="285840"/>
            <a:ext cx="23577120" cy="22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203864"/>
                </a:solidFill>
                <a:latin typeface="Circe Bold"/>
                <a:ea typeface="Helvetica Neue"/>
              </a:rPr>
              <a:t>Изменения, внесенные в  нормативную базу  с 1.09.2025 / с1.09.2026 для предметов «История» и «Обществознание»  для организации процесса обучения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208" name="Рисунок 207"/>
          <p:cNvPicPr/>
          <p:nvPr/>
        </p:nvPicPr>
        <p:blipFill>
          <a:blip r:embed="rId2"/>
          <a:stretch/>
        </p:blipFill>
        <p:spPr>
          <a:xfrm>
            <a:off x="11700000" y="3420000"/>
            <a:ext cx="11988720" cy="8457120"/>
          </a:xfrm>
          <a:prstGeom prst="rect">
            <a:avLst/>
          </a:prstGeom>
          <a:ln w="0">
            <a:noFill/>
          </a:ln>
        </p:spPr>
      </p:pic>
      <p:sp>
        <p:nvSpPr>
          <p:cNvPr id="209" name="CustomShape 2"/>
          <p:cNvSpPr/>
          <p:nvPr/>
        </p:nvSpPr>
        <p:spPr>
          <a:xfrm>
            <a:off x="540000" y="2700000"/>
            <a:ext cx="11695320" cy="1032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Установлены изменения и в части учебных предметов «История» и «Обществознание»: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так, с 1 сентября 2025 года в 5–7-х классах число часов, рекомендованных для изучения истории, составляет 3 часа в неделю: 5-й класс – 68 часов (всеобщая история), 34 часа (история нашего края); 6-й и 7-й классы – 28 часов (всеобщая история), 57 часов (история России), 17 часов (история нашего края). В 8–9-х классах изменения предусмотрены с 1 сентября 2026 года: для 8-х классов отводится 34 часа на всеобщую историю и 68 часов на историю России; для 9-х классов – 23 часа на всеобщую историю и 45 часов на историю России;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c 1 сентября 2025 года – в 6–7-х классах обществознание не изучается; в 8–9-х классах число часов, рекомендованных для изучения предмета, остается без изменений. С 1 сентября 2026 года школьники начнут изучать обществознание только в 9-м классе.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209"/>
          <p:cNvPicPr/>
          <p:nvPr/>
        </p:nvPicPr>
        <p:blipFill>
          <a:blip r:embed="rId2"/>
          <a:srcRect l="11144" t="34373" r="42970" b="29739"/>
          <a:stretch/>
        </p:blipFill>
        <p:spPr>
          <a:xfrm>
            <a:off x="360000" y="2340000"/>
            <a:ext cx="23323680" cy="10259280"/>
          </a:xfrm>
          <a:prstGeom prst="rect">
            <a:avLst/>
          </a:prstGeom>
          <a:ln w="0"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360000" y="5400000"/>
            <a:ext cx="23399280" cy="665928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211"/>
          <p:cNvPicPr/>
          <p:nvPr/>
        </p:nvPicPr>
        <p:blipFill>
          <a:blip r:embed="rId2"/>
          <a:srcRect l="11228" t="35045" r="42533" b="27524"/>
          <a:stretch/>
        </p:blipFill>
        <p:spPr>
          <a:xfrm>
            <a:off x="1119600" y="2192400"/>
            <a:ext cx="22459680" cy="1022688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6E99B3-FFE4-D058-D588-3177AA126E59}"/>
              </a:ext>
            </a:extLst>
          </p:cNvPr>
          <p:cNvSpPr/>
          <p:nvPr/>
        </p:nvSpPr>
        <p:spPr>
          <a:xfrm>
            <a:off x="17404128" y="6986016"/>
            <a:ext cx="5065776" cy="39319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СПЛАНИРОВАТЬ РАБОТУ МО </a:t>
            </a:r>
          </a:p>
          <a:p>
            <a:pPr algn="ctr"/>
            <a:r>
              <a:rPr lang="ru-RU" dirty="0"/>
              <a:t>предметников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212"/>
          <p:cNvPicPr/>
          <p:nvPr/>
        </p:nvPicPr>
        <p:blipFill>
          <a:blip r:embed="rId2"/>
          <a:srcRect l="26510" t="42723" r="28213" b="17029"/>
          <a:stretch/>
        </p:blipFill>
        <p:spPr>
          <a:xfrm>
            <a:off x="1260360" y="2340000"/>
            <a:ext cx="20879640" cy="10439280"/>
          </a:xfrm>
          <a:prstGeom prst="rect">
            <a:avLst/>
          </a:prstGeom>
          <a:ln w="0">
            <a:noFill/>
          </a:ln>
        </p:spPr>
      </p:pic>
      <p:sp>
        <p:nvSpPr>
          <p:cNvPr id="214" name="TextShape 1"/>
          <p:cNvSpPr txBox="1"/>
          <p:nvPr/>
        </p:nvSpPr>
        <p:spPr>
          <a:xfrm>
            <a:off x="5031360" y="1244520"/>
            <a:ext cx="12968640" cy="73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Что меняется в учебном плане с 1 сентября 2025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5031360" y="1244520"/>
            <a:ext cx="12968640" cy="735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3600" b="1" strike="noStrike" spc="-1">
                <a:solidFill>
                  <a:srgbClr val="0B2D50"/>
                </a:solidFill>
                <a:latin typeface="Circe Bold"/>
                <a:ea typeface="Helvetica Neue"/>
              </a:rPr>
              <a:t>Что меняется в учебном плане с 1 сентября 2025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216" name="Рисунок 215"/>
          <p:cNvPicPr/>
          <p:nvPr/>
        </p:nvPicPr>
        <p:blipFill>
          <a:blip r:embed="rId2"/>
          <a:srcRect l="26510" t="25225" r="28213" b="20528"/>
          <a:stretch/>
        </p:blipFill>
        <p:spPr>
          <a:xfrm>
            <a:off x="1800360" y="2340360"/>
            <a:ext cx="15839640" cy="10674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Рисунок 216"/>
          <p:cNvPicPr/>
          <p:nvPr/>
        </p:nvPicPr>
        <p:blipFill>
          <a:blip r:embed="rId2"/>
          <a:srcRect l="31431" t="14726" r="13449" b="10030"/>
          <a:stretch/>
        </p:blipFill>
        <p:spPr>
          <a:xfrm>
            <a:off x="540000" y="231480"/>
            <a:ext cx="17280000" cy="1326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39881</TotalTime>
  <Words>632</Words>
  <Application>Microsoft Office PowerPoint</Application>
  <PresentationFormat>Произвольный</PresentationFormat>
  <Paragraphs>48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Calibri</vt:lpstr>
      <vt:lpstr>Circe Bold</vt:lpstr>
      <vt:lpstr>Helvetica Neue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РЕАЛИЗАЦИИ НАЦИОНАЛЬНЫХ ПРОЕКТОВ В ПЕРМСКОМ КРАЕ В 2019 г.</dc:title>
  <dc:subject/>
  <dc:creator>Щербинина Ирина Михайловна</dc:creator>
  <dc:description/>
  <cp:lastModifiedBy>Женина Лариса Викторовна</cp:lastModifiedBy>
  <cp:revision>2014</cp:revision>
  <cp:lastPrinted>2022-05-11T13:25:39Z</cp:lastPrinted>
  <dcterms:modified xsi:type="dcterms:W3CDTF">2025-05-15T07:50:43Z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