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wmf" ContentType="image/x-wmf"/>
  <Override PartName="/ppt/media/image2.png" ContentType="image/png"/>
  <Override PartName="/ppt/media/image14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png" ContentType="image/png"/>
  <Override PartName="/ppt/media/image10.png" ContentType="image/png"/>
  <Override PartName="/ppt/media/image22.wmf" ContentType="image/x-wmf"/>
  <Override PartName="/ppt/media/image11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"/>
          <p:cNvSpPr/>
          <p:nvPr/>
        </p:nvSpPr>
        <p:spPr>
          <a:xfrm>
            <a:off x="437040" y="2368800"/>
            <a:ext cx="23509440" cy="0"/>
          </a:xfrm>
          <a:prstGeom prst="line">
            <a:avLst/>
          </a:prstGeom>
          <a:ln w="38160">
            <a:solidFill>
              <a:srgbClr val="d5d5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wmf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4" descr=""/>
          <p:cNvPicPr/>
          <p:nvPr/>
        </p:nvPicPr>
        <p:blipFill>
          <a:blip r:embed="rId1"/>
          <a:stretch/>
        </p:blipFill>
        <p:spPr>
          <a:xfrm>
            <a:off x="901800" y="10523520"/>
            <a:ext cx="22576320" cy="254988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900000" y="4680000"/>
            <a:ext cx="21889800" cy="63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203864"/>
                </a:solidFill>
                <a:latin typeface="Circe Bold"/>
                <a:ea typeface="Helvetica Neue"/>
              </a:rPr>
              <a:t>«Реализуем ФГОС СОО: итоги диагностики готовности СОО, преподавание курса «Вероятность и статистика»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203864"/>
                </a:solidFill>
                <a:latin typeface="Circe Bold"/>
                <a:ea typeface="Helvetica Neue"/>
              </a:rPr>
              <a:t>1. Итоги мониторинга готовности образовательных организаций к реализации ФГОС СОО  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203864"/>
                </a:solidFill>
                <a:latin typeface="Circe Bold"/>
                <a:ea typeface="Helvetica Neue"/>
              </a:rPr>
              <a:t>2. Преподавание курса «Вероятность и статистика»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595959"/>
                </a:solidFill>
                <a:latin typeface="Calibri"/>
                <a:ea typeface="Helvetica Neue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17" name="Рисунок 8" descr=""/>
          <p:cNvPicPr/>
          <p:nvPr/>
        </p:nvPicPr>
        <p:blipFill>
          <a:blip r:embed="rId2"/>
          <a:stretch/>
        </p:blipFill>
        <p:spPr>
          <a:xfrm>
            <a:off x="1281600" y="537120"/>
            <a:ext cx="2066760" cy="171288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2" descr="C:\Users\Chernicyna-NA\Desktop\САЙТ ЦЕНТР\лого больш.png"/>
          <p:cNvPicPr/>
          <p:nvPr/>
        </p:nvPicPr>
        <p:blipFill>
          <a:blip r:embed="rId3"/>
          <a:stretch/>
        </p:blipFill>
        <p:spPr>
          <a:xfrm>
            <a:off x="20053800" y="629640"/>
            <a:ext cx="2252160" cy="18820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0" descr=""/>
          <p:cNvPicPr/>
          <p:nvPr/>
        </p:nvPicPr>
        <p:blipFill>
          <a:blip r:embed="rId4"/>
          <a:stretch/>
        </p:blipFill>
        <p:spPr>
          <a:xfrm>
            <a:off x="3780000" y="537120"/>
            <a:ext cx="1614960" cy="285624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2" descr="C:\Users\Chernicyna-NA\Desktop\САЙТ ЦЕНТР\подвал\logo2.png"/>
          <p:cNvPicPr/>
          <p:nvPr/>
        </p:nvPicPr>
        <p:blipFill>
          <a:blip r:embed="rId5"/>
          <a:stretch/>
        </p:blipFill>
        <p:spPr>
          <a:xfrm>
            <a:off x="801360" y="2880000"/>
            <a:ext cx="2434680" cy="1615680"/>
          </a:xfrm>
          <a:prstGeom prst="rect">
            <a:avLst/>
          </a:prstGeom>
          <a:ln w="0"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9720000" y="1800000"/>
            <a:ext cx="7736760" cy="1616760"/>
          </a:xfrm>
          <a:prstGeom prst="rect">
            <a:avLst/>
          </a:prstGeom>
          <a:solidFill>
            <a:srgbClr val="ffff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3465a4"/>
                </a:solidFill>
                <a:latin typeface="Arial"/>
                <a:ea typeface="DejaVu Sans"/>
              </a:rPr>
              <a:t>ЧАС ПО ФГОС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146040" y="212040"/>
            <a:ext cx="20281680" cy="24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3431680" y="13093200"/>
            <a:ext cx="76248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C236C1A-CEE7-4D93-820E-ECC0F50F928F}" type="slidenum">
              <a:rPr b="1" lang="ru-RU" sz="2500" spc="-1" strike="noStrike">
                <a:solidFill>
                  <a:srgbClr val="e1e0e0"/>
                </a:solidFill>
                <a:latin typeface="SF UI Text Semibold"/>
                <a:ea typeface="SF UI Text Semibold"/>
              </a:rPr>
              <a:t>&lt;номер&gt;</a:t>
            </a:fld>
            <a:endParaRPr b="0" lang="ru-RU" sz="2500" spc="-1" strike="noStrike">
              <a:latin typeface="Arial"/>
            </a:endParaRPr>
          </a:p>
        </p:txBody>
      </p:sp>
      <p:pic>
        <p:nvPicPr>
          <p:cNvPr id="124" name="Picture 2_4" descr="C:\Users\Chernicyna-NA\Desktop\САЙТ ЦЕНТР\лого больш.png"/>
          <p:cNvPicPr/>
          <p:nvPr/>
        </p:nvPicPr>
        <p:blipFill>
          <a:blip r:embed="rId1"/>
          <a:stretch/>
        </p:blipFill>
        <p:spPr>
          <a:xfrm>
            <a:off x="21391560" y="285840"/>
            <a:ext cx="2252160" cy="188208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19557000" y="5400000"/>
            <a:ext cx="3659760" cy="251604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4_3" descr=""/>
          <p:cNvPicPr/>
          <p:nvPr/>
        </p:nvPicPr>
        <p:blipFill>
          <a:blip r:embed="rId3"/>
          <a:stretch/>
        </p:blipFill>
        <p:spPr>
          <a:xfrm>
            <a:off x="1000080" y="10980000"/>
            <a:ext cx="22576320" cy="254988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3_2" descr=""/>
          <p:cNvPicPr/>
          <p:nvPr/>
        </p:nvPicPr>
        <p:blipFill>
          <a:blip r:embed="rId4"/>
          <a:stretch/>
        </p:blipFill>
        <p:spPr>
          <a:xfrm>
            <a:off x="567360" y="199440"/>
            <a:ext cx="2444040" cy="202572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2_5" descr="C:\Users\Chernicyna-NA\Desktop\САЙТ ЦЕНТР\подвал\logo2.png"/>
          <p:cNvPicPr/>
          <p:nvPr/>
        </p:nvPicPr>
        <p:blipFill>
          <a:blip r:embed="rId5"/>
          <a:stretch/>
        </p:blipFill>
        <p:spPr>
          <a:xfrm>
            <a:off x="18621720" y="360720"/>
            <a:ext cx="2434680" cy="161568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7560000" y="720000"/>
            <a:ext cx="54122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" descr=""/>
          <p:cNvPicPr/>
          <p:nvPr/>
        </p:nvPicPr>
        <p:blipFill>
          <a:blip r:embed="rId6"/>
          <a:srcRect l="21663" t="22719" r="22240" b="19549"/>
          <a:stretch/>
        </p:blipFill>
        <p:spPr>
          <a:xfrm>
            <a:off x="3146040" y="2093760"/>
            <a:ext cx="15659280" cy="906552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3429360" y="106200"/>
            <a:ext cx="15191640" cy="31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Результаты  первого этапа мониторинга готовности и реализации обновленного ФГОС среднего общего образования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в общеобразовательных организациях субъектов Российской Федерации  (до 31 мая 2023 г.)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146040" y="212040"/>
            <a:ext cx="20281680" cy="24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3431680" y="13093200"/>
            <a:ext cx="76248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9B67D85-1A59-4369-A513-A6D56DA15DA4}" type="slidenum">
              <a:rPr b="1" lang="ru-RU" sz="2500" spc="-1" strike="noStrike">
                <a:solidFill>
                  <a:srgbClr val="e1e0e0"/>
                </a:solidFill>
                <a:latin typeface="SF UI Text Semibold"/>
                <a:ea typeface="SF UI Text Semibold"/>
              </a:rPr>
              <a:t>&lt;номер&gt;</a:t>
            </a:fld>
            <a:endParaRPr b="0" lang="ru-RU" sz="2500" spc="-1" strike="noStrike">
              <a:latin typeface="Arial"/>
            </a:endParaRPr>
          </a:p>
        </p:txBody>
      </p:sp>
      <p:pic>
        <p:nvPicPr>
          <p:cNvPr id="134" name="Picture 2_14" descr="C:\Users\Chernicyna-NA\Desktop\САЙТ ЦЕНТР\лого больш.png"/>
          <p:cNvPicPr/>
          <p:nvPr/>
        </p:nvPicPr>
        <p:blipFill>
          <a:blip r:embed="rId1"/>
          <a:stretch/>
        </p:blipFill>
        <p:spPr>
          <a:xfrm>
            <a:off x="21391560" y="285840"/>
            <a:ext cx="2252160" cy="188208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19557000" y="5400000"/>
            <a:ext cx="3659760" cy="251604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4_1" descr=""/>
          <p:cNvPicPr/>
          <p:nvPr/>
        </p:nvPicPr>
        <p:blipFill>
          <a:blip r:embed="rId3"/>
          <a:stretch/>
        </p:blipFill>
        <p:spPr>
          <a:xfrm>
            <a:off x="1000080" y="10980000"/>
            <a:ext cx="22576320" cy="254988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3_1" descr=""/>
          <p:cNvPicPr/>
          <p:nvPr/>
        </p:nvPicPr>
        <p:blipFill>
          <a:blip r:embed="rId4"/>
          <a:stretch/>
        </p:blipFill>
        <p:spPr>
          <a:xfrm>
            <a:off x="567360" y="199440"/>
            <a:ext cx="2444040" cy="202572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2_16" descr="C:\Users\Chernicyna-NA\Desktop\САЙТ ЦЕНТР\подвал\logo2.png"/>
          <p:cNvPicPr/>
          <p:nvPr/>
        </p:nvPicPr>
        <p:blipFill>
          <a:blip r:embed="rId5"/>
          <a:stretch/>
        </p:blipFill>
        <p:spPr>
          <a:xfrm>
            <a:off x="18621720" y="360720"/>
            <a:ext cx="2434680" cy="161568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7560000" y="720000"/>
            <a:ext cx="54122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"/>
          <p:cNvSpPr/>
          <p:nvPr/>
        </p:nvSpPr>
        <p:spPr>
          <a:xfrm>
            <a:off x="3429360" y="106200"/>
            <a:ext cx="15191640" cy="31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Результаты  первого этапа мониторинга готовности и реализации обновленного ФГОС среднего общего образования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в общеобразовательных организациях субъектов Российской Федерации  (октябрь 2023 г.)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6"/>
          <a:srcRect l="23632" t="26215" r="27161" b="24794"/>
          <a:stretch/>
        </p:blipFill>
        <p:spPr>
          <a:xfrm>
            <a:off x="3240360" y="2700360"/>
            <a:ext cx="15479280" cy="866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31240" y="1186560"/>
            <a:ext cx="22717440" cy="152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2"/>
          <p:cNvSpPr/>
          <p:nvPr/>
        </p:nvSpPr>
        <p:spPr>
          <a:xfrm>
            <a:off x="831240" y="3072600"/>
            <a:ext cx="22717440" cy="9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3"/>
          <p:cNvSpPr/>
          <p:nvPr/>
        </p:nvSpPr>
        <p:spPr>
          <a:xfrm>
            <a:off x="19080000" y="720000"/>
            <a:ext cx="410616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5" name="" descr=""/>
          <p:cNvPicPr/>
          <p:nvPr/>
        </p:nvPicPr>
        <p:blipFill>
          <a:blip r:embed="rId1"/>
          <a:srcRect l="13441" t="12339" r="11429" b="7293"/>
          <a:stretch/>
        </p:blipFill>
        <p:spPr>
          <a:xfrm>
            <a:off x="540000" y="540000"/>
            <a:ext cx="23399640" cy="12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146040" y="212040"/>
            <a:ext cx="20281680" cy="24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23431680" y="13093200"/>
            <a:ext cx="76248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4941454-F646-4603-8651-B70283C3FBA3}" type="slidenum">
              <a:rPr b="1" lang="ru-RU" sz="2500" spc="-1" strike="noStrike">
                <a:solidFill>
                  <a:srgbClr val="e1e0e0"/>
                </a:solidFill>
                <a:latin typeface="SF UI Text Semibold"/>
                <a:ea typeface="SF UI Text Semibold"/>
              </a:rPr>
              <a:t>&lt;номер&gt;</a:t>
            </a:fld>
            <a:endParaRPr b="0" lang="ru-RU" sz="2500" spc="-1" strike="noStrike">
              <a:latin typeface="Arial"/>
            </a:endParaRPr>
          </a:p>
        </p:txBody>
      </p:sp>
      <p:pic>
        <p:nvPicPr>
          <p:cNvPr id="148" name="Picture 2_6" descr="C:\Users\Chernicyna-NA\Desktop\САЙТ ЦЕНТР\лого больш.png"/>
          <p:cNvPicPr/>
          <p:nvPr/>
        </p:nvPicPr>
        <p:blipFill>
          <a:blip r:embed="rId1"/>
          <a:stretch/>
        </p:blipFill>
        <p:spPr>
          <a:xfrm>
            <a:off x="21391560" y="285840"/>
            <a:ext cx="2252160" cy="188208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19016640" y="4500000"/>
            <a:ext cx="4446000" cy="305676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3_3" descr=""/>
          <p:cNvPicPr/>
          <p:nvPr/>
        </p:nvPicPr>
        <p:blipFill>
          <a:blip r:embed="rId3"/>
          <a:stretch/>
        </p:blipFill>
        <p:spPr>
          <a:xfrm>
            <a:off x="567360" y="199440"/>
            <a:ext cx="2444040" cy="202572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4_2" descr=""/>
          <p:cNvPicPr/>
          <p:nvPr/>
        </p:nvPicPr>
        <p:blipFill>
          <a:blip r:embed="rId4"/>
          <a:stretch/>
        </p:blipFill>
        <p:spPr>
          <a:xfrm>
            <a:off x="901800" y="10523880"/>
            <a:ext cx="22576320" cy="254988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4500000" y="299160"/>
            <a:ext cx="1223964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e71c4c"/>
                </a:solidFill>
                <a:latin typeface="Arial"/>
                <a:ea typeface="DejaVu Sans"/>
              </a:rPr>
              <a:t>С 23 января  2024 старт КПК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e71c4c"/>
                </a:solidFill>
                <a:latin typeface="Arial"/>
                <a:ea typeface="DejaVu Sans"/>
              </a:rPr>
              <a:t>В ноябре будет открыт набор на очно-заочные лицензионные курсы (1 + 8)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5"/>
          <a:srcRect l="15758" t="10467" r="16331" b="58040"/>
          <a:stretch/>
        </p:blipFill>
        <p:spPr>
          <a:xfrm>
            <a:off x="798120" y="3699000"/>
            <a:ext cx="17561520" cy="458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22000" y="6554520"/>
            <a:ext cx="14396040" cy="6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21a49"/>
                </a:solidFill>
                <a:latin typeface="Arial"/>
                <a:ea typeface="DejaVu Sans"/>
              </a:rPr>
              <a:t>СПАСИБО ЗА ВНИМАНИЕ!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33176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Щербинина Ирина Михайловна</dc:creator>
  <dc:description/>
  <dc:language>ru-RU</dc:language>
  <cp:lastModifiedBy/>
  <cp:lastPrinted>2022-05-11T13:25:39Z</cp:lastPrinted>
  <dcterms:modified xsi:type="dcterms:W3CDTF">2023-11-16T13:00:08Z</dcterms:modified>
  <cp:revision>1972</cp:revision>
  <dc:subject/>
  <dc:title>ИТОГИ РЕАЛИЗАЦИИ НАЦИОНАЛЬНЫХ ПРОЕКТОВ В ПЕРМСКОМ КРАЕ В 2019 г.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