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24384000" cy="1371600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558" y="-90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488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1218960" y="7364520"/>
            <a:ext cx="2194488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1218960" y="7364520"/>
            <a:ext cx="1070892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12463560" y="7364520"/>
            <a:ext cx="1070892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706608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8638560" y="3209400"/>
            <a:ext cx="706608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16058520" y="3209400"/>
            <a:ext cx="706608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1218960" y="7364520"/>
            <a:ext cx="706608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8638560" y="7364520"/>
            <a:ext cx="706608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16058520" y="7364520"/>
            <a:ext cx="706608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7954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7954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1218960" y="547200"/>
            <a:ext cx="21944880" cy="106160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7954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1218960" y="7364520"/>
            <a:ext cx="1070892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7954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12463560" y="7364520"/>
            <a:ext cx="1070892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1218960" y="7364520"/>
            <a:ext cx="2194488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488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1218960" y="7364520"/>
            <a:ext cx="2194488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1218960" y="7364520"/>
            <a:ext cx="1070892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12463560" y="7364520"/>
            <a:ext cx="1070892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706608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8638560" y="3209400"/>
            <a:ext cx="706608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16058520" y="3209400"/>
            <a:ext cx="706608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1218960" y="7364520"/>
            <a:ext cx="706608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8638560" y="7364520"/>
            <a:ext cx="706608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16058520" y="7364520"/>
            <a:ext cx="706608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subTitle"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7954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7954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subTitle"/>
          </p:nvPr>
        </p:nvSpPr>
        <p:spPr>
          <a:xfrm>
            <a:off x="1218960" y="547200"/>
            <a:ext cx="21944880" cy="106160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7954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1" name="PlaceHolder 4"/>
          <p:cNvSpPr>
            <a:spLocks noGrp="1"/>
          </p:cNvSpPr>
          <p:nvPr>
            <p:ph type="body"/>
          </p:nvPr>
        </p:nvSpPr>
        <p:spPr>
          <a:xfrm>
            <a:off x="1218960" y="7364520"/>
            <a:ext cx="1070892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7954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12463560" y="7364520"/>
            <a:ext cx="1070892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1218960" y="7364520"/>
            <a:ext cx="2194488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488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1218960" y="7364520"/>
            <a:ext cx="2194488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1218960" y="7364520"/>
            <a:ext cx="1070892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7" name="PlaceHolder 5"/>
          <p:cNvSpPr>
            <a:spLocks noGrp="1"/>
          </p:cNvSpPr>
          <p:nvPr>
            <p:ph type="body"/>
          </p:nvPr>
        </p:nvSpPr>
        <p:spPr>
          <a:xfrm>
            <a:off x="12463560" y="7364520"/>
            <a:ext cx="1070892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706608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8638560" y="3209400"/>
            <a:ext cx="706608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16058520" y="3209400"/>
            <a:ext cx="706608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2" name="PlaceHolder 5"/>
          <p:cNvSpPr>
            <a:spLocks noGrp="1"/>
          </p:cNvSpPr>
          <p:nvPr>
            <p:ph type="body"/>
          </p:nvPr>
        </p:nvSpPr>
        <p:spPr>
          <a:xfrm>
            <a:off x="1218960" y="7364520"/>
            <a:ext cx="706608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3" name="PlaceHolder 6"/>
          <p:cNvSpPr>
            <a:spLocks noGrp="1"/>
          </p:cNvSpPr>
          <p:nvPr>
            <p:ph type="body"/>
          </p:nvPr>
        </p:nvSpPr>
        <p:spPr>
          <a:xfrm>
            <a:off x="8638560" y="7364520"/>
            <a:ext cx="706608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4" name="PlaceHolder 7"/>
          <p:cNvSpPr>
            <a:spLocks noGrp="1"/>
          </p:cNvSpPr>
          <p:nvPr>
            <p:ph type="body"/>
          </p:nvPr>
        </p:nvSpPr>
        <p:spPr>
          <a:xfrm>
            <a:off x="16058520" y="7364520"/>
            <a:ext cx="706608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7954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7954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1218960" y="547200"/>
            <a:ext cx="21944880" cy="106160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7954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1218960" y="7364520"/>
            <a:ext cx="1070892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7954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12463560" y="7364520"/>
            <a:ext cx="1070892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1218960" y="7364520"/>
            <a:ext cx="2194488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Line 1"/>
          <p:cNvSpPr/>
          <p:nvPr/>
        </p:nvSpPr>
        <p:spPr>
          <a:xfrm>
            <a:off x="437040" y="2368800"/>
            <a:ext cx="23509440" cy="0"/>
          </a:xfrm>
          <a:prstGeom prst="line">
            <a:avLst/>
          </a:prstGeom>
          <a:ln w="38160">
            <a:solidFill>
              <a:srgbClr val="D5D5D5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7" name="PlaceHolder 2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uchitel.club/fgos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hyperlink" Target="https://uchitel.club/fgo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hyperlink" Target="https://uchitel.club/fgo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hyperlink" Target="https://uchitel.club/fgo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hyperlink" Target="https://uchitel.club/fgo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1.emf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Рисунок 4"/>
          <p:cNvPicPr/>
          <p:nvPr/>
        </p:nvPicPr>
        <p:blipFill>
          <a:blip r:embed="rId2" cstate="print"/>
          <a:stretch/>
        </p:blipFill>
        <p:spPr>
          <a:xfrm>
            <a:off x="901800" y="10523520"/>
            <a:ext cx="22575240" cy="2548800"/>
          </a:xfrm>
          <a:prstGeom prst="rect">
            <a:avLst/>
          </a:prstGeom>
          <a:ln w="0">
            <a:noFill/>
          </a:ln>
        </p:spPr>
      </p:pic>
      <p:sp>
        <p:nvSpPr>
          <p:cNvPr id="116" name="CustomShape 1"/>
          <p:cNvSpPr/>
          <p:nvPr/>
        </p:nvSpPr>
        <p:spPr>
          <a:xfrm>
            <a:off x="900000" y="4680000"/>
            <a:ext cx="21888720" cy="7616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tabLst>
                <a:tab pos="0" algn="l"/>
              </a:tabLst>
            </a:pPr>
            <a:r>
              <a:rPr lang="ru-RU" sz="4000" b="1" strike="noStrike" spc="-1">
                <a:solidFill>
                  <a:srgbClr val="203864"/>
                </a:solidFill>
                <a:latin typeface="Circe Bold"/>
                <a:ea typeface="Helvetica Neue"/>
              </a:rPr>
              <a:t>«Реализуем обновленный ФГОС НОО, ФГОС ООО, ФГОС СОО»</a:t>
            </a:r>
            <a:endParaRPr lang="ru-RU" sz="40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tabLst>
                <a:tab pos="0" algn="l"/>
              </a:tabLst>
            </a:pPr>
            <a:endParaRPr lang="ru-RU" sz="40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tabLst>
                <a:tab pos="0" algn="l"/>
              </a:tabLst>
            </a:pPr>
            <a:endParaRPr lang="ru-RU" sz="4000" b="0" strike="noStrike" spc="-1"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4000" b="1" strike="noStrike" spc="-1">
                <a:solidFill>
                  <a:srgbClr val="203864"/>
                </a:solidFill>
                <a:latin typeface="Circe Bold"/>
                <a:ea typeface="Helvetica Neue"/>
              </a:rPr>
              <a:t>1. Основные вопросы, поступившие на горячую линию. </a:t>
            </a:r>
            <a:endParaRPr lang="ru-RU" sz="4000" b="0" strike="noStrike" spc="-1"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4000" b="1" strike="noStrike" spc="-1">
                <a:solidFill>
                  <a:srgbClr val="203864"/>
                </a:solidFill>
                <a:latin typeface="Circe Bold"/>
                <a:ea typeface="Helvetica Neue"/>
              </a:rPr>
              <a:t>-Методические рекомендации к организации процесса обучения по учебникам издательства Просвещение, входящим в ФПУ.  </a:t>
            </a:r>
            <a:endParaRPr lang="ru-RU" sz="4000" b="0" strike="noStrike" spc="-1"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4000" b="1" strike="noStrike" spc="-1">
                <a:solidFill>
                  <a:srgbClr val="203864"/>
                </a:solidFill>
                <a:latin typeface="Circe Bold"/>
                <a:ea typeface="Helvetica Neue"/>
              </a:rPr>
              <a:t>-Историческое просвещение: Разговоры о важном.</a:t>
            </a:r>
            <a:endParaRPr lang="ru-RU" sz="40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tabLst>
                <a:tab pos="0" algn="l"/>
              </a:tabLst>
            </a:pPr>
            <a:r>
              <a:rPr lang="ru-RU" sz="4000" b="1" strike="noStrike" spc="-1">
                <a:solidFill>
                  <a:srgbClr val="203864"/>
                </a:solidFill>
                <a:latin typeface="Circe Bold"/>
                <a:ea typeface="Helvetica Neue"/>
              </a:rPr>
              <a:t>2. Особенности обучения предметной области «Иностранные языки» в контексте системно- деятельностного подхода </a:t>
            </a:r>
            <a:endParaRPr lang="ru-RU" sz="4000" b="0" strike="noStrike" spc="-1"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endParaRPr lang="ru-RU" sz="4000" b="0" strike="noStrike" spc="-1"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endParaRPr lang="ru-RU" sz="4000" b="0" strike="noStrike" spc="-1"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3600" b="0" strike="noStrike" spc="-1">
                <a:solidFill>
                  <a:srgbClr val="595959"/>
                </a:solidFill>
                <a:latin typeface="Calibri"/>
                <a:ea typeface="Helvetica Neue"/>
              </a:rPr>
              <a:t> </a:t>
            </a:r>
            <a:endParaRPr lang="ru-RU" sz="3600" b="0" strike="noStrike" spc="-1">
              <a:latin typeface="Arial"/>
            </a:endParaRPr>
          </a:p>
        </p:txBody>
      </p:sp>
      <p:pic>
        <p:nvPicPr>
          <p:cNvPr id="117" name="Рисунок 8"/>
          <p:cNvPicPr/>
          <p:nvPr/>
        </p:nvPicPr>
        <p:blipFill>
          <a:blip r:embed="rId3" cstate="print"/>
          <a:stretch/>
        </p:blipFill>
        <p:spPr>
          <a:xfrm>
            <a:off x="1281600" y="537120"/>
            <a:ext cx="2065680" cy="1711800"/>
          </a:xfrm>
          <a:prstGeom prst="rect">
            <a:avLst/>
          </a:prstGeom>
          <a:ln w="0">
            <a:noFill/>
          </a:ln>
        </p:spPr>
      </p:pic>
      <p:pic>
        <p:nvPicPr>
          <p:cNvPr id="118" name="Picture 2" descr="C:\Users\Chernicyna-NA\Desktop\САЙТ ЦЕНТР\лого больш.png"/>
          <p:cNvPicPr/>
          <p:nvPr/>
        </p:nvPicPr>
        <p:blipFill>
          <a:blip r:embed="rId4" cstate="print"/>
          <a:stretch/>
        </p:blipFill>
        <p:spPr>
          <a:xfrm>
            <a:off x="20053800" y="629640"/>
            <a:ext cx="2251080" cy="1881000"/>
          </a:xfrm>
          <a:prstGeom prst="rect">
            <a:avLst/>
          </a:prstGeom>
          <a:ln w="0">
            <a:noFill/>
          </a:ln>
        </p:spPr>
      </p:pic>
      <p:pic>
        <p:nvPicPr>
          <p:cNvPr id="119" name="Рисунок 10"/>
          <p:cNvPicPr/>
          <p:nvPr/>
        </p:nvPicPr>
        <p:blipFill>
          <a:blip r:embed="rId5" cstate="print"/>
          <a:stretch/>
        </p:blipFill>
        <p:spPr>
          <a:xfrm>
            <a:off x="3780000" y="537120"/>
            <a:ext cx="1613880" cy="2855160"/>
          </a:xfrm>
          <a:prstGeom prst="rect">
            <a:avLst/>
          </a:prstGeom>
          <a:ln w="0">
            <a:noFill/>
          </a:ln>
        </p:spPr>
      </p:pic>
      <p:pic>
        <p:nvPicPr>
          <p:cNvPr id="120" name="Picture 2" descr="C:\Users\Chernicyna-NA\Desktop\САЙТ ЦЕНТР\подвал\logo2.png"/>
          <p:cNvPicPr/>
          <p:nvPr/>
        </p:nvPicPr>
        <p:blipFill>
          <a:blip r:embed="rId6" cstate="print"/>
          <a:stretch/>
        </p:blipFill>
        <p:spPr>
          <a:xfrm>
            <a:off x="801360" y="2880000"/>
            <a:ext cx="2433600" cy="1614600"/>
          </a:xfrm>
          <a:prstGeom prst="rect">
            <a:avLst/>
          </a:prstGeom>
          <a:ln w="0">
            <a:noFill/>
          </a:ln>
        </p:spPr>
      </p:pic>
      <p:sp>
        <p:nvSpPr>
          <p:cNvPr id="121" name="CustomShape 2"/>
          <p:cNvSpPr/>
          <p:nvPr/>
        </p:nvSpPr>
        <p:spPr>
          <a:xfrm>
            <a:off x="9720000" y="1800000"/>
            <a:ext cx="7735680" cy="1615680"/>
          </a:xfrm>
          <a:prstGeom prst="rect">
            <a:avLst/>
          </a:prstGeom>
          <a:solidFill>
            <a:srgbClr val="FFFF00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000" b="1" strike="noStrike" spc="-1">
                <a:solidFill>
                  <a:srgbClr val="3465A4"/>
                </a:solidFill>
                <a:latin typeface="Arial"/>
                <a:ea typeface="DejaVu Sans"/>
              </a:rPr>
              <a:t>ЧАС ПО ФГОС</a:t>
            </a:r>
            <a:endParaRPr lang="ru-RU" sz="4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CustomShape 1"/>
          <p:cNvSpPr/>
          <p:nvPr/>
        </p:nvSpPr>
        <p:spPr>
          <a:xfrm>
            <a:off x="1425600" y="12031560"/>
            <a:ext cx="21585600" cy="1677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4400" b="1" strike="noStrike" spc="-1">
                <a:solidFill>
                  <a:srgbClr val="EB6619"/>
                </a:solidFill>
                <a:latin typeface="Gilroy"/>
                <a:ea typeface="DejaVu Sans"/>
              </a:rPr>
              <a:t> </a:t>
            </a:r>
            <a:endParaRPr lang="ru-RU" sz="14400" b="0" strike="noStrike" spc="-1">
              <a:latin typeface="Arial"/>
            </a:endParaRPr>
          </a:p>
        </p:txBody>
      </p:sp>
      <p:sp>
        <p:nvSpPr>
          <p:cNvPr id="169" name="CustomShape 2"/>
          <p:cNvSpPr/>
          <p:nvPr/>
        </p:nvSpPr>
        <p:spPr>
          <a:xfrm>
            <a:off x="1585080" y="2065680"/>
            <a:ext cx="21793680" cy="9583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0" name="CustomShape 3"/>
          <p:cNvSpPr/>
          <p:nvPr/>
        </p:nvSpPr>
        <p:spPr>
          <a:xfrm>
            <a:off x="12737160" y="2754360"/>
            <a:ext cx="1613160" cy="1256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1" name="CustomShape 4"/>
          <p:cNvSpPr/>
          <p:nvPr/>
        </p:nvSpPr>
        <p:spPr>
          <a:xfrm>
            <a:off x="3424320" y="299880"/>
            <a:ext cx="20571480" cy="2029320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0760" tIns="50760" rIns="50760" bIns="50760" anchor="ctr">
            <a:noAutofit/>
          </a:bodyPr>
          <a:lstStyle/>
          <a:p>
            <a:pPr>
              <a:lnSpc>
                <a:spcPct val="90000"/>
              </a:lnSpc>
              <a:spcAft>
                <a:spcPts val="1199"/>
              </a:spcAft>
              <a:tabLst>
                <a:tab pos="0" algn="l"/>
              </a:tabLst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90000"/>
              </a:lnSpc>
              <a:spcAft>
                <a:spcPts val="1199"/>
              </a:spcAft>
              <a:tabLst>
                <a:tab pos="0" algn="l"/>
              </a:tabLst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90000"/>
              </a:lnSpc>
              <a:spcAft>
                <a:spcPts val="1199"/>
              </a:spcAft>
              <a:tabLst>
                <a:tab pos="0" algn="l"/>
              </a:tabLst>
            </a:pPr>
            <a:r>
              <a:rPr lang="ru-RU" sz="4000" b="0" strike="noStrike" cap="all" spc="-1">
                <a:solidFill>
                  <a:srgbClr val="FF6600"/>
                </a:solidFill>
                <a:latin typeface="Century"/>
                <a:ea typeface="DejaVu Sans"/>
              </a:rPr>
              <a:t>Внеурочная деятельность: разговоры о важном </a:t>
            </a:r>
            <a:endParaRPr lang="ru-RU" sz="4000" b="0" strike="noStrike" spc="-1">
              <a:latin typeface="Arial"/>
            </a:endParaRPr>
          </a:p>
          <a:p>
            <a:pPr>
              <a:lnSpc>
                <a:spcPct val="90000"/>
              </a:lnSpc>
              <a:spcAft>
                <a:spcPts val="1199"/>
              </a:spcAft>
              <a:tabLst>
                <a:tab pos="0" algn="l"/>
              </a:tabLst>
            </a:pPr>
            <a:endParaRPr lang="ru-RU" sz="4000" b="0" strike="noStrike" spc="-1">
              <a:latin typeface="Arial"/>
            </a:endParaRPr>
          </a:p>
          <a:p>
            <a:pPr>
              <a:lnSpc>
                <a:spcPct val="90000"/>
              </a:lnSpc>
              <a:spcAft>
                <a:spcPts val="1199"/>
              </a:spcAft>
              <a:tabLst>
                <a:tab pos="0" algn="l"/>
              </a:tabLst>
            </a:pPr>
            <a:endParaRPr lang="ru-RU" sz="4000" b="0" strike="noStrike" spc="-1">
              <a:latin typeface="Arial"/>
            </a:endParaRPr>
          </a:p>
          <a:p>
            <a:pPr>
              <a:lnSpc>
                <a:spcPct val="90000"/>
              </a:lnSpc>
              <a:spcAft>
                <a:spcPts val="1199"/>
              </a:spcAft>
              <a:tabLst>
                <a:tab pos="0" algn="l"/>
              </a:tabLst>
            </a:pPr>
            <a:endParaRPr lang="ru-RU" sz="4000" b="0" strike="noStrike" spc="-1">
              <a:latin typeface="Arial"/>
            </a:endParaRPr>
          </a:p>
        </p:txBody>
      </p:sp>
      <p:sp>
        <p:nvSpPr>
          <p:cNvPr id="172" name="CustomShape 5"/>
          <p:cNvSpPr/>
          <p:nvPr/>
        </p:nvSpPr>
        <p:spPr>
          <a:xfrm>
            <a:off x="10728720" y="12780000"/>
            <a:ext cx="12490920" cy="699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  <a:tabLst>
                <a:tab pos="0" algn="l"/>
              </a:tabLst>
            </a:pPr>
            <a:r>
              <a:rPr lang="ru-RU" sz="4000" b="1" strike="noStrike" spc="-1">
                <a:solidFill>
                  <a:srgbClr val="FF6600"/>
                </a:solidFill>
                <a:latin typeface="Century"/>
                <a:ea typeface="Helvetica Neue"/>
              </a:rPr>
              <a:t>2024 год</a:t>
            </a:r>
            <a:r>
              <a:rPr lang="ru-RU" sz="4000" b="0" strike="noStrike" spc="-1">
                <a:solidFill>
                  <a:srgbClr val="002060"/>
                </a:solidFill>
                <a:latin typeface="Century"/>
                <a:ea typeface="Helvetica Neue"/>
              </a:rPr>
              <a:t>: 80-летие снятия блокады Ленинграда </a:t>
            </a:r>
            <a:endParaRPr lang="ru-RU" sz="4000" b="0" strike="noStrike" spc="-1">
              <a:latin typeface="Arial"/>
            </a:endParaRPr>
          </a:p>
        </p:txBody>
      </p:sp>
      <p:pic>
        <p:nvPicPr>
          <p:cNvPr id="173" name="Рисунок 172"/>
          <p:cNvPicPr/>
          <p:nvPr/>
        </p:nvPicPr>
        <p:blipFill>
          <a:blip r:embed="rId2" cstate="print"/>
          <a:srcRect l="37685" t="20966" r="23222" b="12542"/>
          <a:stretch/>
        </p:blipFill>
        <p:spPr>
          <a:xfrm>
            <a:off x="5940000" y="1509120"/>
            <a:ext cx="9900000" cy="9470880"/>
          </a:xfrm>
          <a:prstGeom prst="rect">
            <a:avLst/>
          </a:prstGeom>
          <a:ln w="0">
            <a:noFill/>
          </a:ln>
        </p:spPr>
      </p:pic>
      <p:pic>
        <p:nvPicPr>
          <p:cNvPr id="174" name="Рисунок 173"/>
          <p:cNvPicPr/>
          <p:nvPr/>
        </p:nvPicPr>
        <p:blipFill>
          <a:blip r:embed="rId3" cstate="print"/>
          <a:srcRect l="63006" t="19216" r="8459" b="58044"/>
          <a:stretch/>
        </p:blipFill>
        <p:spPr>
          <a:xfrm>
            <a:off x="180000" y="7740000"/>
            <a:ext cx="5622480" cy="2520000"/>
          </a:xfrm>
          <a:prstGeom prst="rect">
            <a:avLst/>
          </a:prstGeom>
          <a:ln w="0">
            <a:noFill/>
          </a:ln>
        </p:spPr>
      </p:pic>
      <p:pic>
        <p:nvPicPr>
          <p:cNvPr id="175" name="Рисунок 174"/>
          <p:cNvPicPr/>
          <p:nvPr/>
        </p:nvPicPr>
        <p:blipFill>
          <a:blip r:embed="rId4" cstate="print"/>
          <a:srcRect l="29537" t="41967" r="31098" b="17795"/>
          <a:stretch/>
        </p:blipFill>
        <p:spPr>
          <a:xfrm>
            <a:off x="258480" y="4140000"/>
            <a:ext cx="5321520" cy="3059640"/>
          </a:xfrm>
          <a:prstGeom prst="rect">
            <a:avLst/>
          </a:prstGeom>
          <a:ln w="0">
            <a:noFill/>
          </a:ln>
        </p:spPr>
      </p:pic>
      <p:sp>
        <p:nvSpPr>
          <p:cNvPr id="176" name="CustomShape 6"/>
          <p:cNvSpPr/>
          <p:nvPr/>
        </p:nvSpPr>
        <p:spPr>
          <a:xfrm>
            <a:off x="0" y="1432440"/>
            <a:ext cx="6634800" cy="2527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  <a:tabLst>
                <a:tab pos="0" algn="l"/>
              </a:tabLst>
            </a:pPr>
            <a:r>
              <a:rPr lang="ru-RU" sz="4000" b="1" strike="noStrike" spc="-1">
                <a:solidFill>
                  <a:srgbClr val="FF6600"/>
                </a:solidFill>
                <a:latin typeface="Century"/>
                <a:ea typeface="Helvetica Neue"/>
              </a:rPr>
              <a:t>2023 год</a:t>
            </a:r>
            <a:r>
              <a:rPr lang="ru-RU" sz="4000" b="0" strike="noStrike" spc="-1">
                <a:solidFill>
                  <a:srgbClr val="002060"/>
                </a:solidFill>
                <a:latin typeface="Century"/>
                <a:ea typeface="Helvetica Neue"/>
              </a:rPr>
              <a:t>: </a:t>
            </a:r>
            <a:endParaRPr lang="ru-RU" sz="40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tabLst>
                <a:tab pos="0" algn="l"/>
              </a:tabLst>
            </a:pPr>
            <a:r>
              <a:rPr lang="ru-RU" sz="4000" b="0" strike="noStrike" spc="-1">
                <a:solidFill>
                  <a:srgbClr val="002060"/>
                </a:solidFill>
                <a:latin typeface="Century"/>
                <a:ea typeface="Helvetica Neue"/>
              </a:rPr>
              <a:t>Прорыв блокады </a:t>
            </a:r>
            <a:endParaRPr lang="ru-RU" sz="40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tabLst>
                <a:tab pos="0" algn="l"/>
              </a:tabLst>
            </a:pPr>
            <a:r>
              <a:rPr lang="ru-RU" sz="4000" b="0" strike="noStrike" spc="-1">
                <a:solidFill>
                  <a:srgbClr val="002060"/>
                </a:solidFill>
                <a:latin typeface="Century"/>
                <a:ea typeface="Helvetica Neue"/>
              </a:rPr>
              <a:t>Ленинграда</a:t>
            </a:r>
            <a:endParaRPr lang="ru-RU" sz="40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tabLst>
                <a:tab pos="0" algn="l"/>
              </a:tabLst>
            </a:pPr>
            <a:r>
              <a:rPr lang="ru-RU" sz="4000" b="0" strike="noStrike" spc="-1">
                <a:solidFill>
                  <a:srgbClr val="002060"/>
                </a:solidFill>
                <a:latin typeface="Century"/>
                <a:ea typeface="Helvetica Neue"/>
              </a:rPr>
              <a:t>Разговоры о важном</a:t>
            </a:r>
            <a:endParaRPr lang="ru-RU" sz="4000" b="0" strike="noStrike" spc="-1">
              <a:latin typeface="Arial"/>
            </a:endParaRPr>
          </a:p>
        </p:txBody>
      </p:sp>
      <p:pic>
        <p:nvPicPr>
          <p:cNvPr id="177" name="Рисунок 176"/>
          <p:cNvPicPr/>
          <p:nvPr/>
        </p:nvPicPr>
        <p:blipFill>
          <a:blip r:embed="rId5" cstate="print"/>
          <a:srcRect l="31502" t="10464" r="30110" b="5543"/>
          <a:stretch/>
        </p:blipFill>
        <p:spPr>
          <a:xfrm>
            <a:off x="15590880" y="1755720"/>
            <a:ext cx="8529120" cy="104972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CustomShape 1"/>
          <p:cNvSpPr/>
          <p:nvPr/>
        </p:nvSpPr>
        <p:spPr>
          <a:xfrm>
            <a:off x="5022000" y="6554520"/>
            <a:ext cx="14394960" cy="654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4000" b="1" strike="noStrike" spc="-1">
                <a:solidFill>
                  <a:srgbClr val="F21A49"/>
                </a:solidFill>
                <a:latin typeface="Arial"/>
                <a:ea typeface="DejaVu Sans"/>
              </a:rPr>
              <a:t>СПАСИБО ЗА ВНИМАНИЕ!</a:t>
            </a:r>
            <a:endParaRPr lang="ru-RU" sz="4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Рисунок 4_0"/>
          <p:cNvPicPr/>
          <p:nvPr/>
        </p:nvPicPr>
        <p:blipFill>
          <a:blip r:embed="rId2" cstate="print"/>
          <a:stretch/>
        </p:blipFill>
        <p:spPr>
          <a:xfrm>
            <a:off x="900000" y="11130840"/>
            <a:ext cx="22575240" cy="2548800"/>
          </a:xfrm>
          <a:prstGeom prst="rect">
            <a:avLst/>
          </a:prstGeom>
          <a:ln w="0">
            <a:noFill/>
          </a:ln>
        </p:spPr>
      </p:pic>
      <p:sp>
        <p:nvSpPr>
          <p:cNvPr id="123" name="CustomShape 1"/>
          <p:cNvSpPr/>
          <p:nvPr/>
        </p:nvSpPr>
        <p:spPr>
          <a:xfrm>
            <a:off x="900000" y="2520000"/>
            <a:ext cx="21888720" cy="3686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4000" b="1" strike="noStrike" spc="-1">
                <a:solidFill>
                  <a:srgbClr val="203864"/>
                </a:solidFill>
                <a:latin typeface="Circe Bold"/>
                <a:ea typeface="Helvetica Neue"/>
              </a:rPr>
              <a:t>1.Методические рекомендации к организации процесса обучения по учебникам издательства Просвещение, входящим в дейстующий ФПУ </a:t>
            </a:r>
            <a:endParaRPr lang="ru-RU" sz="40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tabLst>
                <a:tab pos="0" algn="l"/>
              </a:tabLst>
            </a:pPr>
            <a:endParaRPr lang="ru-RU" sz="4000" b="0" strike="noStrike" spc="-1"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endParaRPr lang="ru-RU" sz="4000" b="0" strike="noStrike" spc="-1"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endParaRPr lang="ru-RU" sz="4000" b="0" strike="noStrike" spc="-1"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3600" b="0" strike="noStrike" spc="-1">
                <a:solidFill>
                  <a:srgbClr val="595959"/>
                </a:solidFill>
                <a:latin typeface="Calibri"/>
                <a:ea typeface="Helvetica Neue"/>
              </a:rPr>
              <a:t> </a:t>
            </a:r>
            <a:endParaRPr lang="ru-RU" sz="3600" b="0" strike="noStrike" spc="-1">
              <a:latin typeface="Arial"/>
            </a:endParaRPr>
          </a:p>
        </p:txBody>
      </p:sp>
      <p:pic>
        <p:nvPicPr>
          <p:cNvPr id="124" name="Рисунок 8_0"/>
          <p:cNvPicPr/>
          <p:nvPr/>
        </p:nvPicPr>
        <p:blipFill>
          <a:blip r:embed="rId3" cstate="print"/>
          <a:stretch/>
        </p:blipFill>
        <p:spPr>
          <a:xfrm>
            <a:off x="1281600" y="537120"/>
            <a:ext cx="2065680" cy="1711800"/>
          </a:xfrm>
          <a:prstGeom prst="rect">
            <a:avLst/>
          </a:prstGeom>
          <a:ln w="0">
            <a:noFill/>
          </a:ln>
        </p:spPr>
      </p:pic>
      <p:pic>
        <p:nvPicPr>
          <p:cNvPr id="125" name="Picture 2_0" descr="C:\Users\Chernicyna-NA\Desktop\САЙТ ЦЕНТР\лого больш.png"/>
          <p:cNvPicPr/>
          <p:nvPr/>
        </p:nvPicPr>
        <p:blipFill>
          <a:blip r:embed="rId4" cstate="print"/>
          <a:stretch/>
        </p:blipFill>
        <p:spPr>
          <a:xfrm>
            <a:off x="20053800" y="629640"/>
            <a:ext cx="2251080" cy="1881000"/>
          </a:xfrm>
          <a:prstGeom prst="rect">
            <a:avLst/>
          </a:prstGeom>
          <a:ln w="0">
            <a:noFill/>
          </a:ln>
        </p:spPr>
      </p:pic>
      <p:pic>
        <p:nvPicPr>
          <p:cNvPr id="126" name="Рисунок 125"/>
          <p:cNvPicPr/>
          <p:nvPr/>
        </p:nvPicPr>
        <p:blipFill>
          <a:blip r:embed="rId5" cstate="print"/>
          <a:srcRect t="19216" r="3533" b="9043"/>
          <a:stretch/>
        </p:blipFill>
        <p:spPr>
          <a:xfrm>
            <a:off x="3240000" y="3960000"/>
            <a:ext cx="17640720" cy="7379280"/>
          </a:xfrm>
          <a:prstGeom prst="rect">
            <a:avLst/>
          </a:prstGeom>
          <a:ln w="0">
            <a:noFill/>
          </a:ln>
        </p:spPr>
      </p:pic>
      <p:sp>
        <p:nvSpPr>
          <p:cNvPr id="127" name="CustomShape 2"/>
          <p:cNvSpPr/>
          <p:nvPr/>
        </p:nvSpPr>
        <p:spPr>
          <a:xfrm>
            <a:off x="7012440" y="900000"/>
            <a:ext cx="7108560" cy="771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4800" b="1" u="sng" strike="noStrike" spc="-1">
                <a:solidFill>
                  <a:srgbClr val="0000FF"/>
                </a:solidFill>
                <a:uFillTx/>
                <a:latin typeface="Arial"/>
                <a:hlinkClick r:id="rId6"/>
              </a:rPr>
              <a:t>https://uchitel.club/fgos</a:t>
            </a:r>
            <a:r>
              <a:rPr lang="ru-RU" sz="1800" b="0" strike="noStrike" spc="-1">
                <a:solidFill>
                  <a:srgbClr val="0000FF"/>
                </a:solidFill>
                <a:latin typeface="Arial"/>
              </a:rPr>
              <a:t> </a:t>
            </a: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CustomShape 1"/>
          <p:cNvSpPr/>
          <p:nvPr/>
        </p:nvSpPr>
        <p:spPr>
          <a:xfrm>
            <a:off x="900000" y="2520000"/>
            <a:ext cx="21888720" cy="3686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4000" b="1" strike="noStrike" spc="-1">
                <a:solidFill>
                  <a:srgbClr val="203864"/>
                </a:solidFill>
                <a:latin typeface="Circe Bold"/>
                <a:ea typeface="Helvetica Neue"/>
              </a:rPr>
              <a:t>1.Методические рекомендации к организации процесса обучения по учебникам издательства Просвещение, входящим в дейстующий ФПУ </a:t>
            </a:r>
            <a:endParaRPr lang="ru-RU" sz="40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tabLst>
                <a:tab pos="0" algn="l"/>
              </a:tabLst>
            </a:pPr>
            <a:endParaRPr lang="ru-RU" sz="4000" b="0" strike="noStrike" spc="-1"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endParaRPr lang="ru-RU" sz="4000" b="0" strike="noStrike" spc="-1"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endParaRPr lang="ru-RU" sz="4000" b="0" strike="noStrike" spc="-1"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3600" b="0" strike="noStrike" spc="-1">
                <a:solidFill>
                  <a:srgbClr val="595959"/>
                </a:solidFill>
                <a:latin typeface="Calibri"/>
                <a:ea typeface="Helvetica Neue"/>
              </a:rPr>
              <a:t> </a:t>
            </a:r>
            <a:endParaRPr lang="ru-RU" sz="3600" b="0" strike="noStrike" spc="-1">
              <a:latin typeface="Arial"/>
            </a:endParaRPr>
          </a:p>
        </p:txBody>
      </p:sp>
      <p:pic>
        <p:nvPicPr>
          <p:cNvPr id="129" name="Рисунок 8_1"/>
          <p:cNvPicPr/>
          <p:nvPr/>
        </p:nvPicPr>
        <p:blipFill>
          <a:blip r:embed="rId2" cstate="print"/>
          <a:stretch/>
        </p:blipFill>
        <p:spPr>
          <a:xfrm>
            <a:off x="1281600" y="537120"/>
            <a:ext cx="2065680" cy="1711800"/>
          </a:xfrm>
          <a:prstGeom prst="rect">
            <a:avLst/>
          </a:prstGeom>
          <a:ln w="0">
            <a:noFill/>
          </a:ln>
        </p:spPr>
      </p:pic>
      <p:pic>
        <p:nvPicPr>
          <p:cNvPr id="130" name="Picture 2_1" descr="C:\Users\Chernicyna-NA\Desktop\САЙТ ЦЕНТР\лого больш.png"/>
          <p:cNvPicPr/>
          <p:nvPr/>
        </p:nvPicPr>
        <p:blipFill>
          <a:blip r:embed="rId3" cstate="print"/>
          <a:stretch/>
        </p:blipFill>
        <p:spPr>
          <a:xfrm>
            <a:off x="20053800" y="629640"/>
            <a:ext cx="2251080" cy="1881000"/>
          </a:xfrm>
          <a:prstGeom prst="rect">
            <a:avLst/>
          </a:prstGeom>
          <a:ln w="0">
            <a:noFill/>
          </a:ln>
        </p:spPr>
      </p:pic>
      <p:sp>
        <p:nvSpPr>
          <p:cNvPr id="131" name="CustomShape 2"/>
          <p:cNvSpPr/>
          <p:nvPr/>
        </p:nvSpPr>
        <p:spPr>
          <a:xfrm>
            <a:off x="7012440" y="900000"/>
            <a:ext cx="7108560" cy="771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4800" b="1" u="sng" strike="noStrike" spc="-1">
                <a:solidFill>
                  <a:srgbClr val="0000FF"/>
                </a:solidFill>
                <a:uFillTx/>
                <a:latin typeface="Arial"/>
                <a:hlinkClick r:id="rId4"/>
              </a:rPr>
              <a:t>https://uchitel.club/fgos</a:t>
            </a:r>
            <a:r>
              <a:rPr lang="ru-RU" sz="1800" b="0" strike="noStrike" spc="-1">
                <a:solidFill>
                  <a:srgbClr val="0000FF"/>
                </a:solidFill>
                <a:latin typeface="Arial"/>
              </a:rPr>
              <a:t> 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132" name="Рисунок 131"/>
          <p:cNvPicPr/>
          <p:nvPr/>
        </p:nvPicPr>
        <p:blipFill>
          <a:blip r:embed="rId5" cstate="print"/>
          <a:srcRect l="4927" t="3465" r="11411" b="3503"/>
          <a:stretch/>
        </p:blipFill>
        <p:spPr>
          <a:xfrm>
            <a:off x="4320000" y="4020840"/>
            <a:ext cx="15119640" cy="9456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CustomShape 1"/>
          <p:cNvSpPr/>
          <p:nvPr/>
        </p:nvSpPr>
        <p:spPr>
          <a:xfrm>
            <a:off x="900000" y="2520000"/>
            <a:ext cx="21888720" cy="3686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4000" b="1" strike="noStrike" spc="-1">
                <a:solidFill>
                  <a:srgbClr val="203864"/>
                </a:solidFill>
                <a:latin typeface="Circe Bold"/>
                <a:ea typeface="Helvetica Neue"/>
              </a:rPr>
              <a:t>1.Методические рекомендации к организации процесса обучения по учебникам издательства Просвещение, входящим в дейстующий ФПУ </a:t>
            </a:r>
            <a:endParaRPr lang="ru-RU" sz="40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tabLst>
                <a:tab pos="0" algn="l"/>
              </a:tabLst>
            </a:pPr>
            <a:endParaRPr lang="ru-RU" sz="4000" b="0" strike="noStrike" spc="-1"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endParaRPr lang="ru-RU" sz="4000" b="0" strike="noStrike" spc="-1"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endParaRPr lang="ru-RU" sz="4000" b="0" strike="noStrike" spc="-1"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3600" b="0" strike="noStrike" spc="-1">
                <a:solidFill>
                  <a:srgbClr val="595959"/>
                </a:solidFill>
                <a:latin typeface="Calibri"/>
                <a:ea typeface="Helvetica Neue"/>
              </a:rPr>
              <a:t> </a:t>
            </a:r>
            <a:endParaRPr lang="ru-RU" sz="3600" b="0" strike="noStrike" spc="-1">
              <a:latin typeface="Arial"/>
            </a:endParaRPr>
          </a:p>
        </p:txBody>
      </p:sp>
      <p:pic>
        <p:nvPicPr>
          <p:cNvPr id="134" name="Рисунок 8_2"/>
          <p:cNvPicPr/>
          <p:nvPr/>
        </p:nvPicPr>
        <p:blipFill>
          <a:blip r:embed="rId2" cstate="print"/>
          <a:stretch/>
        </p:blipFill>
        <p:spPr>
          <a:xfrm>
            <a:off x="1281600" y="537120"/>
            <a:ext cx="2065680" cy="1711800"/>
          </a:xfrm>
          <a:prstGeom prst="rect">
            <a:avLst/>
          </a:prstGeom>
          <a:ln w="0">
            <a:noFill/>
          </a:ln>
        </p:spPr>
      </p:pic>
      <p:pic>
        <p:nvPicPr>
          <p:cNvPr id="135" name="Picture 2_2" descr="C:\Users\Chernicyna-NA\Desktop\САЙТ ЦЕНТР\лого больш.png"/>
          <p:cNvPicPr/>
          <p:nvPr/>
        </p:nvPicPr>
        <p:blipFill>
          <a:blip r:embed="rId3" cstate="print"/>
          <a:stretch/>
        </p:blipFill>
        <p:spPr>
          <a:xfrm>
            <a:off x="20053800" y="629640"/>
            <a:ext cx="2251080" cy="1881000"/>
          </a:xfrm>
          <a:prstGeom prst="rect">
            <a:avLst/>
          </a:prstGeom>
          <a:ln w="0">
            <a:noFill/>
          </a:ln>
        </p:spPr>
      </p:pic>
      <p:sp>
        <p:nvSpPr>
          <p:cNvPr id="136" name="CustomShape 2"/>
          <p:cNvSpPr/>
          <p:nvPr/>
        </p:nvSpPr>
        <p:spPr>
          <a:xfrm>
            <a:off x="7012440" y="900000"/>
            <a:ext cx="7108560" cy="771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4800" b="1" u="sng" strike="noStrike" spc="-1">
                <a:solidFill>
                  <a:srgbClr val="0000FF"/>
                </a:solidFill>
                <a:uFillTx/>
                <a:latin typeface="Arial"/>
                <a:hlinkClick r:id="rId4"/>
              </a:rPr>
              <a:t>https://uchitel.club/fgos</a:t>
            </a:r>
            <a:r>
              <a:rPr lang="ru-RU" sz="1800" b="0" strike="noStrike" spc="-1">
                <a:solidFill>
                  <a:srgbClr val="0000FF"/>
                </a:solidFill>
                <a:latin typeface="Arial"/>
              </a:rPr>
              <a:t> 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137" name="Рисунок 136"/>
          <p:cNvPicPr/>
          <p:nvPr/>
        </p:nvPicPr>
        <p:blipFill>
          <a:blip r:embed="rId5" cstate="print"/>
          <a:srcRect l="8868" t="20966" r="4518" b="10796"/>
          <a:stretch/>
        </p:blipFill>
        <p:spPr>
          <a:xfrm>
            <a:off x="2871000" y="4320000"/>
            <a:ext cx="19088640" cy="8459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CustomShape 1"/>
          <p:cNvSpPr/>
          <p:nvPr/>
        </p:nvSpPr>
        <p:spPr>
          <a:xfrm>
            <a:off x="900000" y="2520000"/>
            <a:ext cx="21888720" cy="3686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4000" b="1" strike="noStrike" spc="-1">
                <a:solidFill>
                  <a:srgbClr val="203864"/>
                </a:solidFill>
                <a:latin typeface="Circe Bold"/>
                <a:ea typeface="Helvetica Neue"/>
              </a:rPr>
              <a:t>1.Методические рекомендации к организации процесса обучения по учебникам издательства Просвещение, входящим в дейстующий ФПУ </a:t>
            </a:r>
            <a:endParaRPr lang="ru-RU" sz="40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tabLst>
                <a:tab pos="0" algn="l"/>
              </a:tabLst>
            </a:pPr>
            <a:endParaRPr lang="ru-RU" sz="4000" b="0" strike="noStrike" spc="-1"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endParaRPr lang="ru-RU" sz="4000" b="0" strike="noStrike" spc="-1"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endParaRPr lang="ru-RU" sz="4000" b="0" strike="noStrike" spc="-1"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3600" b="0" strike="noStrike" spc="-1">
                <a:solidFill>
                  <a:srgbClr val="595959"/>
                </a:solidFill>
                <a:latin typeface="Calibri"/>
                <a:ea typeface="Helvetica Neue"/>
              </a:rPr>
              <a:t> </a:t>
            </a:r>
            <a:endParaRPr lang="ru-RU" sz="3600" b="0" strike="noStrike" spc="-1">
              <a:latin typeface="Arial"/>
            </a:endParaRPr>
          </a:p>
        </p:txBody>
      </p:sp>
      <p:pic>
        <p:nvPicPr>
          <p:cNvPr id="139" name="Рисунок 8_4"/>
          <p:cNvPicPr/>
          <p:nvPr/>
        </p:nvPicPr>
        <p:blipFill>
          <a:blip r:embed="rId2" cstate="print"/>
          <a:stretch/>
        </p:blipFill>
        <p:spPr>
          <a:xfrm>
            <a:off x="1281600" y="537120"/>
            <a:ext cx="2065680" cy="1711800"/>
          </a:xfrm>
          <a:prstGeom prst="rect">
            <a:avLst/>
          </a:prstGeom>
          <a:ln w="0">
            <a:noFill/>
          </a:ln>
        </p:spPr>
      </p:pic>
      <p:pic>
        <p:nvPicPr>
          <p:cNvPr id="140" name="Picture 2_4" descr="C:\Users\Chernicyna-NA\Desktop\САЙТ ЦЕНТР\лого больш.png"/>
          <p:cNvPicPr/>
          <p:nvPr/>
        </p:nvPicPr>
        <p:blipFill>
          <a:blip r:embed="rId3" cstate="print"/>
          <a:stretch/>
        </p:blipFill>
        <p:spPr>
          <a:xfrm>
            <a:off x="20053800" y="629640"/>
            <a:ext cx="2251080" cy="1881000"/>
          </a:xfrm>
          <a:prstGeom prst="rect">
            <a:avLst/>
          </a:prstGeom>
          <a:ln w="0">
            <a:noFill/>
          </a:ln>
        </p:spPr>
      </p:pic>
      <p:sp>
        <p:nvSpPr>
          <p:cNvPr id="141" name="CustomShape 2"/>
          <p:cNvSpPr/>
          <p:nvPr/>
        </p:nvSpPr>
        <p:spPr>
          <a:xfrm>
            <a:off x="7012440" y="900000"/>
            <a:ext cx="7108560" cy="771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4800" b="1" u="sng" strike="noStrike" spc="-1">
                <a:solidFill>
                  <a:srgbClr val="0000FF"/>
                </a:solidFill>
                <a:uFillTx/>
                <a:latin typeface="Arial"/>
                <a:hlinkClick r:id="rId4"/>
              </a:rPr>
              <a:t>https://uchitel.club/fgos</a:t>
            </a:r>
            <a:r>
              <a:rPr lang="ru-RU" sz="1800" b="0" strike="noStrike" spc="-1">
                <a:solidFill>
                  <a:srgbClr val="0000FF"/>
                </a:solidFill>
                <a:latin typeface="Arial"/>
              </a:rPr>
              <a:t> 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142" name="Рисунок 141"/>
          <p:cNvPicPr/>
          <p:nvPr/>
        </p:nvPicPr>
        <p:blipFill>
          <a:blip r:embed="rId5" cstate="print"/>
          <a:srcRect l="1772" t="15717" r="4518" b="9043"/>
          <a:stretch/>
        </p:blipFill>
        <p:spPr>
          <a:xfrm>
            <a:off x="1620000" y="3744720"/>
            <a:ext cx="21599640" cy="97549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CustomShape 1"/>
          <p:cNvSpPr/>
          <p:nvPr/>
        </p:nvSpPr>
        <p:spPr>
          <a:xfrm>
            <a:off x="900000" y="2520000"/>
            <a:ext cx="21888720" cy="3686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4000" b="1" strike="noStrike" spc="-1">
                <a:solidFill>
                  <a:srgbClr val="203864"/>
                </a:solidFill>
                <a:latin typeface="Circe Bold"/>
                <a:ea typeface="Helvetica Neue"/>
              </a:rPr>
              <a:t>1.Методические рекомендации к организации процесса обучения по учебникам издательства Просвещение, входящим в дейстующий ФПУ </a:t>
            </a:r>
            <a:endParaRPr lang="ru-RU" sz="40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tabLst>
                <a:tab pos="0" algn="l"/>
              </a:tabLst>
            </a:pPr>
            <a:endParaRPr lang="ru-RU" sz="4000" b="0" strike="noStrike" spc="-1"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endParaRPr lang="ru-RU" sz="4000" b="0" strike="noStrike" spc="-1"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endParaRPr lang="ru-RU" sz="4000" b="0" strike="noStrike" spc="-1"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3600" b="0" strike="noStrike" spc="-1">
                <a:solidFill>
                  <a:srgbClr val="595959"/>
                </a:solidFill>
                <a:latin typeface="Calibri"/>
                <a:ea typeface="Helvetica Neue"/>
              </a:rPr>
              <a:t> </a:t>
            </a:r>
            <a:endParaRPr lang="ru-RU" sz="3600" b="0" strike="noStrike" spc="-1">
              <a:latin typeface="Arial"/>
            </a:endParaRPr>
          </a:p>
        </p:txBody>
      </p:sp>
      <p:pic>
        <p:nvPicPr>
          <p:cNvPr id="144" name="Рисунок 8_3"/>
          <p:cNvPicPr/>
          <p:nvPr/>
        </p:nvPicPr>
        <p:blipFill>
          <a:blip r:embed="rId2" cstate="print"/>
          <a:stretch/>
        </p:blipFill>
        <p:spPr>
          <a:xfrm>
            <a:off x="1281600" y="537120"/>
            <a:ext cx="2065680" cy="1711800"/>
          </a:xfrm>
          <a:prstGeom prst="rect">
            <a:avLst/>
          </a:prstGeom>
          <a:ln w="0">
            <a:noFill/>
          </a:ln>
        </p:spPr>
      </p:pic>
      <p:pic>
        <p:nvPicPr>
          <p:cNvPr id="145" name="Picture 2_3" descr="C:\Users\Chernicyna-NA\Desktop\САЙТ ЦЕНТР\лого больш.png"/>
          <p:cNvPicPr/>
          <p:nvPr/>
        </p:nvPicPr>
        <p:blipFill>
          <a:blip r:embed="rId3" cstate="print"/>
          <a:stretch/>
        </p:blipFill>
        <p:spPr>
          <a:xfrm>
            <a:off x="20053800" y="629640"/>
            <a:ext cx="2251080" cy="1881000"/>
          </a:xfrm>
          <a:prstGeom prst="rect">
            <a:avLst/>
          </a:prstGeom>
          <a:ln w="0">
            <a:noFill/>
          </a:ln>
        </p:spPr>
      </p:pic>
      <p:sp>
        <p:nvSpPr>
          <p:cNvPr id="146" name="CustomShape 2"/>
          <p:cNvSpPr/>
          <p:nvPr/>
        </p:nvSpPr>
        <p:spPr>
          <a:xfrm>
            <a:off x="7012440" y="900000"/>
            <a:ext cx="7108560" cy="771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4800" b="1" u="sng" strike="noStrike" spc="-1">
                <a:solidFill>
                  <a:srgbClr val="0000FF"/>
                </a:solidFill>
                <a:uFillTx/>
                <a:latin typeface="Arial"/>
                <a:hlinkClick r:id="rId4"/>
              </a:rPr>
              <a:t>https://uchitel.club/fgos</a:t>
            </a:r>
            <a:r>
              <a:rPr lang="ru-RU" sz="1800" b="0" strike="noStrike" spc="-1">
                <a:solidFill>
                  <a:srgbClr val="0000FF"/>
                </a:solidFill>
                <a:latin typeface="Arial"/>
              </a:rPr>
              <a:t> 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147" name="Рисунок 146"/>
          <p:cNvPicPr/>
          <p:nvPr/>
        </p:nvPicPr>
        <p:blipFill>
          <a:blip r:embed="rId5" cstate="print"/>
          <a:srcRect l="25600" t="19216" r="24209" b="9043"/>
          <a:stretch/>
        </p:blipFill>
        <p:spPr>
          <a:xfrm>
            <a:off x="540360" y="4680000"/>
            <a:ext cx="10299240" cy="8279640"/>
          </a:xfrm>
          <a:prstGeom prst="rect">
            <a:avLst/>
          </a:prstGeom>
          <a:ln w="0">
            <a:noFill/>
          </a:ln>
        </p:spPr>
      </p:pic>
      <p:pic>
        <p:nvPicPr>
          <p:cNvPr id="148" name="Рисунок 147"/>
          <p:cNvPicPr/>
          <p:nvPr/>
        </p:nvPicPr>
        <p:blipFill>
          <a:blip r:embed="rId6" cstate="print"/>
          <a:srcRect l="25600" t="17466" r="24209" b="9043"/>
          <a:stretch/>
        </p:blipFill>
        <p:spPr>
          <a:xfrm>
            <a:off x="12240000" y="4320360"/>
            <a:ext cx="11146320" cy="9179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9" name="Table 1"/>
          <p:cNvGraphicFramePr/>
          <p:nvPr/>
        </p:nvGraphicFramePr>
        <p:xfrm>
          <a:off x="241560" y="844920"/>
          <a:ext cx="11968560" cy="12380400"/>
        </p:xfrm>
        <a:graphic>
          <a:graphicData uri="http://schemas.openxmlformats.org/drawingml/2006/table">
            <a:tbl>
              <a:tblPr/>
              <a:tblGrid>
                <a:gridCol w="3989520"/>
                <a:gridCol w="3989520"/>
                <a:gridCol w="3989520"/>
              </a:tblGrid>
              <a:tr h="317412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3200" b="1" strike="noStrike" spc="-1">
                          <a:solidFill>
                            <a:srgbClr val="F81C1C"/>
                          </a:solidFill>
                          <a:latin typeface="Century"/>
                        </a:rPr>
                        <a:t>Общая численность педагогов СОО ( чел.)</a:t>
                      </a:r>
                      <a:endParaRPr lang="ru-RU" sz="32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3200" b="1" strike="noStrike" spc="-1">
                          <a:solidFill>
                            <a:srgbClr val="F81C1C"/>
                          </a:solidFill>
                          <a:latin typeface="Century"/>
                        </a:rPr>
                        <a:t>Необходимость обучить по предметам к 1 сентября 2024 ( чел.)</a:t>
                      </a:r>
                      <a:endParaRPr lang="ru-RU" sz="32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11224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3200" b="1" strike="noStrike" spc="-1">
                          <a:solidFill>
                            <a:srgbClr val="F81C1C"/>
                          </a:solidFill>
                          <a:latin typeface="Century"/>
                        </a:rPr>
                        <a:t>Русский язык и литература</a:t>
                      </a:r>
                      <a:endParaRPr lang="ru-RU" sz="32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3200" b="1" strike="noStrike" spc="-1">
                          <a:solidFill>
                            <a:srgbClr val="F81C1C"/>
                          </a:solidFill>
                          <a:latin typeface="Century"/>
                        </a:rPr>
                        <a:t>476</a:t>
                      </a:r>
                      <a:endParaRPr lang="ru-RU" sz="32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3200" b="1" strike="noStrike" spc="-1">
                          <a:solidFill>
                            <a:srgbClr val="F81C1C"/>
                          </a:solidFill>
                          <a:latin typeface="Century"/>
                          <a:ea typeface="Times New Roman"/>
                        </a:rPr>
                        <a:t>59</a:t>
                      </a:r>
                      <a:endParaRPr lang="ru-RU" sz="32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32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11224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3200" b="1" strike="noStrike" spc="-1">
                          <a:solidFill>
                            <a:srgbClr val="F81C1C"/>
                          </a:solidFill>
                          <a:latin typeface="Century"/>
                        </a:rPr>
                        <a:t>Иностранный язык </a:t>
                      </a:r>
                      <a:endParaRPr lang="ru-RU" sz="32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3200" b="1" strike="noStrike" spc="-1">
                          <a:solidFill>
                            <a:srgbClr val="F81C1C"/>
                          </a:solidFill>
                          <a:latin typeface="Century"/>
                        </a:rPr>
                        <a:t>497</a:t>
                      </a:r>
                      <a:endParaRPr lang="ru-RU" sz="32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3200" b="1" strike="noStrike" spc="-1">
                          <a:solidFill>
                            <a:srgbClr val="F81C1C"/>
                          </a:solidFill>
                          <a:latin typeface="Century"/>
                          <a:ea typeface="Times New Roman"/>
                        </a:rPr>
                        <a:t>86</a:t>
                      </a:r>
                      <a:endParaRPr lang="ru-RU" sz="32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11764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3200" b="1" strike="noStrike" spc="-1">
                          <a:solidFill>
                            <a:srgbClr val="F81C1C"/>
                          </a:solidFill>
                          <a:latin typeface="Century"/>
                        </a:rPr>
                        <a:t>История</a:t>
                      </a:r>
                      <a:endParaRPr lang="ru-RU" sz="32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3200" b="1" strike="noStrike" spc="-1">
                          <a:solidFill>
                            <a:srgbClr val="F81C1C"/>
                          </a:solidFill>
                          <a:latin typeface="Century"/>
                        </a:rPr>
                        <a:t>390</a:t>
                      </a:r>
                      <a:endParaRPr lang="ru-RU" sz="32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8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3200" b="1" strike="noStrike" spc="-1">
                          <a:solidFill>
                            <a:srgbClr val="F81C1C"/>
                          </a:solidFill>
                          <a:latin typeface="Century"/>
                          <a:ea typeface="Calibri"/>
                        </a:rPr>
                        <a:t>88</a:t>
                      </a:r>
                      <a:endParaRPr lang="ru-RU" sz="32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11764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3200" b="1" strike="noStrike" spc="-1">
                          <a:solidFill>
                            <a:srgbClr val="F81C1C"/>
                          </a:solidFill>
                          <a:latin typeface="Century"/>
                        </a:rPr>
                        <a:t>Обществознание</a:t>
                      </a:r>
                      <a:endParaRPr lang="ru-RU" sz="32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3200" b="1" strike="noStrike" spc="-1">
                          <a:solidFill>
                            <a:srgbClr val="F81C1C"/>
                          </a:solidFill>
                          <a:latin typeface="Century"/>
                        </a:rPr>
                        <a:t>368</a:t>
                      </a:r>
                      <a:endParaRPr lang="ru-RU" sz="32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8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3200" b="1" strike="noStrike" spc="-1">
                          <a:solidFill>
                            <a:srgbClr val="F81C1C"/>
                          </a:solidFill>
                          <a:latin typeface="Century"/>
                          <a:ea typeface="Times New Roman"/>
                        </a:rPr>
                        <a:t>73</a:t>
                      </a:r>
                      <a:endParaRPr lang="ru-RU" sz="32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11764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3200" b="1" strike="noStrike" spc="-1">
                          <a:solidFill>
                            <a:srgbClr val="F81C1C"/>
                          </a:solidFill>
                          <a:latin typeface="Century"/>
                        </a:rPr>
                        <a:t>Математика</a:t>
                      </a:r>
                      <a:endParaRPr lang="ru-RU" sz="32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3200" b="1" strike="noStrike" spc="-1">
                          <a:solidFill>
                            <a:srgbClr val="F81C1C"/>
                          </a:solidFill>
                          <a:latin typeface="Century"/>
                        </a:rPr>
                        <a:t>497</a:t>
                      </a:r>
                      <a:endParaRPr lang="ru-RU" sz="32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8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3200" b="1" strike="noStrike" spc="-1">
                          <a:solidFill>
                            <a:srgbClr val="F81C1C"/>
                          </a:solidFill>
                          <a:latin typeface="Century"/>
                          <a:ea typeface="Times New Roman"/>
                        </a:rPr>
                        <a:t>85</a:t>
                      </a:r>
                      <a:endParaRPr lang="ru-RU" sz="32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11764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3200" b="1" strike="noStrike" spc="-1">
                          <a:solidFill>
                            <a:srgbClr val="F81C1C"/>
                          </a:solidFill>
                          <a:latin typeface="Century"/>
                        </a:rPr>
                        <a:t>Физика</a:t>
                      </a:r>
                      <a:endParaRPr lang="ru-RU" sz="32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3200" b="1" strike="noStrike" spc="-1">
                          <a:solidFill>
                            <a:srgbClr val="F81C1C"/>
                          </a:solidFill>
                          <a:latin typeface="Century"/>
                        </a:rPr>
                        <a:t>355</a:t>
                      </a:r>
                      <a:endParaRPr lang="ru-RU" sz="32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8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3200" b="1" strike="noStrike" spc="-1">
                          <a:solidFill>
                            <a:srgbClr val="F81C1C"/>
                          </a:solidFill>
                          <a:latin typeface="Century"/>
                          <a:ea typeface="Times New Roman"/>
                        </a:rPr>
                        <a:t>68</a:t>
                      </a:r>
                      <a:endParaRPr lang="ru-RU" sz="32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12160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3200" b="1" strike="noStrike" spc="-1">
                          <a:solidFill>
                            <a:srgbClr val="F81C1C"/>
                          </a:solidFill>
                          <a:latin typeface="Century"/>
                        </a:rPr>
                        <a:t>Биология </a:t>
                      </a:r>
                      <a:endParaRPr lang="ru-RU" sz="32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3200" b="1" strike="noStrike" spc="-1">
                          <a:solidFill>
                            <a:srgbClr val="F81C1C"/>
                          </a:solidFill>
                          <a:latin typeface="Century"/>
                        </a:rPr>
                        <a:t>357</a:t>
                      </a:r>
                      <a:endParaRPr lang="ru-RU" sz="32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3200" b="1" strike="noStrike" spc="-1">
                          <a:solidFill>
                            <a:srgbClr val="F81C1C"/>
                          </a:solidFill>
                          <a:latin typeface="Century"/>
                          <a:ea typeface="Times New Roman"/>
                        </a:rPr>
                        <a:t>59</a:t>
                      </a:r>
                      <a:endParaRPr lang="ru-RU" sz="32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32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10393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3200" b="1" strike="noStrike" spc="-1">
                          <a:solidFill>
                            <a:srgbClr val="F81C1C"/>
                          </a:solidFill>
                          <a:latin typeface="Century"/>
                        </a:rPr>
                        <a:t>Химия </a:t>
                      </a:r>
                      <a:endParaRPr lang="ru-RU" sz="32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3200" b="1" strike="noStrike" spc="-1">
                          <a:solidFill>
                            <a:srgbClr val="F81C1C"/>
                          </a:solidFill>
                          <a:latin typeface="Century"/>
                        </a:rPr>
                        <a:t>323</a:t>
                      </a:r>
                      <a:endParaRPr lang="ru-RU" sz="32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3200" b="1" strike="noStrike" spc="-1">
                          <a:solidFill>
                            <a:srgbClr val="F81C1C"/>
                          </a:solidFill>
                          <a:latin typeface="Century"/>
                          <a:ea typeface="Times New Roman"/>
                        </a:rPr>
                        <a:t>74</a:t>
                      </a:r>
                      <a:endParaRPr lang="ru-RU" sz="32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  <p:sp>
        <p:nvSpPr>
          <p:cNvPr id="150" name="CustomShape 2"/>
          <p:cNvSpPr/>
          <p:nvPr/>
        </p:nvSpPr>
        <p:spPr>
          <a:xfrm>
            <a:off x="12960000" y="2160000"/>
            <a:ext cx="11441880" cy="5577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4000" b="1" strike="noStrike" spc="-1">
                <a:solidFill>
                  <a:srgbClr val="002060"/>
                </a:solidFill>
                <a:latin typeface="Century"/>
                <a:ea typeface="Helvetica Neue"/>
              </a:rPr>
              <a:t>Задача: </a:t>
            </a:r>
            <a:endParaRPr lang="ru-RU" sz="4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4000" b="1" strike="noStrike" spc="-1">
                <a:solidFill>
                  <a:srgbClr val="002060"/>
                </a:solidFill>
                <a:latin typeface="Century"/>
                <a:ea typeface="Helvetica Neue"/>
              </a:rPr>
              <a:t>обучить к 1 сентября 2024 года 100 % учителей по программам КПК </a:t>
            </a:r>
            <a:endParaRPr lang="ru-RU" sz="4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4000" b="1" strike="noStrike" spc="-1">
                <a:solidFill>
                  <a:srgbClr val="002060"/>
                </a:solidFill>
                <a:latin typeface="Century"/>
                <a:ea typeface="Helvetica Neue"/>
              </a:rPr>
              <a:t>«Реализация обновленного ФГОС среднего общего образования» в ОО субъектов РФ </a:t>
            </a:r>
            <a:endParaRPr lang="ru-RU" sz="4000" b="0" strike="noStrike" spc="-1">
              <a:latin typeface="Arial"/>
            </a:endParaRPr>
          </a:p>
        </p:txBody>
      </p:sp>
      <p:pic>
        <p:nvPicPr>
          <p:cNvPr id="151" name="Рисунок 13_1"/>
          <p:cNvPicPr/>
          <p:nvPr/>
        </p:nvPicPr>
        <p:blipFill>
          <a:blip r:embed="rId2" cstate="print"/>
          <a:stretch/>
        </p:blipFill>
        <p:spPr>
          <a:xfrm>
            <a:off x="16194600" y="2693880"/>
            <a:ext cx="1084320" cy="1085040"/>
          </a:xfrm>
          <a:prstGeom prst="rect">
            <a:avLst/>
          </a:prstGeom>
          <a:ln w="0">
            <a:noFill/>
          </a:ln>
        </p:spPr>
      </p:pic>
      <p:pic>
        <p:nvPicPr>
          <p:cNvPr id="152" name="Рисунок 178_0"/>
          <p:cNvPicPr/>
          <p:nvPr/>
        </p:nvPicPr>
        <p:blipFill>
          <a:blip r:embed="rId3" cstate="print"/>
          <a:stretch/>
        </p:blipFill>
        <p:spPr>
          <a:xfrm>
            <a:off x="15660000" y="8280000"/>
            <a:ext cx="4443840" cy="30546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CustomShape 1"/>
          <p:cNvSpPr/>
          <p:nvPr/>
        </p:nvSpPr>
        <p:spPr>
          <a:xfrm>
            <a:off x="3146040" y="212040"/>
            <a:ext cx="20279520" cy="2404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90000"/>
              </a:lnSpc>
              <a:tabLst>
                <a:tab pos="0" algn="l"/>
              </a:tabLst>
            </a:pPr>
            <a:r>
              <a:t/>
            </a:r>
            <a:br/>
            <a:endParaRPr lang="ru-RU" sz="1800" b="0" strike="noStrike" spc="-1">
              <a:latin typeface="Arial"/>
            </a:endParaRPr>
          </a:p>
        </p:txBody>
      </p:sp>
      <p:sp>
        <p:nvSpPr>
          <p:cNvPr id="154" name="CustomShape 2"/>
          <p:cNvSpPr/>
          <p:nvPr/>
        </p:nvSpPr>
        <p:spPr>
          <a:xfrm>
            <a:off x="23431680" y="13093200"/>
            <a:ext cx="760320" cy="476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</a:tabLst>
            </a:pPr>
            <a:fld id="{E8384548-5712-4185-966F-E34818EA483A}" type="slidenum">
              <a:rPr lang="ru-RU" sz="2500" b="1" strike="noStrike" spc="-1">
                <a:solidFill>
                  <a:srgbClr val="E1E0E0"/>
                </a:solidFill>
                <a:latin typeface="SF UI Text Semibold"/>
                <a:ea typeface="SF UI Text Semibold"/>
              </a:rPr>
              <a:pPr algn="r">
                <a:lnSpc>
                  <a:spcPct val="100000"/>
                </a:lnSpc>
                <a:tabLst>
                  <a:tab pos="0" algn="l"/>
                </a:tabLst>
              </a:pPr>
              <a:t>8</a:t>
            </a:fld>
            <a:endParaRPr lang="ru-RU" sz="2500" b="0" strike="noStrike" spc="-1">
              <a:latin typeface="Arial"/>
            </a:endParaRPr>
          </a:p>
        </p:txBody>
      </p:sp>
      <p:pic>
        <p:nvPicPr>
          <p:cNvPr id="155" name="Picture 2_5" descr="C:\Users\Chernicyna-NA\Desktop\САЙТ ЦЕНТР\лого больш.png"/>
          <p:cNvPicPr/>
          <p:nvPr/>
        </p:nvPicPr>
        <p:blipFill>
          <a:blip r:embed="rId2" cstate="print"/>
          <a:stretch/>
        </p:blipFill>
        <p:spPr>
          <a:xfrm>
            <a:off x="21391560" y="285840"/>
            <a:ext cx="2250000" cy="1879920"/>
          </a:xfrm>
          <a:prstGeom prst="rect">
            <a:avLst/>
          </a:prstGeom>
          <a:ln w="0">
            <a:noFill/>
          </a:ln>
        </p:spPr>
      </p:pic>
      <p:pic>
        <p:nvPicPr>
          <p:cNvPr id="156" name="Рисунок 178_1"/>
          <p:cNvPicPr/>
          <p:nvPr/>
        </p:nvPicPr>
        <p:blipFill>
          <a:blip r:embed="rId3" cstate="print"/>
          <a:stretch/>
        </p:blipFill>
        <p:spPr>
          <a:xfrm>
            <a:off x="19494720" y="4680000"/>
            <a:ext cx="4443840" cy="3054600"/>
          </a:xfrm>
          <a:prstGeom prst="rect">
            <a:avLst/>
          </a:prstGeom>
          <a:ln w="0">
            <a:noFill/>
          </a:ln>
        </p:spPr>
      </p:pic>
      <p:pic>
        <p:nvPicPr>
          <p:cNvPr id="157" name="Рисунок 3_2"/>
          <p:cNvPicPr/>
          <p:nvPr/>
        </p:nvPicPr>
        <p:blipFill>
          <a:blip r:embed="rId4" cstate="print"/>
          <a:stretch/>
        </p:blipFill>
        <p:spPr>
          <a:xfrm>
            <a:off x="567360" y="199440"/>
            <a:ext cx="2441880" cy="2023560"/>
          </a:xfrm>
          <a:prstGeom prst="rect">
            <a:avLst/>
          </a:prstGeom>
          <a:ln w="0">
            <a:noFill/>
          </a:ln>
        </p:spPr>
      </p:pic>
      <p:pic>
        <p:nvPicPr>
          <p:cNvPr id="158" name="Рисунок 4_3"/>
          <p:cNvPicPr/>
          <p:nvPr/>
        </p:nvPicPr>
        <p:blipFill>
          <a:blip r:embed="rId5" cstate="print"/>
          <a:stretch/>
        </p:blipFill>
        <p:spPr>
          <a:xfrm>
            <a:off x="901800" y="10523880"/>
            <a:ext cx="22574160" cy="2547720"/>
          </a:xfrm>
          <a:prstGeom prst="rect">
            <a:avLst/>
          </a:prstGeom>
          <a:ln w="0">
            <a:noFill/>
          </a:ln>
        </p:spPr>
      </p:pic>
      <p:sp>
        <p:nvSpPr>
          <p:cNvPr id="159" name="CustomShape 3"/>
          <p:cNvSpPr/>
          <p:nvPr/>
        </p:nvSpPr>
        <p:spPr>
          <a:xfrm>
            <a:off x="4500000" y="299160"/>
            <a:ext cx="12237480" cy="598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just">
              <a:lnSpc>
                <a:spcPct val="100000"/>
              </a:lnSpc>
              <a:tabLst>
                <a:tab pos="0" algn="l"/>
              </a:tabLst>
            </a:pPr>
            <a:r>
              <a:rPr lang="ru-RU" sz="4000" b="1" strike="noStrike" spc="-1">
                <a:solidFill>
                  <a:srgbClr val="F81C1C"/>
                </a:solidFill>
                <a:latin typeface="Century"/>
                <a:ea typeface="Helvetica Neue"/>
              </a:rPr>
              <a:t>Решение задачи обучения к 1 сентября 2024 года 100 % учителей по лицензионным программам «Реализация требований обновленных ФГОС НОО, ФГОС ООО, ФГОС СОО»: </a:t>
            </a:r>
            <a:endParaRPr lang="ru-RU" sz="40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tabLst>
                <a:tab pos="0" algn="l"/>
              </a:tabLst>
            </a:pPr>
            <a:r>
              <a:rPr lang="ru-RU" sz="4000" b="1" strike="noStrike" spc="-1">
                <a:solidFill>
                  <a:srgbClr val="F81C1C"/>
                </a:solidFill>
                <a:latin typeface="Century"/>
                <a:ea typeface="Helvetica Neue"/>
              </a:rPr>
              <a:t>Организация «ИРО ПК» 2 потока курсов:  </a:t>
            </a:r>
            <a:endParaRPr lang="ru-RU" sz="40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tabLst>
                <a:tab pos="0" algn="l"/>
              </a:tabLst>
            </a:pPr>
            <a:r>
              <a:rPr lang="ru-RU" sz="4000" b="1" strike="noStrike" spc="-1">
                <a:solidFill>
                  <a:srgbClr val="F81C1C"/>
                </a:solidFill>
                <a:latin typeface="Century"/>
                <a:ea typeface="Helvetica Neue"/>
              </a:rPr>
              <a:t>1. </a:t>
            </a:r>
            <a:r>
              <a:rPr lang="ru-RU" sz="4000" b="1" strike="noStrike" spc="-1">
                <a:solidFill>
                  <a:srgbClr val="F81C1C"/>
                </a:solidFill>
                <a:latin typeface="Century"/>
                <a:ea typeface="DejaVu Sans"/>
              </a:rPr>
              <a:t>С 23 января  2024  </a:t>
            </a:r>
            <a:endParaRPr lang="ru-RU" sz="40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tabLst>
                <a:tab pos="0" algn="l"/>
              </a:tabLst>
            </a:pPr>
            <a:r>
              <a:rPr lang="ru-RU" sz="4000" b="1" strike="noStrike" spc="-1">
                <a:solidFill>
                  <a:srgbClr val="F81C1C"/>
                </a:solidFill>
                <a:latin typeface="Century"/>
                <a:ea typeface="DejaVu Sans"/>
              </a:rPr>
              <a:t>2. С 1 апреля 2024</a:t>
            </a:r>
            <a:endParaRPr lang="ru-RU" sz="40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tabLst>
                <a:tab pos="0" algn="l"/>
              </a:tabLst>
            </a:pPr>
            <a:endParaRPr lang="ru-RU" sz="4000" b="0" strike="noStrike" spc="-1">
              <a:latin typeface="Arial"/>
            </a:endParaRPr>
          </a:p>
        </p:txBody>
      </p:sp>
      <p:pic>
        <p:nvPicPr>
          <p:cNvPr id="160" name="Рисунок 182_1"/>
          <p:cNvPicPr/>
          <p:nvPr/>
        </p:nvPicPr>
        <p:blipFill>
          <a:blip r:embed="rId6" cstate="print"/>
          <a:srcRect l="15770" t="10467" r="16343" b="58082"/>
          <a:stretch/>
        </p:blipFill>
        <p:spPr>
          <a:xfrm>
            <a:off x="1009800" y="5760000"/>
            <a:ext cx="18249480" cy="47584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CustomShape 1"/>
          <p:cNvSpPr/>
          <p:nvPr/>
        </p:nvSpPr>
        <p:spPr>
          <a:xfrm>
            <a:off x="1425600" y="12031560"/>
            <a:ext cx="21585600" cy="1677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4400" b="1" strike="noStrike" spc="-1">
                <a:solidFill>
                  <a:srgbClr val="EB6619"/>
                </a:solidFill>
                <a:latin typeface="Gilroy"/>
                <a:ea typeface="DejaVu Sans"/>
              </a:rPr>
              <a:t> </a:t>
            </a:r>
            <a:endParaRPr lang="ru-RU" sz="14400" b="0" strike="noStrike" spc="-1">
              <a:latin typeface="Arial"/>
            </a:endParaRPr>
          </a:p>
        </p:txBody>
      </p:sp>
      <p:sp>
        <p:nvSpPr>
          <p:cNvPr id="162" name="CustomShape 2"/>
          <p:cNvSpPr/>
          <p:nvPr/>
        </p:nvSpPr>
        <p:spPr>
          <a:xfrm>
            <a:off x="1585080" y="2065680"/>
            <a:ext cx="21793680" cy="9583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3" name="CustomShape 3"/>
          <p:cNvSpPr/>
          <p:nvPr/>
        </p:nvSpPr>
        <p:spPr>
          <a:xfrm>
            <a:off x="12737160" y="2754360"/>
            <a:ext cx="1613160" cy="1256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4" name="CustomShape 4"/>
          <p:cNvSpPr/>
          <p:nvPr/>
        </p:nvSpPr>
        <p:spPr>
          <a:xfrm>
            <a:off x="3424320" y="299880"/>
            <a:ext cx="20571480" cy="2029320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0760" tIns="50760" rIns="50760" bIns="50760" anchor="ctr">
            <a:noAutofit/>
          </a:bodyPr>
          <a:lstStyle/>
          <a:p>
            <a:pPr>
              <a:lnSpc>
                <a:spcPct val="90000"/>
              </a:lnSpc>
              <a:spcAft>
                <a:spcPts val="1199"/>
              </a:spcAft>
              <a:tabLst>
                <a:tab pos="0" algn="l"/>
              </a:tabLst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90000"/>
              </a:lnSpc>
              <a:spcAft>
                <a:spcPts val="1199"/>
              </a:spcAft>
              <a:tabLst>
                <a:tab pos="0" algn="l"/>
              </a:tabLst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90000"/>
              </a:lnSpc>
              <a:spcAft>
                <a:spcPts val="1199"/>
              </a:spcAft>
              <a:tabLst>
                <a:tab pos="0" algn="l"/>
              </a:tabLst>
            </a:pPr>
            <a:r>
              <a:rPr lang="ru-RU" sz="4000" b="0" strike="noStrike" cap="all" spc="-1">
                <a:solidFill>
                  <a:srgbClr val="FF6600"/>
                </a:solidFill>
                <a:latin typeface="Century"/>
                <a:ea typeface="DejaVu Sans"/>
              </a:rPr>
              <a:t>Историческое просвещение: Нормативно -методические документы </a:t>
            </a:r>
            <a:endParaRPr lang="ru-RU" sz="4000" b="0" strike="noStrike" spc="-1">
              <a:latin typeface="Arial"/>
            </a:endParaRPr>
          </a:p>
          <a:p>
            <a:pPr>
              <a:lnSpc>
                <a:spcPct val="90000"/>
              </a:lnSpc>
              <a:spcAft>
                <a:spcPts val="1199"/>
              </a:spcAft>
              <a:tabLst>
                <a:tab pos="0" algn="l"/>
              </a:tabLst>
            </a:pPr>
            <a:endParaRPr lang="ru-RU" sz="4000" b="0" strike="noStrike" spc="-1">
              <a:latin typeface="Arial"/>
            </a:endParaRPr>
          </a:p>
          <a:p>
            <a:pPr>
              <a:lnSpc>
                <a:spcPct val="90000"/>
              </a:lnSpc>
              <a:spcAft>
                <a:spcPts val="1199"/>
              </a:spcAft>
              <a:tabLst>
                <a:tab pos="0" algn="l"/>
              </a:tabLst>
            </a:pPr>
            <a:endParaRPr lang="ru-RU" sz="4000" b="0" strike="noStrike" spc="-1">
              <a:latin typeface="Arial"/>
            </a:endParaRPr>
          </a:p>
          <a:p>
            <a:pPr>
              <a:lnSpc>
                <a:spcPct val="90000"/>
              </a:lnSpc>
              <a:spcAft>
                <a:spcPts val="1199"/>
              </a:spcAft>
              <a:tabLst>
                <a:tab pos="0" algn="l"/>
              </a:tabLst>
            </a:pPr>
            <a:endParaRPr lang="ru-RU" sz="4000" b="0" strike="noStrike" spc="-1">
              <a:latin typeface="Arial"/>
            </a:endParaRPr>
          </a:p>
        </p:txBody>
      </p:sp>
      <p:sp>
        <p:nvSpPr>
          <p:cNvPr id="165" name="CustomShape 5"/>
          <p:cNvSpPr/>
          <p:nvPr/>
        </p:nvSpPr>
        <p:spPr>
          <a:xfrm>
            <a:off x="10728720" y="12780000"/>
            <a:ext cx="12490920" cy="699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  <a:tabLst>
                <a:tab pos="0" algn="l"/>
              </a:tabLst>
            </a:pPr>
            <a:r>
              <a:rPr lang="ru-RU" sz="4000" b="1" strike="noStrike" spc="-1">
                <a:solidFill>
                  <a:srgbClr val="FF6600"/>
                </a:solidFill>
                <a:latin typeface="Century"/>
                <a:ea typeface="Helvetica Neue"/>
              </a:rPr>
              <a:t>2024 год</a:t>
            </a:r>
            <a:r>
              <a:rPr lang="ru-RU" sz="4000" b="0" strike="noStrike" spc="-1">
                <a:solidFill>
                  <a:srgbClr val="002060"/>
                </a:solidFill>
                <a:latin typeface="Century"/>
                <a:ea typeface="Helvetica Neue"/>
              </a:rPr>
              <a:t>: 80-летие снятия блокады Ленинграда </a:t>
            </a:r>
            <a:endParaRPr lang="ru-RU" sz="4000" b="0" strike="noStrike" spc="-1">
              <a:latin typeface="Arial"/>
            </a:endParaRPr>
          </a:p>
        </p:txBody>
      </p:sp>
      <p:pic>
        <p:nvPicPr>
          <p:cNvPr id="166" name="Рисунок 165"/>
          <p:cNvPicPr/>
          <p:nvPr/>
        </p:nvPicPr>
        <p:blipFill>
          <a:blip r:embed="rId2" cstate="print"/>
          <a:srcRect t="6964" r="19293" b="3797"/>
          <a:stretch/>
        </p:blipFill>
        <p:spPr>
          <a:xfrm>
            <a:off x="360720" y="1361880"/>
            <a:ext cx="18359280" cy="11418120"/>
          </a:xfrm>
          <a:prstGeom prst="rect">
            <a:avLst/>
          </a:prstGeom>
          <a:ln w="0">
            <a:noFill/>
          </a:ln>
        </p:spPr>
      </p:pic>
      <p:sp>
        <p:nvSpPr>
          <p:cNvPr id="167" name="Line 6"/>
          <p:cNvSpPr/>
          <p:nvPr/>
        </p:nvSpPr>
        <p:spPr>
          <a:xfrm flipH="1" flipV="1">
            <a:off x="17820000" y="5040000"/>
            <a:ext cx="5220000" cy="1980000"/>
          </a:xfrm>
          <a:prstGeom prst="line">
            <a:avLst/>
          </a:prstGeom>
          <a:ln w="72000">
            <a:solidFill>
              <a:srgbClr val="F81C1C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33203</TotalTime>
  <Words>323</Words>
  <Application>Microsoft Office PowerPoint</Application>
  <PresentationFormat>Произвольный</PresentationFormat>
  <Paragraphs>103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Office Theme</vt:lpstr>
      <vt:lpstr>Office Theme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ИТОГИ РЕАЛИЗАЦИИ НАЦИОНАЛЬНЫХ ПРОЕКТОВ В ПЕРМСКОМ КРАЕ В 2019 г.</dc:title>
  <dc:creator>Щербинина Ирина Михайловна</dc:creator>
  <cp:lastModifiedBy>Zhenina-LV</cp:lastModifiedBy>
  <cp:revision>1975</cp:revision>
  <cp:lastPrinted>2022-05-11T13:25:39Z</cp:lastPrinted>
  <dcterms:modified xsi:type="dcterms:W3CDTF">2024-01-18T07:56:11Z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Произвольный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</vt:i4>
  </property>
</Properties>
</file>