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37520" cy="4813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" name="Group 2"/>
          <p:cNvGrpSpPr/>
          <p:nvPr/>
        </p:nvGrpSpPr>
        <p:grpSpPr>
          <a:xfrm>
            <a:off x="829800" y="1197360"/>
            <a:ext cx="739800" cy="39240"/>
            <a:chOff x="829800" y="1197360"/>
            <a:chExt cx="739800" cy="39240"/>
          </a:xfrm>
        </p:grpSpPr>
        <p:sp>
          <p:nvSpPr>
            <p:cNvPr id="2" name="CustomShape 3"/>
            <p:cNvSpPr/>
            <p:nvPr/>
          </p:nvSpPr>
          <p:spPr>
            <a:xfrm rot="16200000">
              <a:off x="1366560" y="1033560"/>
              <a:ext cx="39240" cy="366480"/>
            </a:xfrm>
            <a:prstGeom prst="rect">
              <a:avLst/>
            </a:pr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 rot="16200000">
              <a:off x="994680" y="1032120"/>
              <a:ext cx="39240" cy="369360"/>
            </a:xfrm>
            <a:prstGeom prst="rect">
              <a:avLst/>
            </a:pr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9137520" cy="4813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" name="Group 2"/>
          <p:cNvGrpSpPr/>
          <p:nvPr/>
        </p:nvGrpSpPr>
        <p:grpSpPr>
          <a:xfrm>
            <a:off x="829800" y="1197360"/>
            <a:ext cx="739800" cy="39240"/>
            <a:chOff x="829800" y="1197360"/>
            <a:chExt cx="739800" cy="39240"/>
          </a:xfrm>
        </p:grpSpPr>
        <p:sp>
          <p:nvSpPr>
            <p:cNvPr id="44" name="CustomShape 3"/>
            <p:cNvSpPr/>
            <p:nvPr/>
          </p:nvSpPr>
          <p:spPr>
            <a:xfrm rot="16200000">
              <a:off x="1366560" y="1033560"/>
              <a:ext cx="39240" cy="366480"/>
            </a:xfrm>
            <a:prstGeom prst="rect">
              <a:avLst/>
            </a:pr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" name="CustomShape 4"/>
            <p:cNvSpPr/>
            <p:nvPr/>
          </p:nvSpPr>
          <p:spPr>
            <a:xfrm rot="16200000">
              <a:off x="994680" y="1032120"/>
              <a:ext cx="39240" cy="369360"/>
            </a:xfrm>
            <a:prstGeom prst="rect">
              <a:avLst/>
            </a:pr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0"/>
            <a:ext cx="9131760" cy="5133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91440" y="75960"/>
            <a:ext cx="8948880" cy="4988520"/>
          </a:xfrm>
          <a:prstGeom prst="roundRect">
            <a:avLst>
              <a:gd name="adj" fmla="val 1735"/>
            </a:avLst>
          </a:prstGeom>
          <a:blipFill rotWithShape="0">
            <a:blip r:embed="rId3"/>
            <a:tile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274320" y="208800"/>
            <a:ext cx="8583120" cy="983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372960" y="279720"/>
            <a:ext cx="8368200" cy="82836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9137520" cy="4813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7" name="Group 2"/>
          <p:cNvGrpSpPr/>
          <p:nvPr/>
        </p:nvGrpSpPr>
        <p:grpSpPr>
          <a:xfrm>
            <a:off x="829800" y="1197360"/>
            <a:ext cx="739800" cy="39240"/>
            <a:chOff x="829800" y="1197360"/>
            <a:chExt cx="739800" cy="39240"/>
          </a:xfrm>
        </p:grpSpPr>
        <p:sp>
          <p:nvSpPr>
            <p:cNvPr id="128" name="CustomShape 3"/>
            <p:cNvSpPr/>
            <p:nvPr/>
          </p:nvSpPr>
          <p:spPr>
            <a:xfrm rot="16200000">
              <a:off x="1366560" y="1033560"/>
              <a:ext cx="39240" cy="366480"/>
            </a:xfrm>
            <a:prstGeom prst="rect">
              <a:avLst/>
            </a:pr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" name="CustomShape 4"/>
            <p:cNvSpPr/>
            <p:nvPr/>
          </p:nvSpPr>
          <p:spPr>
            <a:xfrm rot="16200000">
              <a:off x="994680" y="1032120"/>
              <a:ext cx="39240" cy="369360"/>
            </a:xfrm>
            <a:prstGeom prst="rect">
              <a:avLst/>
            </a:pr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0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520" y="0"/>
            <a:ext cx="9139320" cy="16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5400" spc="-1" strike="noStrike">
                <a:solidFill>
                  <a:srgbClr val="355269"/>
                </a:solidFill>
                <a:latin typeface="Arial"/>
                <a:ea typeface="DejaVu Sans"/>
              </a:rPr>
              <a:t>«ЧАС ПО ФГОС» </a:t>
            </a:r>
            <a:endParaRPr b="0" lang="ru-RU" sz="5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355269"/>
                </a:solidFill>
                <a:latin typeface="Arial"/>
                <a:ea typeface="DejaVu Sans"/>
              </a:rPr>
              <a:t>(19.01.2023)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2920" y="1714320"/>
            <a:ext cx="871092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III. ИТОГИ МОНИТОРИНГА ГОТОВНОСТИ ОО  в Пермском крае к реализации обновленных ФГОС СОО (по материалам карт самодиагностики)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43080" indent="-3384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rcRect l="43382" t="60105" r="43728" b="16910"/>
          <a:stretch/>
        </p:blipFill>
        <p:spPr>
          <a:xfrm>
            <a:off x="6840000" y="0"/>
            <a:ext cx="1437840" cy="143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180000" y="1620000"/>
            <a:ext cx="5329440" cy="3238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rcRect l="37293" t="13774" r="23350" b="9232"/>
          <a:stretch/>
        </p:blipFill>
        <p:spPr>
          <a:xfrm>
            <a:off x="5580000" y="1021680"/>
            <a:ext cx="3488400" cy="3837240"/>
          </a:xfrm>
          <a:prstGeom prst="rect">
            <a:avLst/>
          </a:prstGeom>
          <a:ln w="0">
            <a:noFill/>
          </a:ln>
        </p:spPr>
      </p:pic>
      <p:sp>
        <p:nvSpPr>
          <p:cNvPr id="254" name="CustomShape 6"/>
          <p:cNvSpPr/>
          <p:nvPr/>
        </p:nvSpPr>
        <p:spPr>
          <a:xfrm>
            <a:off x="180000" y="1800000"/>
            <a:ext cx="5218920" cy="341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«Разговоры о важном» – https://t.me/razgovory_o_vazhnom;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проект «Школа Минпросвещения» - https://t.me/Shkola_Minprosvesheniya;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начальная школа – https://t.me/Academy_nachalnaya_shkola;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География-https://t.me/Academy_geografiya;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химия – https://t.me/Academy_khimiya;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физика – https://t.me/Academy_fizika;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математика – https://t.me/Academy_matematika.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rcRect l="39268" t="13774" r="25325" b="5732"/>
          <a:stretch/>
        </p:blipFill>
        <p:spPr>
          <a:xfrm>
            <a:off x="0" y="900000"/>
            <a:ext cx="2878920" cy="4138560"/>
          </a:xfrm>
          <a:prstGeom prst="rect">
            <a:avLst/>
          </a:prstGeom>
          <a:ln w="0">
            <a:noFill/>
          </a:ln>
        </p:spPr>
      </p:pic>
      <p:pic>
        <p:nvPicPr>
          <p:cNvPr id="260" name="" descr=""/>
          <p:cNvPicPr/>
          <p:nvPr/>
        </p:nvPicPr>
        <p:blipFill>
          <a:blip r:embed="rId2"/>
          <a:srcRect l="39268" t="13760" r="25325" b="5732"/>
          <a:stretch/>
        </p:blipFill>
        <p:spPr>
          <a:xfrm>
            <a:off x="3060360" y="900000"/>
            <a:ext cx="2878560" cy="4139280"/>
          </a:xfrm>
          <a:prstGeom prst="rect">
            <a:avLst/>
          </a:prstGeom>
          <a:ln w="0">
            <a:noFill/>
          </a:ln>
        </p:spPr>
      </p:pic>
      <p:pic>
        <p:nvPicPr>
          <p:cNvPr id="261" name="" descr=""/>
          <p:cNvPicPr/>
          <p:nvPr/>
        </p:nvPicPr>
        <p:blipFill>
          <a:blip r:embed="rId3"/>
          <a:srcRect l="39268" t="13774" r="25325" b="5732"/>
          <a:stretch/>
        </p:blipFill>
        <p:spPr>
          <a:xfrm>
            <a:off x="6120000" y="900360"/>
            <a:ext cx="2878920" cy="413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rcRect l="41236" t="13774" r="25325" b="5732"/>
          <a:stretch/>
        </p:blipFill>
        <p:spPr>
          <a:xfrm>
            <a:off x="180000" y="900000"/>
            <a:ext cx="2698920" cy="4138560"/>
          </a:xfrm>
          <a:prstGeom prst="rect">
            <a:avLst/>
          </a:prstGeom>
          <a:ln w="0">
            <a:noFill/>
          </a:ln>
        </p:spPr>
      </p:pic>
      <p:pic>
        <p:nvPicPr>
          <p:cNvPr id="267" name="" descr=""/>
          <p:cNvPicPr/>
          <p:nvPr/>
        </p:nvPicPr>
        <p:blipFill>
          <a:blip r:embed="rId2"/>
          <a:srcRect l="41236" t="13774" r="25325" b="5732"/>
          <a:stretch/>
        </p:blipFill>
        <p:spPr>
          <a:xfrm>
            <a:off x="3060360" y="900000"/>
            <a:ext cx="2878560" cy="4138560"/>
          </a:xfrm>
          <a:prstGeom prst="rect">
            <a:avLst/>
          </a:prstGeom>
          <a:ln w="0">
            <a:noFill/>
          </a:ln>
        </p:spPr>
      </p:pic>
      <p:pic>
        <p:nvPicPr>
          <p:cNvPr id="268" name="" descr=""/>
          <p:cNvPicPr/>
          <p:nvPr/>
        </p:nvPicPr>
        <p:blipFill>
          <a:blip r:embed="rId3"/>
          <a:srcRect l="39268" t="13760" r="25325" b="5732"/>
          <a:stretch/>
        </p:blipFill>
        <p:spPr>
          <a:xfrm>
            <a:off x="6120000" y="899640"/>
            <a:ext cx="2878920" cy="413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2" name="CustomShape 4"/>
          <p:cNvSpPr/>
          <p:nvPr/>
        </p:nvSpPr>
        <p:spPr>
          <a:xfrm>
            <a:off x="360000" y="1364400"/>
            <a:ext cx="413892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III. ИТОГИ МОНИТОРИНГА ГОТОВНОСТИ ОО  в Пермском крае к реализации обновленных ФГОС СОО (по материалам Карт самодиагностики)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4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7"/>
          <p:cNvSpPr/>
          <p:nvPr/>
        </p:nvSpPr>
        <p:spPr>
          <a:xfrm>
            <a:off x="5040000" y="761400"/>
            <a:ext cx="3956040" cy="34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При определении готовности реализации ФГОС СОО ОО Пермского края была предложена градация по трем  зонам: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0-57% (</a:t>
            </a: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Microsoft YaHei"/>
              </a:rPr>
              <a:t>«красная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58-82% (</a:t>
            </a:r>
            <a:r>
              <a:rPr b="1" i="1" lang="ru-RU" sz="1400" spc="-1" strike="noStrike">
                <a:solidFill>
                  <a:srgbClr val="ffff00"/>
                </a:solidFill>
                <a:latin typeface="Arial"/>
                <a:ea typeface="Microsoft YaHei"/>
              </a:rPr>
              <a:t>«желтая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83-100% (</a:t>
            </a:r>
            <a:r>
              <a:rPr b="1" i="1" lang="ru-RU" sz="1400" spc="-1" strike="noStrike">
                <a:solidFill>
                  <a:srgbClr val="1e6a39"/>
                </a:solidFill>
                <a:latin typeface="Arial"/>
                <a:ea typeface="Microsoft YaHei"/>
              </a:rPr>
              <a:t>«зеленая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                         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</a:t>
            </a:r>
            <a:r>
              <a:rPr b="0" lang="ru-RU" sz="18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 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rcRect l="7594" t="6772" r="21543" b="12731"/>
          <a:stretch/>
        </p:blipFill>
        <p:spPr>
          <a:xfrm>
            <a:off x="6840000" y="3716640"/>
            <a:ext cx="2158920" cy="137916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8"/>
          <p:cNvSpPr/>
          <p:nvPr/>
        </p:nvSpPr>
        <p:spPr>
          <a:xfrm>
            <a:off x="360000" y="1440000"/>
            <a:ext cx="4318920" cy="542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1. Нормативно-правовое обеспечение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деятельности ОО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2. Организационно-методическое обеспечение ОО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3. Информационное обеспечение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4. Материально-техническое обеспечение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5.Психолого-педагогическое обеспечение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400" spc="-26" strike="noStrike">
                <a:solidFill>
                  <a:srgbClr val="000000"/>
                </a:solidFill>
                <a:latin typeface="Arial"/>
                <a:ea typeface="Microsoft YaHei"/>
              </a:rPr>
              <a:t>6. Кадровое обеспечение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78" name="CustomShape 9"/>
          <p:cNvSpPr/>
          <p:nvPr/>
        </p:nvSpPr>
        <p:spPr>
          <a:xfrm>
            <a:off x="4680000" y="761400"/>
            <a:ext cx="413892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180360" y="1364400"/>
            <a:ext cx="4678200" cy="3494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III. ИТОГИ МОНИТОРИГА ГОТОВНОСТИ ОО  в Пермском крае к реализации обновленных ФГОС СОО (по материалам Карт самодиагностики)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7"/>
          <p:cNvSpPr/>
          <p:nvPr/>
        </p:nvSpPr>
        <p:spPr>
          <a:xfrm>
            <a:off x="360000" y="1442160"/>
            <a:ext cx="4318920" cy="324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3465a4"/>
                </a:solidFill>
                <a:latin typeface="Arial"/>
                <a:ea typeface="DejaVu Sans"/>
              </a:rPr>
              <a:t>Оценивание готовности ОО к реализации ФГОС СОО осуществлялось по 6 направлениями, в соответствии с критериями: 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3465a4"/>
                </a:solidFill>
                <a:latin typeface="Arial"/>
                <a:ea typeface="DejaVu Sans"/>
              </a:rPr>
              <a:t>0 баллов – «информация/ документы отсутствуют»;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3465a4"/>
                </a:solidFill>
                <a:latin typeface="Arial"/>
                <a:ea typeface="DejaVu Sans"/>
              </a:rPr>
              <a:t>1 балл – «документы/ материалы на этапе разработки, имеются проекты документов»;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26" strike="noStrike">
                <a:solidFill>
                  <a:srgbClr val="3465a4"/>
                </a:solidFill>
                <a:latin typeface="Arial"/>
                <a:ea typeface="DejaVu Sans"/>
              </a:rPr>
              <a:t>2 балла – «информация имеется/ документы разработаны, в том числе размещены на сайте ОО».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rcRect l="29258" t="13774" r="29423" b="12731"/>
          <a:stretch/>
        </p:blipFill>
        <p:spPr>
          <a:xfrm>
            <a:off x="5040000" y="900000"/>
            <a:ext cx="3958920" cy="39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180360" y="1364400"/>
            <a:ext cx="467820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III. ИТОГИ МОНИТОРИГА ГОТОВНОСТИ ОО  в Пермском крае к реализации обновленных ФГОС СОО (по материалам Карт самодиагностики)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7"/>
          <p:cNvSpPr/>
          <p:nvPr/>
        </p:nvSpPr>
        <p:spPr>
          <a:xfrm>
            <a:off x="5040000" y="761400"/>
            <a:ext cx="3956040" cy="34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При определении готовности реализации ФГОС СОО ОО Пермского края была предложена градация по трем  зонам: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0-57% (</a:t>
            </a: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Microsoft YaHei"/>
              </a:rPr>
              <a:t>«красная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58-82% (</a:t>
            </a:r>
            <a:r>
              <a:rPr b="1" i="1" lang="ru-RU" sz="1400" spc="-1" strike="noStrike">
                <a:solidFill>
                  <a:srgbClr val="ffff00"/>
                </a:solidFill>
                <a:latin typeface="Arial"/>
                <a:ea typeface="Microsoft YaHei"/>
              </a:rPr>
              <a:t>«желтая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);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83-100% (</a:t>
            </a:r>
            <a:r>
              <a:rPr b="1" i="1" lang="ru-RU" sz="1400" spc="-1" strike="noStrike">
                <a:solidFill>
                  <a:srgbClr val="1e6a39"/>
                </a:solidFill>
                <a:latin typeface="Arial"/>
                <a:ea typeface="Microsoft YaHei"/>
              </a:rPr>
              <a:t>«зеленая зона»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).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                         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</a:t>
            </a:r>
            <a:r>
              <a:rPr b="0" lang="ru-RU" sz="1800" spc="-1" strike="noStrike">
                <a:solidFill>
                  <a:srgbClr val="3465a4"/>
                </a:solidFill>
                <a:latin typeface="Arial"/>
                <a:ea typeface="Microsoft YaHei"/>
              </a:rPr>
              <a:t>           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rcRect l="7594" t="6772" r="21543" b="12731"/>
          <a:stretch/>
        </p:blipFill>
        <p:spPr>
          <a:xfrm>
            <a:off x="6300000" y="3314880"/>
            <a:ext cx="2698920" cy="1724040"/>
          </a:xfrm>
          <a:prstGeom prst="rect">
            <a:avLst/>
          </a:prstGeom>
          <a:ln w="0">
            <a:noFill/>
          </a:ln>
        </p:spPr>
      </p:pic>
      <p:pic>
        <p:nvPicPr>
          <p:cNvPr id="295" name="" descr=""/>
          <p:cNvPicPr/>
          <p:nvPr/>
        </p:nvPicPr>
        <p:blipFill>
          <a:blip r:embed="rId2"/>
          <a:srcRect l="23348" t="31279" r="27455" b="16241"/>
          <a:stretch/>
        </p:blipFill>
        <p:spPr>
          <a:xfrm>
            <a:off x="433440" y="1620000"/>
            <a:ext cx="4199040" cy="251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" descr=""/>
          <p:cNvPicPr/>
          <p:nvPr/>
        </p:nvPicPr>
        <p:blipFill>
          <a:blip r:embed="rId1"/>
          <a:srcRect l="23348" t="24280" r="31396" b="23241"/>
          <a:stretch/>
        </p:blipFill>
        <p:spPr>
          <a:xfrm>
            <a:off x="180000" y="720000"/>
            <a:ext cx="4138200" cy="2698560"/>
          </a:xfrm>
          <a:prstGeom prst="rect">
            <a:avLst/>
          </a:prstGeom>
          <a:ln w="0">
            <a:noFill/>
          </a:ln>
        </p:spPr>
      </p:pic>
      <p:pic>
        <p:nvPicPr>
          <p:cNvPr id="297" name="" descr=""/>
          <p:cNvPicPr/>
          <p:nvPr/>
        </p:nvPicPr>
        <p:blipFill>
          <a:blip r:embed="rId2"/>
          <a:srcRect l="25317" t="17281" r="29423" b="16241"/>
          <a:stretch/>
        </p:blipFill>
        <p:spPr>
          <a:xfrm>
            <a:off x="4500000" y="540360"/>
            <a:ext cx="4138920" cy="3418560"/>
          </a:xfrm>
          <a:prstGeom prst="rect">
            <a:avLst/>
          </a:prstGeom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3"/>
          <a:srcRect l="25321" t="48787" r="29423" b="33739"/>
          <a:stretch/>
        </p:blipFill>
        <p:spPr>
          <a:xfrm>
            <a:off x="4500360" y="3780000"/>
            <a:ext cx="4138560" cy="898560"/>
          </a:xfrm>
          <a:prstGeom prst="rect">
            <a:avLst/>
          </a:prstGeom>
          <a:ln w="0">
            <a:noFill/>
          </a:ln>
        </p:spPr>
      </p:pic>
      <p:pic>
        <p:nvPicPr>
          <p:cNvPr id="299" name="" descr=""/>
          <p:cNvPicPr/>
          <p:nvPr/>
        </p:nvPicPr>
        <p:blipFill>
          <a:blip r:embed="rId4"/>
          <a:srcRect l="29258" t="30481" r="29423" b="64955"/>
          <a:stretch/>
        </p:blipFill>
        <p:spPr>
          <a:xfrm>
            <a:off x="360000" y="0"/>
            <a:ext cx="8278920" cy="515520"/>
          </a:xfrm>
          <a:prstGeom prst="rect">
            <a:avLst/>
          </a:prstGeom>
          <a:ln w="0">
            <a:noFill/>
          </a:ln>
        </p:spPr>
      </p:pic>
      <p:pic>
        <p:nvPicPr>
          <p:cNvPr id="300" name="" descr=""/>
          <p:cNvPicPr/>
          <p:nvPr/>
        </p:nvPicPr>
        <p:blipFill>
          <a:blip r:embed="rId5"/>
          <a:srcRect l="7594" t="6772" r="45181" b="12731"/>
          <a:stretch/>
        </p:blipFill>
        <p:spPr>
          <a:xfrm>
            <a:off x="1800000" y="3600000"/>
            <a:ext cx="1438920" cy="137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180360" y="1364400"/>
            <a:ext cx="467820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2. Организационно-методическое обеспечение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26" strike="noStrike">
                <a:solidFill>
                  <a:srgbClr val="355269"/>
                </a:solidFill>
                <a:latin typeface="Arial"/>
                <a:ea typeface="DejaVu Sans"/>
              </a:rPr>
              <a:t>общеобразовательной организации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6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7" name="" descr=""/>
          <p:cNvPicPr/>
          <p:nvPr/>
        </p:nvPicPr>
        <p:blipFill>
          <a:blip r:embed="rId1"/>
          <a:srcRect l="37144" t="31283" r="39278" b="42275"/>
          <a:stretch/>
        </p:blipFill>
        <p:spPr>
          <a:xfrm>
            <a:off x="540000" y="1518480"/>
            <a:ext cx="3778560" cy="2381400"/>
          </a:xfrm>
          <a:prstGeom prst="rect">
            <a:avLst/>
          </a:prstGeom>
          <a:ln w="0">
            <a:noFill/>
          </a:ln>
        </p:spPr>
      </p:pic>
      <p:pic>
        <p:nvPicPr>
          <p:cNvPr id="308" name="" descr=""/>
          <p:cNvPicPr/>
          <p:nvPr/>
        </p:nvPicPr>
        <p:blipFill>
          <a:blip r:embed="rId2"/>
          <a:srcRect l="33053" t="71790" r="31396" b="16241"/>
          <a:stretch/>
        </p:blipFill>
        <p:spPr>
          <a:xfrm>
            <a:off x="5004000" y="834480"/>
            <a:ext cx="4138920" cy="784440"/>
          </a:xfrm>
          <a:prstGeom prst="rect">
            <a:avLst/>
          </a:prstGeom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3"/>
          <a:srcRect l="33502" t="31279" r="31392" b="26740"/>
          <a:stretch/>
        </p:blipFill>
        <p:spPr>
          <a:xfrm>
            <a:off x="5040000" y="1620000"/>
            <a:ext cx="4102920" cy="275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180360" y="1364400"/>
            <a:ext cx="467820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3. Информационное обеспечение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 </a:t>
            </a:r>
            <a:r>
              <a:rPr b="1" i="1" lang="ru-RU" sz="1800" spc="-26" strike="noStrike">
                <a:solidFill>
                  <a:srgbClr val="355269"/>
                </a:solidFill>
                <a:latin typeface="Arial"/>
                <a:ea typeface="DejaVu Sans"/>
              </a:rPr>
              <a:t>общеобразовательной организации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5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" descr=""/>
          <p:cNvPicPr/>
          <p:nvPr/>
        </p:nvPicPr>
        <p:blipFill>
          <a:blip r:embed="rId1"/>
          <a:srcRect l="27289" t="24280" r="45177" b="37246"/>
          <a:stretch/>
        </p:blipFill>
        <p:spPr>
          <a:xfrm>
            <a:off x="729360" y="1440360"/>
            <a:ext cx="3409560" cy="2678760"/>
          </a:xfrm>
          <a:prstGeom prst="rect">
            <a:avLst/>
          </a:prstGeom>
          <a:ln w="0">
            <a:noFill/>
          </a:ln>
        </p:spPr>
      </p:pic>
      <p:pic>
        <p:nvPicPr>
          <p:cNvPr id="317" name="" descr=""/>
          <p:cNvPicPr/>
          <p:nvPr/>
        </p:nvPicPr>
        <p:blipFill>
          <a:blip r:embed="rId2"/>
          <a:srcRect l="33195" t="73295" r="31002" b="16241"/>
          <a:stretch/>
        </p:blipFill>
        <p:spPr>
          <a:xfrm>
            <a:off x="4680000" y="4320000"/>
            <a:ext cx="4368960" cy="718920"/>
          </a:xfrm>
          <a:prstGeom prst="rect">
            <a:avLst/>
          </a:prstGeom>
          <a:ln w="0">
            <a:noFill/>
          </a:ln>
        </p:spPr>
      </p:pic>
      <p:pic>
        <p:nvPicPr>
          <p:cNvPr id="318" name="" descr=""/>
          <p:cNvPicPr/>
          <p:nvPr/>
        </p:nvPicPr>
        <p:blipFill>
          <a:blip r:embed="rId3"/>
          <a:srcRect l="33191" t="13760" r="31392" b="75769"/>
          <a:stretch/>
        </p:blipFill>
        <p:spPr>
          <a:xfrm>
            <a:off x="4992480" y="1260000"/>
            <a:ext cx="3826440" cy="63648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4"/>
          <a:srcRect l="33191" t="74030" r="31392" b="19363"/>
          <a:stretch/>
        </p:blipFill>
        <p:spPr>
          <a:xfrm>
            <a:off x="3960000" y="540360"/>
            <a:ext cx="5122440" cy="538560"/>
          </a:xfrm>
          <a:prstGeom prst="rect">
            <a:avLst/>
          </a:prstGeom>
          <a:ln w="0">
            <a:noFill/>
          </a:ln>
        </p:spPr>
      </p:pic>
      <p:pic>
        <p:nvPicPr>
          <p:cNvPr id="320" name="" descr=""/>
          <p:cNvPicPr/>
          <p:nvPr/>
        </p:nvPicPr>
        <p:blipFill>
          <a:blip r:embed="rId5"/>
          <a:srcRect l="33191" t="80280" r="31392" b="9232"/>
          <a:stretch/>
        </p:blipFill>
        <p:spPr>
          <a:xfrm>
            <a:off x="4992480" y="3300120"/>
            <a:ext cx="3826440" cy="65880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6"/>
          <a:srcRect l="33191" t="45274" r="31392" b="29099"/>
          <a:stretch/>
        </p:blipFill>
        <p:spPr>
          <a:xfrm>
            <a:off x="4992480" y="1799280"/>
            <a:ext cx="3826440" cy="1498320"/>
          </a:xfrm>
          <a:prstGeom prst="rect">
            <a:avLst/>
          </a:prstGeom>
          <a:ln w="0">
            <a:noFill/>
          </a:ln>
        </p:spPr>
      </p:pic>
      <p:sp>
        <p:nvSpPr>
          <p:cNvPr id="322" name="Line 7"/>
          <p:cNvSpPr/>
          <p:nvPr/>
        </p:nvSpPr>
        <p:spPr>
          <a:xfrm>
            <a:off x="1260000" y="1980000"/>
            <a:ext cx="2880000" cy="0"/>
          </a:xfrm>
          <a:prstGeom prst="line">
            <a:avLst/>
          </a:prstGeom>
          <a:ln w="36000">
            <a:solidFill>
              <a:srgbClr val="12762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180360" y="1364400"/>
            <a:ext cx="449856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4. Информационное обеспечение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 </a:t>
            </a:r>
            <a:r>
              <a:rPr b="1" i="1" lang="ru-RU" sz="1800" spc="-26" strike="noStrike">
                <a:solidFill>
                  <a:srgbClr val="355269"/>
                </a:solidFill>
                <a:latin typeface="Arial"/>
                <a:ea typeface="DejaVu Sans"/>
              </a:rPr>
              <a:t>общеобразовательной организации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9" name="" descr=""/>
          <p:cNvPicPr/>
          <p:nvPr/>
        </p:nvPicPr>
        <p:blipFill>
          <a:blip r:embed="rId1"/>
          <a:srcRect l="33195" t="20780" r="31392" b="15577"/>
          <a:stretch/>
        </p:blipFill>
        <p:spPr>
          <a:xfrm>
            <a:off x="4903200" y="720000"/>
            <a:ext cx="4095720" cy="4138920"/>
          </a:xfrm>
          <a:prstGeom prst="rect">
            <a:avLst/>
          </a:prstGeom>
          <a:ln w="0">
            <a:noFill/>
          </a:ln>
        </p:spPr>
      </p:pic>
      <p:pic>
        <p:nvPicPr>
          <p:cNvPr id="330" name="" descr=""/>
          <p:cNvPicPr/>
          <p:nvPr/>
        </p:nvPicPr>
        <p:blipFill>
          <a:blip r:embed="rId2"/>
          <a:srcRect l="27289" t="41081" r="42817" b="19745"/>
          <a:stretch/>
        </p:blipFill>
        <p:spPr>
          <a:xfrm>
            <a:off x="540720" y="1440360"/>
            <a:ext cx="3778200" cy="2783880"/>
          </a:xfrm>
          <a:prstGeom prst="rect">
            <a:avLst/>
          </a:prstGeom>
          <a:ln w="0">
            <a:noFill/>
          </a:ln>
        </p:spPr>
      </p:pic>
      <p:sp>
        <p:nvSpPr>
          <p:cNvPr id="331" name="Line 7"/>
          <p:cNvSpPr/>
          <p:nvPr/>
        </p:nvSpPr>
        <p:spPr>
          <a:xfrm>
            <a:off x="1260000" y="1980000"/>
            <a:ext cx="3060000" cy="0"/>
          </a:xfrm>
          <a:prstGeom prst="line">
            <a:avLst/>
          </a:prstGeom>
          <a:ln w="36000">
            <a:solidFill>
              <a:srgbClr val="12762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« Об отмене методических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рекомендаций о введении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третьего часа физической культуры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в недельный объем учебной нагрузки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обучающихся образовательных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учреждений Российской Федерации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(письмо Министерства образования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и науки Российской Федерации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от 8 октября 2010 г. № ИК-1494/19).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180000" y="1620000"/>
            <a:ext cx="4678200" cy="2878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rcRect l="35173" t="10271" r="21547" b="10761"/>
          <a:stretch/>
        </p:blipFill>
        <p:spPr>
          <a:xfrm>
            <a:off x="5040000" y="720000"/>
            <a:ext cx="4048200" cy="415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180360" y="1364400"/>
            <a:ext cx="4318560" cy="3134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5.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Психолого-педагогическое обеспечение 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800" spc="-26" strike="noStrike">
                <a:solidFill>
                  <a:srgbClr val="355269"/>
                </a:solidFill>
                <a:latin typeface="Arial"/>
                <a:ea typeface="DejaVu Sans"/>
              </a:rPr>
              <a:t>общеобразовательной организации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7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8" name="" descr=""/>
          <p:cNvPicPr/>
          <p:nvPr/>
        </p:nvPicPr>
        <p:blipFill>
          <a:blip r:embed="rId1"/>
          <a:srcRect l="27289" t="41788" r="39272" b="12731"/>
          <a:stretch/>
        </p:blipFill>
        <p:spPr>
          <a:xfrm>
            <a:off x="360000" y="1503360"/>
            <a:ext cx="3681720" cy="2815200"/>
          </a:xfrm>
          <a:prstGeom prst="rect">
            <a:avLst/>
          </a:prstGeom>
          <a:ln w="0">
            <a:noFill/>
          </a:ln>
        </p:spPr>
      </p:pic>
      <p:pic>
        <p:nvPicPr>
          <p:cNvPr id="339" name="" descr=""/>
          <p:cNvPicPr/>
          <p:nvPr/>
        </p:nvPicPr>
        <p:blipFill>
          <a:blip r:embed="rId2"/>
          <a:srcRect l="33191" t="25960" r="31392" b="58254"/>
          <a:stretch/>
        </p:blipFill>
        <p:spPr>
          <a:xfrm>
            <a:off x="4680000" y="540000"/>
            <a:ext cx="4367880" cy="1078920"/>
          </a:xfrm>
          <a:prstGeom prst="rect">
            <a:avLst/>
          </a:prstGeom>
          <a:ln w="0">
            <a:noFill/>
          </a:ln>
        </p:spPr>
      </p:pic>
      <p:pic>
        <p:nvPicPr>
          <p:cNvPr id="340" name="" descr=""/>
          <p:cNvPicPr/>
          <p:nvPr/>
        </p:nvPicPr>
        <p:blipFill>
          <a:blip r:embed="rId3"/>
          <a:srcRect l="33191" t="66289" r="31392" b="22551"/>
          <a:stretch/>
        </p:blipFill>
        <p:spPr>
          <a:xfrm>
            <a:off x="4680000" y="1620000"/>
            <a:ext cx="4399560" cy="798120"/>
          </a:xfrm>
          <a:prstGeom prst="rect">
            <a:avLst/>
          </a:prstGeom>
          <a:ln w="0">
            <a:noFill/>
          </a:ln>
        </p:spPr>
      </p:pic>
      <p:pic>
        <p:nvPicPr>
          <p:cNvPr id="341" name="" descr=""/>
          <p:cNvPicPr/>
          <p:nvPr/>
        </p:nvPicPr>
        <p:blipFill>
          <a:blip r:embed="rId4"/>
          <a:srcRect l="31220" t="6772" r="45181" b="12731"/>
          <a:stretch/>
        </p:blipFill>
        <p:spPr>
          <a:xfrm>
            <a:off x="6120000" y="2520000"/>
            <a:ext cx="1258560" cy="241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180360" y="1364400"/>
            <a:ext cx="4678200" cy="29541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6. Кадровое обеспечение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8" name="" descr=""/>
          <p:cNvPicPr/>
          <p:nvPr/>
        </p:nvPicPr>
        <p:blipFill>
          <a:blip r:embed="rId1"/>
          <a:srcRect l="27289" t="27780" r="35335" b="23241"/>
          <a:stretch/>
        </p:blipFill>
        <p:spPr>
          <a:xfrm>
            <a:off x="540000" y="1440360"/>
            <a:ext cx="3778920" cy="2784240"/>
          </a:xfrm>
          <a:prstGeom prst="rect">
            <a:avLst/>
          </a:prstGeom>
          <a:ln w="0">
            <a:noFill/>
          </a:ln>
        </p:spPr>
      </p:pic>
      <p:pic>
        <p:nvPicPr>
          <p:cNvPr id="349" name="" descr=""/>
          <p:cNvPicPr/>
          <p:nvPr/>
        </p:nvPicPr>
        <p:blipFill>
          <a:blip r:embed="rId2"/>
          <a:srcRect l="33191" t="45288" r="31392" b="23241"/>
          <a:stretch/>
        </p:blipFill>
        <p:spPr>
          <a:xfrm>
            <a:off x="5040000" y="540360"/>
            <a:ext cx="3958920" cy="1978560"/>
          </a:xfrm>
          <a:prstGeom prst="rect">
            <a:avLst/>
          </a:prstGeom>
          <a:ln w="0">
            <a:noFill/>
          </a:ln>
        </p:spPr>
      </p:pic>
      <p:pic>
        <p:nvPicPr>
          <p:cNvPr id="350" name="" descr=""/>
          <p:cNvPicPr/>
          <p:nvPr/>
        </p:nvPicPr>
        <p:blipFill>
          <a:blip r:embed="rId3"/>
          <a:srcRect l="33474" t="41788" r="31116" b="42772"/>
          <a:stretch/>
        </p:blipFill>
        <p:spPr>
          <a:xfrm>
            <a:off x="5040360" y="2520000"/>
            <a:ext cx="3958560" cy="971280"/>
          </a:xfrm>
          <a:prstGeom prst="rect">
            <a:avLst/>
          </a:prstGeom>
          <a:ln w="0">
            <a:noFill/>
          </a:ln>
        </p:spPr>
      </p:pic>
      <p:pic>
        <p:nvPicPr>
          <p:cNvPr id="351" name="" descr=""/>
          <p:cNvPicPr/>
          <p:nvPr/>
        </p:nvPicPr>
        <p:blipFill>
          <a:blip r:embed="rId4"/>
          <a:srcRect l="33474" t="81764" r="31116" b="5732"/>
          <a:stretch/>
        </p:blipFill>
        <p:spPr>
          <a:xfrm>
            <a:off x="5040000" y="3495960"/>
            <a:ext cx="3958920" cy="786240"/>
          </a:xfrm>
          <a:prstGeom prst="rect">
            <a:avLst/>
          </a:prstGeom>
          <a:ln w="0">
            <a:noFill/>
          </a:ln>
        </p:spPr>
      </p:pic>
      <p:sp>
        <p:nvSpPr>
          <p:cNvPr id="352" name="CustomShape 7"/>
          <p:cNvSpPr/>
          <p:nvPr/>
        </p:nvSpPr>
        <p:spPr>
          <a:xfrm>
            <a:off x="17640" y="4382280"/>
            <a:ext cx="770040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Microsoft YaHei"/>
              </a:rPr>
              <a:t> 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Microsoft YaHei"/>
              </a:rPr>
              <a:t>6.4. Доп. показатель: Количество учителей 10 классов* (по плану переходящих на обучение по измененному (обновленному) 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Microsoft YaHei"/>
              </a:rPr>
              <a:t>ФГОС СОО с 01.09.2023 г.)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" name="Table 1"/>
          <p:cNvGraphicFramePr/>
          <p:nvPr/>
        </p:nvGraphicFramePr>
        <p:xfrm>
          <a:off x="0" y="0"/>
          <a:ext cx="9168840" cy="5463360"/>
        </p:xfrm>
        <a:graphic>
          <a:graphicData uri="http://schemas.openxmlformats.org/drawingml/2006/table">
            <a:tbl>
              <a:tblPr/>
              <a:tblGrid>
                <a:gridCol w="3544920"/>
                <a:gridCol w="813960"/>
                <a:gridCol w="1737000"/>
                <a:gridCol w="2050920"/>
                <a:gridCol w="1022400"/>
              </a:tblGrid>
              <a:tr h="4975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Тема КПК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Кол-во часов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Форма организации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Слушатели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Сроки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11682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Реализация требований обновленных  ФГОС НОО, ФГОС ООО в работе учителя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36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очно-заочная, с применением дистанционных образовательных технологий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учителя основной школы 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Пермь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31.01-28.02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682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Проектирование образовательного процесса учителями-предметниками при реализации Федеральных основных общеобразовательных программ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40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очно-заочная, с применением дистанционных образовательных технологий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учителя основной и средней школы, реализующие ФОП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24.03-25.04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1682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Проектирование образовательного процесса при реализации обновленных ФГОС ООО, ФГОС СОО в работе учителя-предметника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36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очно-заочная, с применением дистанционных образовательных технологий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учителя основной и средней школы 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Пермь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30.05.-22.06.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293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Реализация требований обновленных  ФГОС 0ОО, ФГОС СОО в работе учителя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36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очно-заочная, с применением дистанционных образовательных технологий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учителя основной и средней школы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Пермь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22.08-22.09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322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3"/>
          <p:cNvSpPr/>
          <p:nvPr/>
        </p:nvSpPr>
        <p:spPr>
          <a:xfrm>
            <a:off x="0" y="18000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6d6d"/>
                </a:solidFill>
                <a:latin typeface="Arial"/>
                <a:ea typeface="DejaVu Sans"/>
              </a:rPr>
              <a:t>« Итоги мониторинга...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357" name="CustomShape 4"/>
          <p:cNvSpPr/>
          <p:nvPr/>
        </p:nvSpPr>
        <p:spPr>
          <a:xfrm>
            <a:off x="360000" y="1260000"/>
            <a:ext cx="7198920" cy="3598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i="1" lang="ru-RU" sz="2000" spc="-26" strike="noStrike">
                <a:solidFill>
                  <a:srgbClr val="000000"/>
                </a:solidFill>
                <a:latin typeface="Arial"/>
                <a:ea typeface="Microsoft YaHei"/>
              </a:rPr>
              <a:t>Ни одна из 308 ОО Пермского края, реализующих образовательные программы среднего общего образования, в соответствии с Картой  самодиагностики не набрала максимального суммарного балла по всем показателям - </a:t>
            </a:r>
            <a:r>
              <a:rPr b="1" i="1" lang="ru-RU" sz="2000" spc="-1" strike="noStrike">
                <a:solidFill>
                  <a:srgbClr val="000000"/>
                </a:solidFill>
                <a:latin typeface="Arial"/>
                <a:ea typeface="Microsoft YaHei"/>
              </a:rPr>
              <a:t> 120.  Все ОО Пермского края оказались в «красной зоне», самый высокий показатель составил 49%. Однако при оценивании различных показателей картина готовности ОО выявляется разная. Рассмотрим степень готовности школ Пермского края по сумме набранных баллов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1"/>
          <a:srcRect l="7594" t="6772" r="68815" b="12731"/>
          <a:stretch/>
        </p:blipFill>
        <p:spPr>
          <a:xfrm>
            <a:off x="7920360" y="2340000"/>
            <a:ext cx="898560" cy="172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" descr=""/>
          <p:cNvPicPr/>
          <p:nvPr/>
        </p:nvPicPr>
        <p:blipFill>
          <a:blip r:embed="rId1"/>
          <a:srcRect l="23348" t="13774" r="39272" b="12731"/>
          <a:stretch/>
        </p:blipFill>
        <p:spPr>
          <a:xfrm>
            <a:off x="360360" y="540000"/>
            <a:ext cx="4138560" cy="4574520"/>
          </a:xfrm>
          <a:prstGeom prst="rect">
            <a:avLst/>
          </a:prstGeom>
          <a:ln w="0">
            <a:noFill/>
          </a:ln>
        </p:spPr>
      </p:pic>
      <p:pic>
        <p:nvPicPr>
          <p:cNvPr id="360" name="" descr=""/>
          <p:cNvPicPr/>
          <p:nvPr/>
        </p:nvPicPr>
        <p:blipFill>
          <a:blip r:embed="rId2"/>
          <a:srcRect l="23348" t="17281" r="41240" b="19741"/>
          <a:stretch/>
        </p:blipFill>
        <p:spPr>
          <a:xfrm>
            <a:off x="4680360" y="1080360"/>
            <a:ext cx="3778560" cy="377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38520" y="0"/>
            <a:ext cx="9139320" cy="133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5400" spc="-1" strike="noStrike">
                <a:solidFill>
                  <a:srgbClr val="ff0000"/>
                </a:solidFill>
                <a:latin typeface="Arial"/>
                <a:ea typeface="DejaVu Sans"/>
              </a:rPr>
              <a:t>«ЧАС ПО ФГОС» </a:t>
            </a:r>
            <a:r>
              <a:rPr b="1" i="1" lang="ru-RU" sz="2800" spc="-1" strike="noStrike">
                <a:solidFill>
                  <a:srgbClr val="ff0000"/>
                </a:solidFill>
                <a:latin typeface="Arial"/>
                <a:ea typeface="DejaVu Sans"/>
              </a:rPr>
              <a:t>В 2023 Г.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38520" y="835920"/>
            <a:ext cx="910476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Цель: информационно-методическое сопровождение процессов обновления содержания образования в связи с реализацией обновленных ФГОС НОО,ООО,СОО и введением ФООП и ФРП НОО,ООО,СОО. ПЕРИОДИЧНОСТЬ- КАЖДЫЙ ТРЕТИЙ ЧЕТВЕРГ МЕСЯЦА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Примерная тематика</a:t>
            </a:r>
            <a:endParaRPr b="0" lang="ru-RU" sz="2000" spc="-1" strike="noStrike">
              <a:latin typeface="Arial"/>
            </a:endParaRPr>
          </a:p>
          <a:p>
            <a:pPr marL="343080" indent="-338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363" name="Table 3"/>
          <p:cNvGraphicFramePr/>
          <p:nvPr/>
        </p:nvGraphicFramePr>
        <p:xfrm>
          <a:off x="22680" y="2505600"/>
          <a:ext cx="9142920" cy="2556720"/>
        </p:xfrm>
        <a:graphic>
          <a:graphicData uri="http://schemas.openxmlformats.org/drawingml/2006/table">
            <a:tbl>
              <a:tblPr/>
              <a:tblGrid>
                <a:gridCol w="1259280"/>
                <a:gridCol w="7884000"/>
              </a:tblGrid>
              <a:tr h="82188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16.02.2023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«Федеральная образовательная программа основного общего образования, преподавание гуманитарных дисциплин в соответствии с Федеральными рабочими программами ООО 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785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16.03.2023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«Федеральная рабочая программа ООО и СОО по ОБЖ и преподавание предмета в соответствии с ФОП» 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8211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20.04. 2023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«Федеральная рабочая программа среднего общего образования, преподавание гуманитарных дисциплин в соответствии с ФОП»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351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latin typeface="Arial"/>
                        </a:rPr>
                        <a:t>18.05. 2023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latin typeface="Arial"/>
                        </a:rPr>
                        <a:t>Реализация ФОП НОО 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" descr=""/>
          <p:cNvPicPr/>
          <p:nvPr/>
        </p:nvPicPr>
        <p:blipFill>
          <a:blip r:embed="rId1"/>
          <a:srcRect l="17457" t="24308" r="21559" b="9232"/>
          <a:stretch/>
        </p:blipFill>
        <p:spPr>
          <a:xfrm>
            <a:off x="0" y="540000"/>
            <a:ext cx="7376040" cy="4519080"/>
          </a:xfrm>
          <a:prstGeom prst="rect">
            <a:avLst/>
          </a:prstGeom>
          <a:ln w="0">
            <a:noFill/>
          </a:ln>
        </p:spPr>
      </p:pic>
      <p:sp>
        <p:nvSpPr>
          <p:cNvPr id="365" name="CustomShape 1"/>
          <p:cNvSpPr/>
          <p:nvPr/>
        </p:nvSpPr>
        <p:spPr>
          <a:xfrm>
            <a:off x="180000" y="62640"/>
            <a:ext cx="9002160" cy="6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Сертификаты  участия в вебинарах «Час по ФГОС» на основе заполнения карточки ИОМ</a:t>
            </a:r>
            <a:endParaRPr b="0" lang="ru-RU" sz="2000" spc="-1" strike="noStrike">
              <a:latin typeface="Arial"/>
            </a:endParaRPr>
          </a:p>
        </p:txBody>
      </p:sp>
    </p:spTree>
  </p:cSld>
  <p:transition>
    <p:randomBar dir="vert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457200" y="9360"/>
            <a:ext cx="8224560" cy="12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2"/>
          <p:cNvSpPr/>
          <p:nvPr/>
        </p:nvSpPr>
        <p:spPr>
          <a:xfrm>
            <a:off x="457200" y="1203480"/>
            <a:ext cx="8224560" cy="297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ff0000"/>
                </a:solidFill>
                <a:latin typeface="Arial"/>
                <a:ea typeface="DejaVu Sans"/>
              </a:rPr>
              <a:t>Спасибо за внимание!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В ФОП всех уровней предусмотрен ряд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учебных планов, при этом в рамках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5-дневной учебной недели на урок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«Физическая культура» отводится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2 часа в неделю, а при 6-дневной учебной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неделе – 3 часа в неделю,что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соответствует  СанПиН 1.2.3685-21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от 28 января 2021 г. № 2.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180000" y="1322280"/>
            <a:ext cx="5038200" cy="2455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rcRect l="19415" t="6772" r="21547" b="56507"/>
          <a:stretch/>
        </p:blipFill>
        <p:spPr>
          <a:xfrm>
            <a:off x="720000" y="3843000"/>
            <a:ext cx="3778200" cy="119520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2"/>
          <a:srcRect l="39116" t="10271" r="23526" b="23255"/>
          <a:stretch/>
        </p:blipFill>
        <p:spPr>
          <a:xfrm>
            <a:off x="5400000" y="540000"/>
            <a:ext cx="2338200" cy="251784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6"/>
          <p:cNvSpPr/>
          <p:nvPr/>
        </p:nvSpPr>
        <p:spPr>
          <a:xfrm>
            <a:off x="6452280" y="2774880"/>
            <a:ext cx="1285920" cy="2055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5" name="" descr=""/>
          <p:cNvPicPr/>
          <p:nvPr/>
        </p:nvPicPr>
        <p:blipFill>
          <a:blip r:embed="rId3"/>
          <a:srcRect l="37150" t="10271" r="23526" b="65284"/>
          <a:stretch/>
        </p:blipFill>
        <p:spPr>
          <a:xfrm>
            <a:off x="6058800" y="3060360"/>
            <a:ext cx="3084480" cy="107784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4"/>
          <a:srcRect l="37150" t="59286" r="23526" b="16248"/>
          <a:stretch/>
        </p:blipFill>
        <p:spPr>
          <a:xfrm>
            <a:off x="6058800" y="4063680"/>
            <a:ext cx="3083400" cy="107820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7"/>
          <p:cNvSpPr/>
          <p:nvPr/>
        </p:nvSpPr>
        <p:spPr>
          <a:xfrm>
            <a:off x="7560000" y="4527360"/>
            <a:ext cx="1438200" cy="2055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Line 8"/>
          <p:cNvSpPr/>
          <p:nvPr/>
        </p:nvSpPr>
        <p:spPr>
          <a:xfrm flipV="1">
            <a:off x="4500000" y="900000"/>
            <a:ext cx="1620000" cy="144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9"/>
          <p:cNvSpPr/>
          <p:nvPr/>
        </p:nvSpPr>
        <p:spPr>
          <a:xfrm>
            <a:off x="4500000" y="2340000"/>
            <a:ext cx="2160000" cy="108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В ФОП ООО  предусмотрен ряд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учебных планов, при этом в рамках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5-дневной учебной недели на урок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«Физическая культура» отводится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2 часа в неделю, а при 6-дневной учебной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неделе – 3 часа в неделю,что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соответствует  СанПиН 1.2.3685-21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180000" y="1322280"/>
            <a:ext cx="5038200" cy="2095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rcRect l="19415" t="6772" r="21547" b="56507"/>
          <a:stretch/>
        </p:blipFill>
        <p:spPr>
          <a:xfrm>
            <a:off x="540000" y="3499560"/>
            <a:ext cx="4401000" cy="153864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rcRect l="39116" t="17288" r="23526" b="63290"/>
          <a:stretch/>
        </p:blipFill>
        <p:spPr>
          <a:xfrm>
            <a:off x="5400360" y="540360"/>
            <a:ext cx="3417840" cy="100008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3"/>
          <a:srcRect l="39116" t="43311" r="23526" b="37260"/>
          <a:stretch/>
        </p:blipFill>
        <p:spPr>
          <a:xfrm>
            <a:off x="5400360" y="1542240"/>
            <a:ext cx="3417840" cy="1000440"/>
          </a:xfrm>
          <a:prstGeom prst="rect">
            <a:avLst/>
          </a:prstGeom>
          <a:ln w="0">
            <a:noFill/>
          </a:ln>
        </p:spPr>
      </p:pic>
      <p:sp>
        <p:nvSpPr>
          <p:cNvPr id="198" name="CustomShape 6"/>
          <p:cNvSpPr/>
          <p:nvPr/>
        </p:nvSpPr>
        <p:spPr>
          <a:xfrm>
            <a:off x="6300000" y="1800000"/>
            <a:ext cx="2518200" cy="178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" descr=""/>
          <p:cNvPicPr/>
          <p:nvPr/>
        </p:nvPicPr>
        <p:blipFill>
          <a:blip r:embed="rId4"/>
          <a:srcRect l="39116" t="34786" r="23526" b="42275"/>
          <a:stretch/>
        </p:blipFill>
        <p:spPr>
          <a:xfrm>
            <a:off x="5400360" y="2700000"/>
            <a:ext cx="3417840" cy="118008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5"/>
          <a:srcRect l="39116" t="41802" r="23526" b="37197"/>
          <a:stretch/>
        </p:blipFill>
        <p:spPr>
          <a:xfrm>
            <a:off x="5400360" y="3780000"/>
            <a:ext cx="3418200" cy="108072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7"/>
          <p:cNvSpPr/>
          <p:nvPr/>
        </p:nvSpPr>
        <p:spPr>
          <a:xfrm>
            <a:off x="6300000" y="4182120"/>
            <a:ext cx="2518200" cy="178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Line 8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Line 9"/>
          <p:cNvSpPr/>
          <p:nvPr/>
        </p:nvSpPr>
        <p:spPr>
          <a:xfrm flipV="1">
            <a:off x="4500000" y="720000"/>
            <a:ext cx="2160000" cy="162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10"/>
          <p:cNvSpPr/>
          <p:nvPr/>
        </p:nvSpPr>
        <p:spPr>
          <a:xfrm>
            <a:off x="4500000" y="2340000"/>
            <a:ext cx="2340000" cy="72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В ФОП СОО предусмотрен ряд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учебных планов, при этом в рамках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5-дневной и 6-дневной учебной недели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на урок «Физическая культура»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Отводится 2 часа в неделю, что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Arial"/>
                <a:ea typeface="DejaVu Sans"/>
              </a:rPr>
              <a:t>соответствует  СанПиН 1.2.3685-21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«Гигиенические нормативы и требования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к обеспечению безопасностии (или) безвредности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для человека факторов среды обитания»,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утвержденнымпостановлением Главного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государственного санитарного врача Российской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465a4"/>
                </a:solidFill>
                <a:latin typeface="Arial"/>
                <a:ea typeface="DejaVu Sans"/>
              </a:rPr>
              <a:t>Федерации от 28 января 2021 г. № 2.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180000" y="1322280"/>
            <a:ext cx="5038200" cy="3715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rcRect l="19415" t="6772" r="21547" b="40763"/>
          <a:stretch/>
        </p:blipFill>
        <p:spPr>
          <a:xfrm>
            <a:off x="5262120" y="540000"/>
            <a:ext cx="3418200" cy="170784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rcRect l="37150" t="10271" r="23526" b="9232"/>
          <a:stretch/>
        </p:blipFill>
        <p:spPr>
          <a:xfrm>
            <a:off x="6444000" y="1800000"/>
            <a:ext cx="2698200" cy="323820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6"/>
          <p:cNvSpPr/>
          <p:nvPr/>
        </p:nvSpPr>
        <p:spPr>
          <a:xfrm>
            <a:off x="6660000" y="4680000"/>
            <a:ext cx="2518200" cy="358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Line 7"/>
          <p:cNvSpPr/>
          <p:nvPr/>
        </p:nvSpPr>
        <p:spPr>
          <a:xfrm flipV="1">
            <a:off x="5400000" y="2340000"/>
            <a:ext cx="2880000" cy="108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8"/>
          <p:cNvSpPr/>
          <p:nvPr/>
        </p:nvSpPr>
        <p:spPr>
          <a:xfrm flipV="1">
            <a:off x="5400000" y="2340000"/>
            <a:ext cx="3240000" cy="1080000"/>
          </a:xfrm>
          <a:prstGeom prst="line">
            <a:avLst/>
          </a:prstGeom>
          <a:ln w="0">
            <a:solidFill>
              <a:srgbClr val="ff8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   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Учитывая нормативные документы: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- Стратегия развития физической культуры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и спорта в Российской Федерации на период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до 2030 года (утверждена распоряжением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Правительства Российской Федерации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от 24.11.2020 № 3081-р)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- Концепции развития детско-юношеского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спорта в Российской Федерациидо 2030 года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(утверждена распоряжение Правительства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Российской Федерации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Arial"/>
                <a:ea typeface="DejaVu Sans"/>
              </a:rPr>
              <a:t>от 28 декабря 2021 г. № 3894-р)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180000" y="1322280"/>
            <a:ext cx="4318200" cy="2635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5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I. НОРМАТИВНЫЕ ИЗМЕНЕНИЯ: Недельный объем учебной нагрузки обучающихся по физкультуре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4680000" y="632160"/>
            <a:ext cx="4318200" cy="12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6d6d"/>
                </a:solidFill>
                <a:latin typeface="Arial"/>
                <a:ea typeface="DejaVu Sans"/>
              </a:rPr>
              <a:t>к приоритетным направлениям развития сферы физической культуры и спорта отнесено обеспечение дальнейшего совершенствования учебного предмета «Физическая культура» в системе общего образования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rcRect l="40096" t="41802" r="23600" b="36710"/>
          <a:stretch/>
        </p:blipFill>
        <p:spPr>
          <a:xfrm>
            <a:off x="4680000" y="2340000"/>
            <a:ext cx="4391280" cy="2518200"/>
          </a:xfrm>
          <a:prstGeom prst="rect">
            <a:avLst/>
          </a:prstGeom>
          <a:ln w="0">
            <a:noFill/>
          </a:ln>
        </p:spPr>
      </p:pic>
      <p:sp>
        <p:nvSpPr>
          <p:cNvPr id="222" name="CustomShape 7"/>
          <p:cNvSpPr/>
          <p:nvPr/>
        </p:nvSpPr>
        <p:spPr>
          <a:xfrm>
            <a:off x="4680000" y="2340000"/>
            <a:ext cx="2158200" cy="35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Line 8"/>
          <p:cNvSpPr/>
          <p:nvPr/>
        </p:nvSpPr>
        <p:spPr>
          <a:xfrm>
            <a:off x="4680000" y="3420000"/>
            <a:ext cx="4320000" cy="0"/>
          </a:xfrm>
          <a:prstGeom prst="line">
            <a:avLst/>
          </a:prstGeom>
          <a:ln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Line 9"/>
          <p:cNvSpPr/>
          <p:nvPr/>
        </p:nvSpPr>
        <p:spPr>
          <a:xfrm>
            <a:off x="4680000" y="3780000"/>
            <a:ext cx="4320000" cy="0"/>
          </a:xfrm>
          <a:prstGeom prst="line">
            <a:avLst/>
          </a:prstGeom>
          <a:ln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Line 10"/>
          <p:cNvSpPr/>
          <p:nvPr/>
        </p:nvSpPr>
        <p:spPr>
          <a:xfrm>
            <a:off x="4680000" y="4140000"/>
            <a:ext cx="4393080" cy="0"/>
          </a:xfrm>
          <a:prstGeom prst="line">
            <a:avLst/>
          </a:prstGeom>
          <a:ln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Line 11"/>
          <p:cNvSpPr/>
          <p:nvPr/>
        </p:nvSpPr>
        <p:spPr>
          <a:xfrm>
            <a:off x="4860000" y="4320000"/>
            <a:ext cx="4140000" cy="0"/>
          </a:xfrm>
          <a:prstGeom prst="line">
            <a:avLst/>
          </a:prstGeom>
          <a:ln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30" name="CustomShape 4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rcRect l="19411" t="10271" r="5343" b="16241"/>
          <a:stretch/>
        </p:blipFill>
        <p:spPr>
          <a:xfrm>
            <a:off x="180000" y="720360"/>
            <a:ext cx="7918920" cy="434916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5"/>
          <p:cNvSpPr/>
          <p:nvPr/>
        </p:nvSpPr>
        <p:spPr>
          <a:xfrm>
            <a:off x="5940000" y="1620000"/>
            <a:ext cx="2158920" cy="1618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" descr=""/>
          <p:cNvPicPr/>
          <p:nvPr/>
        </p:nvPicPr>
        <p:blipFill>
          <a:blip r:embed="rId2"/>
          <a:srcRect l="19571" t="17281" r="41079" b="19741"/>
          <a:stretch/>
        </p:blipFill>
        <p:spPr>
          <a:xfrm>
            <a:off x="8100000" y="720360"/>
            <a:ext cx="1018440" cy="10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rcRect l="19411" t="20780" r="5789" b="4381"/>
          <a:stretch/>
        </p:blipFill>
        <p:spPr>
          <a:xfrm>
            <a:off x="180000" y="785520"/>
            <a:ext cx="7558560" cy="425304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5"/>
          <p:cNvSpPr/>
          <p:nvPr/>
        </p:nvSpPr>
        <p:spPr>
          <a:xfrm>
            <a:off x="5760000" y="3780000"/>
            <a:ext cx="1978560" cy="1258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0" name="" descr=""/>
          <p:cNvPicPr/>
          <p:nvPr/>
        </p:nvPicPr>
        <p:blipFill>
          <a:blip r:embed="rId2"/>
          <a:srcRect l="19571" t="17281" r="41079" b="19741"/>
          <a:stretch/>
        </p:blipFill>
        <p:spPr>
          <a:xfrm>
            <a:off x="7739640" y="785520"/>
            <a:ext cx="1378440" cy="146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729360" y="1322280"/>
            <a:ext cx="7681680" cy="16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2"/>
          <p:cNvSpPr/>
          <p:nvPr/>
        </p:nvSpPr>
        <p:spPr>
          <a:xfrm>
            <a:off x="457200" y="1203480"/>
            <a:ext cx="8223120" cy="29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3"/>
          <p:cNvSpPr/>
          <p:nvPr/>
        </p:nvSpPr>
        <p:spPr>
          <a:xfrm>
            <a:off x="180000" y="1201680"/>
            <a:ext cx="8816400" cy="59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180000" y="117360"/>
            <a:ext cx="845820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Arial"/>
                <a:ea typeface="DejaVu Sans"/>
              </a:rPr>
              <a:t>II. ОБНОВЛЕНИЕ ФГОС СОО: содержание и результаты образования. Информационная поддержка перехода на обновленные ФГОС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rcRect l="19811" t="10271" r="5388" b="12731"/>
          <a:stretch/>
        </p:blipFill>
        <p:spPr>
          <a:xfrm>
            <a:off x="360" y="900360"/>
            <a:ext cx="7378560" cy="4167000"/>
          </a:xfrm>
          <a:prstGeom prst="rect">
            <a:avLst/>
          </a:prstGeom>
          <a:ln w="0">
            <a:noFill/>
          </a:ln>
        </p:spPr>
      </p:pic>
      <p:sp>
        <p:nvSpPr>
          <p:cNvPr id="246" name="CustomShape 5"/>
          <p:cNvSpPr/>
          <p:nvPr/>
        </p:nvSpPr>
        <p:spPr>
          <a:xfrm>
            <a:off x="5400000" y="2340000"/>
            <a:ext cx="1798920" cy="14389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" descr=""/>
          <p:cNvPicPr/>
          <p:nvPr/>
        </p:nvPicPr>
        <p:blipFill>
          <a:blip r:embed="rId2"/>
          <a:srcRect l="19571" t="17281" r="41079" b="19741"/>
          <a:stretch/>
        </p:blipFill>
        <p:spPr>
          <a:xfrm>
            <a:off x="7380000" y="900000"/>
            <a:ext cx="1698120" cy="179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Application>LibreOffice/7.0.0.3$Windows_X86_64 LibreOffice_project/8061b3e9204bef6b321a21033174034a5e2ea88e</Application>
  <Words>264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2023-01-19T01:17:09Z</dcterms:modified>
  <cp:revision>35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