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24384000" cy="13716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-96" y="-22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 1"/>
          <p:cNvSpPr/>
          <p:nvPr/>
        </p:nvSpPr>
        <p:spPr>
          <a:xfrm>
            <a:off x="437040" y="2368800"/>
            <a:ext cx="23509440" cy="0"/>
          </a:xfrm>
          <a:prstGeom prst="line">
            <a:avLst/>
          </a:prstGeom>
          <a:ln w="38160">
            <a:solidFill>
              <a:srgbClr val="D5D5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4"/>
          <p:cNvPicPr/>
          <p:nvPr/>
        </p:nvPicPr>
        <p:blipFill>
          <a:blip r:embed="rId2" cstate="print"/>
          <a:stretch/>
        </p:blipFill>
        <p:spPr>
          <a:xfrm>
            <a:off x="901800" y="10523520"/>
            <a:ext cx="22575960" cy="254952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900000" y="4680000"/>
            <a:ext cx="21889440" cy="70774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«Реализуем обновленный ФГОС НОО, ФГОС ООО, ФГОС СОО: итоги,  преподавание курса биологии»</a:t>
            </a: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1. Основные итоги работы по введению и </a:t>
            </a: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реализации </a:t>
            </a:r>
            <a:r>
              <a:rPr lang="ru-RU" sz="4000" b="1" strike="noStrike" spc="-1" smtClean="0">
                <a:solidFill>
                  <a:srgbClr val="203864"/>
                </a:solidFill>
                <a:latin typeface="Circe Bold"/>
                <a:ea typeface="Helvetica Neue"/>
              </a:rPr>
              <a:t>обновленных </a:t>
            </a: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ФГОС в Пермском крае 2023. Перспективы 2024  </a:t>
            </a: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2. Особенности изучения биологии при переходе с концентрической</a:t>
            </a:r>
            <a:endParaRPr lang="ru-RU" sz="4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203864"/>
                </a:solidFill>
                <a:latin typeface="Circe Bold"/>
                <a:ea typeface="Helvetica Neue"/>
              </a:rPr>
              <a:t>программы на линейную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 dirty="0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 dirty="0">
              <a:latin typeface="Arial"/>
            </a:endParaRPr>
          </a:p>
        </p:txBody>
      </p:sp>
      <p:pic>
        <p:nvPicPr>
          <p:cNvPr id="117" name="Рисунок 8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6400" cy="171252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2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1800" cy="188172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10"/>
          <p:cNvPicPr/>
          <p:nvPr/>
        </p:nvPicPr>
        <p:blipFill>
          <a:blip r:embed="rId5" cstate="print"/>
          <a:stretch/>
        </p:blipFill>
        <p:spPr>
          <a:xfrm>
            <a:off x="3780000" y="537120"/>
            <a:ext cx="1614600" cy="285588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2" descr="C:\Users\Chernicyna-NA\Desktop\САЙТ ЦЕНТР\подвал\logo2.png"/>
          <p:cNvPicPr/>
          <p:nvPr/>
        </p:nvPicPr>
        <p:blipFill>
          <a:blip r:embed="rId6" cstate="print"/>
          <a:stretch/>
        </p:blipFill>
        <p:spPr>
          <a:xfrm>
            <a:off x="801360" y="2880000"/>
            <a:ext cx="2434320" cy="161532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2"/>
          <p:cNvSpPr/>
          <p:nvPr/>
        </p:nvSpPr>
        <p:spPr>
          <a:xfrm>
            <a:off x="9720000" y="1800000"/>
            <a:ext cx="7736400" cy="1616400"/>
          </a:xfrm>
          <a:prstGeom prst="rect">
            <a:avLst/>
          </a:pr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ЧАС ПО ФГОС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4_0"/>
          <p:cNvPicPr/>
          <p:nvPr/>
        </p:nvPicPr>
        <p:blipFill>
          <a:blip r:embed="rId2" cstate="print"/>
          <a:stretch/>
        </p:blipFill>
        <p:spPr>
          <a:xfrm>
            <a:off x="901800" y="10523520"/>
            <a:ext cx="22575960" cy="254952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900000" y="4680000"/>
            <a:ext cx="21889440" cy="21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24" name="Рисунок 8_0"/>
          <p:cNvPicPr/>
          <p:nvPr/>
        </p:nvPicPr>
        <p:blipFill>
          <a:blip r:embed="rId3" cstate="print"/>
          <a:stretch/>
        </p:blipFill>
        <p:spPr>
          <a:xfrm>
            <a:off x="1281600" y="537120"/>
            <a:ext cx="2066400" cy="171252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2_0" descr="C:\Users\Chernicyna-NA\Desktop\САЙТ ЦЕНТР\лого больш.png"/>
          <p:cNvPicPr/>
          <p:nvPr/>
        </p:nvPicPr>
        <p:blipFill>
          <a:blip r:embed="rId4" cstate="print"/>
          <a:stretch/>
        </p:blipFill>
        <p:spPr>
          <a:xfrm>
            <a:off x="20053800" y="629640"/>
            <a:ext cx="2251800" cy="1881720"/>
          </a:xfrm>
          <a:prstGeom prst="rect">
            <a:avLst/>
          </a:prstGeom>
          <a:ln w="0">
            <a:noFill/>
          </a:ln>
        </p:spPr>
      </p:pic>
      <p:pic>
        <p:nvPicPr>
          <p:cNvPr id="126" name="Рисунок 10_0"/>
          <p:cNvPicPr/>
          <p:nvPr/>
        </p:nvPicPr>
        <p:blipFill>
          <a:blip r:embed="rId5" cstate="print"/>
          <a:stretch/>
        </p:blipFill>
        <p:spPr>
          <a:xfrm>
            <a:off x="3780000" y="537120"/>
            <a:ext cx="1614600" cy="285588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2_1" descr="C:\Users\Chernicyna-NA\Desktop\САЙТ ЦЕНТР\подвал\logo2.png"/>
          <p:cNvPicPr/>
          <p:nvPr/>
        </p:nvPicPr>
        <p:blipFill>
          <a:blip r:embed="rId6" cstate="print"/>
          <a:stretch/>
        </p:blipFill>
        <p:spPr>
          <a:xfrm>
            <a:off x="801360" y="2880000"/>
            <a:ext cx="2434320" cy="1615320"/>
          </a:xfrm>
          <a:prstGeom prst="rect">
            <a:avLst/>
          </a:prstGeom>
          <a:ln w="0"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5760000" y="1800000"/>
            <a:ext cx="13680000" cy="1616400"/>
          </a:xfrm>
          <a:prstGeom prst="rect">
            <a:avLst/>
          </a:pr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Динамика обращений на горячую линию в 2022-2023 г. 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29" name="Рисунок 128"/>
          <p:cNvPicPr/>
          <p:nvPr/>
        </p:nvPicPr>
        <p:blipFill>
          <a:blip r:embed="rId7" cstate="print"/>
          <a:srcRect l="56110" t="33291" r="11453" b="39388"/>
          <a:stretch/>
        </p:blipFill>
        <p:spPr>
          <a:xfrm>
            <a:off x="6279840" y="4680000"/>
            <a:ext cx="11019960" cy="5219640"/>
          </a:xfrm>
          <a:prstGeom prst="rect">
            <a:avLst/>
          </a:prstGeom>
          <a:ln w="0">
            <a:noFill/>
          </a:ln>
        </p:spPr>
      </p:pic>
      <p:sp>
        <p:nvSpPr>
          <p:cNvPr id="130" name="TextShape 3"/>
          <p:cNvSpPr txBox="1"/>
          <p:nvPr/>
        </p:nvSpPr>
        <p:spPr>
          <a:xfrm>
            <a:off x="3600000" y="9180000"/>
            <a:ext cx="3060000" cy="828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strike="noStrike" spc="-1">
                <a:latin typeface="Arial"/>
              </a:rPr>
              <a:t>Апрель 2022</a:t>
            </a:r>
          </a:p>
        </p:txBody>
      </p:sp>
      <p:sp>
        <p:nvSpPr>
          <p:cNvPr id="131" name="TextShape 4"/>
          <p:cNvSpPr txBox="1"/>
          <p:nvPr/>
        </p:nvSpPr>
        <p:spPr>
          <a:xfrm>
            <a:off x="17280000" y="9260640"/>
            <a:ext cx="3600000" cy="459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strike="noStrike" spc="-1">
                <a:latin typeface="Arial"/>
              </a:rPr>
              <a:t>Декабрь 2023</a:t>
            </a:r>
          </a:p>
        </p:txBody>
      </p:sp>
      <p:sp>
        <p:nvSpPr>
          <p:cNvPr id="132" name="TextShape 5"/>
          <p:cNvSpPr txBox="1"/>
          <p:nvPr/>
        </p:nvSpPr>
        <p:spPr>
          <a:xfrm>
            <a:off x="6931080" y="10063800"/>
            <a:ext cx="2248920" cy="45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strike="noStrike" spc="-1">
                <a:latin typeface="Arial"/>
              </a:rPr>
              <a:t>Июль 2022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133" name="TextShape 6"/>
          <p:cNvSpPr txBox="1"/>
          <p:nvPr/>
        </p:nvSpPr>
        <p:spPr>
          <a:xfrm>
            <a:off x="9900000" y="10063800"/>
            <a:ext cx="2520000" cy="828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strike="noStrike" spc="-1">
                <a:latin typeface="Arial"/>
              </a:rPr>
              <a:t>Январь  2023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134" name="TextShape 7"/>
          <p:cNvSpPr txBox="1"/>
          <p:nvPr/>
        </p:nvSpPr>
        <p:spPr>
          <a:xfrm>
            <a:off x="12780000" y="10063800"/>
            <a:ext cx="2248920" cy="45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strike="noStrike" spc="-1">
                <a:latin typeface="Arial"/>
              </a:rPr>
              <a:t>Апрель 2023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135" name="TextShape 8"/>
          <p:cNvSpPr txBox="1"/>
          <p:nvPr/>
        </p:nvSpPr>
        <p:spPr>
          <a:xfrm>
            <a:off x="15300000" y="10063800"/>
            <a:ext cx="2248920" cy="459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strike="noStrike" spc="-1">
                <a:latin typeface="Arial"/>
              </a:rPr>
              <a:t>Август 2023</a:t>
            </a:r>
            <a:endParaRPr lang="ru-RU" sz="2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135"/>
          <p:cNvPicPr/>
          <p:nvPr/>
        </p:nvPicPr>
        <p:blipFill>
          <a:blip r:embed="rId2" cstate="print"/>
          <a:srcRect l="11817" t="13963" r="12394" b="9043"/>
          <a:stretch/>
        </p:blipFill>
        <p:spPr>
          <a:xfrm>
            <a:off x="540000" y="540000"/>
            <a:ext cx="7019640" cy="401112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136"/>
          <p:cNvPicPr/>
          <p:nvPr/>
        </p:nvPicPr>
        <p:blipFill>
          <a:blip r:embed="rId3" cstate="print"/>
          <a:srcRect l="7882" t="17463" r="23219" b="10793"/>
          <a:stretch/>
        </p:blipFill>
        <p:spPr>
          <a:xfrm>
            <a:off x="8640000" y="360000"/>
            <a:ext cx="7200000" cy="421704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137"/>
          <p:cNvPicPr/>
          <p:nvPr/>
        </p:nvPicPr>
        <p:blipFill>
          <a:blip r:embed="rId4" cstate="print"/>
          <a:srcRect l="21659" t="15713" r="23220" b="12542"/>
          <a:stretch/>
        </p:blipFill>
        <p:spPr>
          <a:xfrm>
            <a:off x="16920000" y="331200"/>
            <a:ext cx="6120000" cy="448056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138"/>
          <p:cNvPicPr/>
          <p:nvPr/>
        </p:nvPicPr>
        <p:blipFill>
          <a:blip r:embed="rId5" cstate="print"/>
          <a:srcRect l="2961" t="13963" r="26171" b="14292"/>
          <a:stretch/>
        </p:blipFill>
        <p:spPr>
          <a:xfrm>
            <a:off x="720000" y="5040000"/>
            <a:ext cx="8100000" cy="4612680"/>
          </a:xfrm>
          <a:prstGeom prst="rect">
            <a:avLst/>
          </a:prstGeom>
          <a:ln w="0">
            <a:noFill/>
          </a:ln>
        </p:spPr>
      </p:pic>
      <p:pic>
        <p:nvPicPr>
          <p:cNvPr id="140" name="Рисунок 139"/>
          <p:cNvPicPr/>
          <p:nvPr/>
        </p:nvPicPr>
        <p:blipFill>
          <a:blip r:embed="rId6" cstate="print"/>
          <a:srcRect l="10835" t="15713" r="32077" b="14292"/>
          <a:stretch/>
        </p:blipFill>
        <p:spPr>
          <a:xfrm>
            <a:off x="9360000" y="5040000"/>
            <a:ext cx="6660000" cy="459288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40"/>
          <p:cNvPicPr/>
          <p:nvPr/>
        </p:nvPicPr>
        <p:blipFill>
          <a:blip r:embed="rId7" cstate="print"/>
          <a:srcRect l="6898" t="15713" r="25187" b="10793"/>
          <a:stretch/>
        </p:blipFill>
        <p:spPr>
          <a:xfrm>
            <a:off x="16740000" y="5306040"/>
            <a:ext cx="6660000" cy="405396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141"/>
          <p:cNvPicPr/>
          <p:nvPr/>
        </p:nvPicPr>
        <p:blipFill>
          <a:blip r:embed="rId8" cstate="print"/>
          <a:srcRect l="17722" t="17463" r="13378" b="10793"/>
          <a:stretch/>
        </p:blipFill>
        <p:spPr>
          <a:xfrm>
            <a:off x="720000" y="9900000"/>
            <a:ext cx="5760000" cy="337356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142"/>
          <p:cNvPicPr/>
          <p:nvPr/>
        </p:nvPicPr>
        <p:blipFill>
          <a:blip r:embed="rId9" cstate="print"/>
          <a:srcRect l="13785" t="13963" r="12394" b="21291"/>
          <a:stretch/>
        </p:blipFill>
        <p:spPr>
          <a:xfrm>
            <a:off x="16648200" y="9900000"/>
            <a:ext cx="6931800" cy="341964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10" cstate="print"/>
          <a:srcRect l="11683" t="17697" r="44778" b="21022"/>
          <a:stretch/>
        </p:blipFill>
        <p:spPr>
          <a:xfrm>
            <a:off x="9360000" y="9937440"/>
            <a:ext cx="4500000" cy="3562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144"/>
          <p:cNvPicPr/>
          <p:nvPr/>
        </p:nvPicPr>
        <p:blipFill>
          <a:blip r:embed="rId2" cstate="print"/>
          <a:srcRect l="14770" t="13963" r="8457" b="9043"/>
          <a:stretch/>
        </p:blipFill>
        <p:spPr>
          <a:xfrm>
            <a:off x="14040000" y="9000000"/>
            <a:ext cx="7560000" cy="4264560"/>
          </a:xfrm>
          <a:prstGeom prst="rect">
            <a:avLst/>
          </a:prstGeom>
          <a:ln w="0">
            <a:noFill/>
          </a:ln>
        </p:spPr>
      </p:pic>
      <p:pic>
        <p:nvPicPr>
          <p:cNvPr id="146" name="Рисунок 145"/>
          <p:cNvPicPr/>
          <p:nvPr/>
        </p:nvPicPr>
        <p:blipFill>
          <a:blip r:embed="rId3" cstate="print"/>
          <a:srcRect l="6394" t="27493" r="37368" b="24126"/>
          <a:stretch/>
        </p:blipFill>
        <p:spPr>
          <a:xfrm>
            <a:off x="640080" y="1554480"/>
            <a:ext cx="12040920" cy="5825520"/>
          </a:xfrm>
          <a:prstGeom prst="rect">
            <a:avLst/>
          </a:prstGeom>
          <a:ln w="0">
            <a:noFill/>
          </a:ln>
        </p:spPr>
      </p:pic>
      <p:sp>
        <p:nvSpPr>
          <p:cNvPr id="147" name="TextShape 1"/>
          <p:cNvSpPr txBox="1"/>
          <p:nvPr/>
        </p:nvSpPr>
        <p:spPr>
          <a:xfrm>
            <a:off x="7200000" y="720000"/>
            <a:ext cx="10534680" cy="48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800" b="1" i="1" strike="noStrike" spc="-1">
                <a:solidFill>
                  <a:srgbClr val="F43939"/>
                </a:solidFill>
                <a:latin typeface="Arial"/>
              </a:rPr>
              <a:t>ПРЕДМЕТНЫЕ ТЕМАТИЧЕСКИЕ ВСТРЕЧИ «ЧАС ПО ФГОС»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48" name="Рисунок 147"/>
          <p:cNvPicPr/>
          <p:nvPr/>
        </p:nvPicPr>
        <p:blipFill>
          <a:blip r:embed="rId4" cstate="print"/>
          <a:srcRect l="2961" t="15713" r="27156" b="21291"/>
          <a:stretch/>
        </p:blipFill>
        <p:spPr>
          <a:xfrm>
            <a:off x="1800000" y="7780680"/>
            <a:ext cx="10440000" cy="529344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5" cstate="print"/>
          <a:srcRect l="48878" t="17697" r="25514" b="53277"/>
          <a:stretch/>
        </p:blipFill>
        <p:spPr>
          <a:xfrm>
            <a:off x="13614480" y="2337120"/>
            <a:ext cx="9605160" cy="6122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3146040" y="212040"/>
            <a:ext cx="20281320" cy="24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23431680" y="13093200"/>
            <a:ext cx="762120" cy="47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FDA01B33-D09E-4D9A-B484-CF181FA17252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5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152" name="Picture 2_4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51800" cy="188172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3" cstate="print"/>
          <a:stretch/>
        </p:blipFill>
        <p:spPr>
          <a:xfrm>
            <a:off x="19557000" y="5400000"/>
            <a:ext cx="3659400" cy="251568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4_3"/>
          <p:cNvPicPr/>
          <p:nvPr/>
        </p:nvPicPr>
        <p:blipFill>
          <a:blip r:embed="rId4" cstate="print"/>
          <a:stretch/>
        </p:blipFill>
        <p:spPr>
          <a:xfrm>
            <a:off x="1000080" y="10980000"/>
            <a:ext cx="22575960" cy="254952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3_2"/>
          <p:cNvPicPr/>
          <p:nvPr/>
        </p:nvPicPr>
        <p:blipFill>
          <a:blip r:embed="rId5" cstate="print"/>
          <a:stretch/>
        </p:blipFill>
        <p:spPr>
          <a:xfrm>
            <a:off x="567360" y="199440"/>
            <a:ext cx="2443680" cy="202536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2_5" descr="C:\Users\Chernicyna-NA\Desktop\САЙТ ЦЕНТР\подвал\logo2.png"/>
          <p:cNvPicPr/>
          <p:nvPr/>
        </p:nvPicPr>
        <p:blipFill>
          <a:blip r:embed="rId6" cstate="print"/>
          <a:stretch/>
        </p:blipFill>
        <p:spPr>
          <a:xfrm>
            <a:off x="18621720" y="360720"/>
            <a:ext cx="2434320" cy="1615320"/>
          </a:xfrm>
          <a:prstGeom prst="rect">
            <a:avLst/>
          </a:prstGeom>
          <a:ln w="0"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7560000" y="720000"/>
            <a:ext cx="5411880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8" name="Рисунок 157"/>
          <p:cNvPicPr/>
          <p:nvPr/>
        </p:nvPicPr>
        <p:blipFill>
          <a:blip r:embed="rId7" cstate="print"/>
          <a:srcRect l="21665" t="22723" r="22242" b="19552"/>
          <a:stretch/>
        </p:blipFill>
        <p:spPr>
          <a:xfrm>
            <a:off x="3146040" y="2093760"/>
            <a:ext cx="15658920" cy="906516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4"/>
          <p:cNvSpPr/>
          <p:nvPr/>
        </p:nvSpPr>
        <p:spPr>
          <a:xfrm>
            <a:off x="3429360" y="106200"/>
            <a:ext cx="15191280" cy="316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Результаты  первого этапа мониторинга готовности и реализации обновленного ФГОС среднего общего образования 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в общеобразовательных организациях субъектов Российской Федерации  (до 31 мая 2023 г.)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3146040" y="212040"/>
            <a:ext cx="20281320" cy="24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23431680" y="13093200"/>
            <a:ext cx="762120" cy="47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D86821DF-9FEB-4A5F-A232-58590430C64E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6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162" name="Picture 2_14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51800" cy="1881720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162"/>
          <p:cNvPicPr/>
          <p:nvPr/>
        </p:nvPicPr>
        <p:blipFill>
          <a:blip r:embed="rId3" cstate="print"/>
          <a:stretch/>
        </p:blipFill>
        <p:spPr>
          <a:xfrm>
            <a:off x="19557000" y="5400000"/>
            <a:ext cx="3659400" cy="2515680"/>
          </a:xfrm>
          <a:prstGeom prst="rect">
            <a:avLst/>
          </a:prstGeom>
          <a:ln w="0">
            <a:noFill/>
          </a:ln>
        </p:spPr>
      </p:pic>
      <p:pic>
        <p:nvPicPr>
          <p:cNvPr id="164" name="Рисунок 4_1"/>
          <p:cNvPicPr/>
          <p:nvPr/>
        </p:nvPicPr>
        <p:blipFill>
          <a:blip r:embed="rId4" cstate="print"/>
          <a:stretch/>
        </p:blipFill>
        <p:spPr>
          <a:xfrm>
            <a:off x="1000080" y="10980000"/>
            <a:ext cx="22575960" cy="254952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3_1"/>
          <p:cNvPicPr/>
          <p:nvPr/>
        </p:nvPicPr>
        <p:blipFill>
          <a:blip r:embed="rId5" cstate="print"/>
          <a:stretch/>
        </p:blipFill>
        <p:spPr>
          <a:xfrm>
            <a:off x="567360" y="199440"/>
            <a:ext cx="2443680" cy="202536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_16" descr="C:\Users\Chernicyna-NA\Desktop\САЙТ ЦЕНТР\подвал\logo2.png"/>
          <p:cNvPicPr/>
          <p:nvPr/>
        </p:nvPicPr>
        <p:blipFill>
          <a:blip r:embed="rId6" cstate="print"/>
          <a:stretch/>
        </p:blipFill>
        <p:spPr>
          <a:xfrm>
            <a:off x="18621720" y="360720"/>
            <a:ext cx="2434320" cy="1615320"/>
          </a:xfrm>
          <a:prstGeom prst="rect">
            <a:avLst/>
          </a:prstGeom>
          <a:ln w="0">
            <a:noFill/>
          </a:ln>
        </p:spPr>
      </p:pic>
      <p:sp>
        <p:nvSpPr>
          <p:cNvPr id="167" name="CustomShape 3"/>
          <p:cNvSpPr/>
          <p:nvPr/>
        </p:nvSpPr>
        <p:spPr>
          <a:xfrm>
            <a:off x="7560000" y="720000"/>
            <a:ext cx="5411880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4"/>
          <p:cNvSpPr/>
          <p:nvPr/>
        </p:nvSpPr>
        <p:spPr>
          <a:xfrm>
            <a:off x="3429360" y="106200"/>
            <a:ext cx="15191280" cy="316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Результаты  первого этапа мониторинга готовности и реализации обновленного ФГОС среднего общего образования 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в общеобразовательных организациях субъектов Российской Федерации  (октябрь 2023 г.)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69" name="Рисунок 168"/>
          <p:cNvPicPr/>
          <p:nvPr/>
        </p:nvPicPr>
        <p:blipFill>
          <a:blip r:embed="rId7" cstate="print"/>
          <a:srcRect l="23636" t="26219" r="27165" b="24798"/>
          <a:stretch/>
        </p:blipFill>
        <p:spPr>
          <a:xfrm>
            <a:off x="3240360" y="2700360"/>
            <a:ext cx="15478920" cy="8667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831240" y="1186560"/>
            <a:ext cx="22717080" cy="152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2"/>
          <p:cNvSpPr/>
          <p:nvPr/>
        </p:nvSpPr>
        <p:spPr>
          <a:xfrm>
            <a:off x="831240" y="3072600"/>
            <a:ext cx="22717080" cy="91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3"/>
          <p:cNvSpPr/>
          <p:nvPr/>
        </p:nvSpPr>
        <p:spPr>
          <a:xfrm>
            <a:off x="19080000" y="720000"/>
            <a:ext cx="4105800" cy="34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3" name="Рисунок 172"/>
          <p:cNvPicPr/>
          <p:nvPr/>
        </p:nvPicPr>
        <p:blipFill>
          <a:blip r:embed="rId2" cstate="print"/>
          <a:srcRect l="13443" t="12339" r="57659" b="7293"/>
          <a:stretch/>
        </p:blipFill>
        <p:spPr>
          <a:xfrm>
            <a:off x="540000" y="540000"/>
            <a:ext cx="8999640" cy="12778920"/>
          </a:xfrm>
          <a:prstGeom prst="rect">
            <a:avLst/>
          </a:prstGeom>
          <a:ln w="0">
            <a:noFill/>
          </a:ln>
        </p:spPr>
      </p:pic>
      <p:sp>
        <p:nvSpPr>
          <p:cNvPr id="174" name="TextShape 4"/>
          <p:cNvSpPr txBox="1"/>
          <p:nvPr/>
        </p:nvSpPr>
        <p:spPr>
          <a:xfrm>
            <a:off x="9540720" y="540000"/>
            <a:ext cx="6299280" cy="12778920"/>
          </a:xfrm>
          <a:prstGeom prst="rect">
            <a:avLst/>
          </a:prstGeom>
          <a:blipFill rotWithShape="0">
            <a:blip r:embed="rId2" cstate="print"/>
            <a:srcRect l="68343" t="12339" r="11431" b="7293"/>
            <a:stretch/>
          </a:blipFill>
          <a:ln w="0">
            <a:noFill/>
          </a:ln>
        </p:spPr>
        <p:txBody>
          <a:bodyPr lIns="90000" tIns="45000" rIns="90000" bIns="45000" anchorCtr="1">
            <a:noAutofit/>
          </a:bodyPr>
          <a:lstStyle/>
          <a:p>
            <a:pPr algn="ctr"/>
            <a:r>
              <a:rPr lang="ru-RU" sz="2600" b="1" strike="noStrike" spc="-1">
                <a:latin typeface="Arial"/>
              </a:rPr>
              <a:t>1.12.2023</a:t>
            </a:r>
          </a:p>
        </p:txBody>
      </p:sp>
      <p:sp>
        <p:nvSpPr>
          <p:cNvPr id="175" name="TextShape 5"/>
          <p:cNvSpPr txBox="1"/>
          <p:nvPr/>
        </p:nvSpPr>
        <p:spPr>
          <a:xfrm>
            <a:off x="16314480" y="2305800"/>
            <a:ext cx="7846560" cy="8028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ЗАДАЧА, ПОСТАВЛЕННАЯ 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МИНИСТЕРСТВОМ 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ОБРАЗОВАНИЯ И НАУКИ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 ПЕРМСКОГО КРАЯ</a:t>
            </a:r>
          </a:p>
          <a:p>
            <a:endParaRPr lang="ru-RU" sz="4000" b="1" strike="noStrike" spc="-1">
              <a:solidFill>
                <a:srgbClr val="F43939"/>
              </a:solidFill>
              <a:latin typeface="Arial"/>
            </a:endParaRP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ОБЯЗАТЕЛЬНОЕ 100 %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ОБУЧЕНИЕ 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 ПО ЛИЦЕНЗИОННЫМ 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ПРОГРАММАМ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«РЕАЛИЗАЦИЯ ТРЕБОВАНИЙ 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ОБНОВЛЕННЫХ ФГОС НОО, 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ФГОС ООО,ФГОС СОО В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РАБОТЕ УЧИТЕЛЯ» </a:t>
            </a:r>
          </a:p>
          <a:p>
            <a:r>
              <a:rPr lang="ru-RU" sz="4000" b="1" strike="noStrike" spc="-1">
                <a:solidFill>
                  <a:srgbClr val="F43939"/>
                </a:solidFill>
                <a:latin typeface="Arial"/>
              </a:rPr>
              <a:t>до 1 сентября 2024 г.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3146040" y="212040"/>
            <a:ext cx="20281320" cy="240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23431680" y="13093200"/>
            <a:ext cx="762120" cy="47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E7421E7D-F971-4ED9-978C-8278734B832B}" type="slidenum">
              <a:rPr lang="ru-RU" sz="2500" b="1" strike="noStrike" spc="-1">
                <a:solidFill>
                  <a:srgbClr val="E1E0E0"/>
                </a:solidFill>
                <a:latin typeface="SF UI Text Semibold"/>
                <a:ea typeface="SF UI Text Semibold"/>
              </a:rPr>
              <a:pPr algn="r">
                <a:lnSpc>
                  <a:spcPct val="100000"/>
                </a:lnSpc>
                <a:tabLst>
                  <a:tab pos="0" algn="l"/>
                </a:tabLst>
              </a:pPr>
              <a:t>8</a:t>
            </a:fld>
            <a:endParaRPr lang="ru-RU" sz="2500" b="0" strike="noStrike" spc="-1">
              <a:latin typeface="Arial"/>
            </a:endParaRPr>
          </a:p>
        </p:txBody>
      </p:sp>
      <p:pic>
        <p:nvPicPr>
          <p:cNvPr id="178" name="Picture 2_6" descr="C:\Users\Chernicyna-NA\Desktop\САЙТ ЦЕНТР\лого больш.png"/>
          <p:cNvPicPr/>
          <p:nvPr/>
        </p:nvPicPr>
        <p:blipFill>
          <a:blip r:embed="rId2" cstate="print"/>
          <a:stretch/>
        </p:blipFill>
        <p:spPr>
          <a:xfrm>
            <a:off x="21391560" y="285840"/>
            <a:ext cx="2251800" cy="188172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178"/>
          <p:cNvPicPr/>
          <p:nvPr/>
        </p:nvPicPr>
        <p:blipFill>
          <a:blip r:embed="rId3" cstate="print"/>
          <a:stretch/>
        </p:blipFill>
        <p:spPr>
          <a:xfrm>
            <a:off x="19016640" y="4500000"/>
            <a:ext cx="4445640" cy="305640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3_3"/>
          <p:cNvPicPr/>
          <p:nvPr/>
        </p:nvPicPr>
        <p:blipFill>
          <a:blip r:embed="rId4" cstate="print"/>
          <a:stretch/>
        </p:blipFill>
        <p:spPr>
          <a:xfrm>
            <a:off x="567360" y="199440"/>
            <a:ext cx="2443680" cy="202536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4_2"/>
          <p:cNvPicPr/>
          <p:nvPr/>
        </p:nvPicPr>
        <p:blipFill>
          <a:blip r:embed="rId5" cstate="print"/>
          <a:stretch/>
        </p:blipFill>
        <p:spPr>
          <a:xfrm>
            <a:off x="901800" y="10523880"/>
            <a:ext cx="22575960" cy="254952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3"/>
          <p:cNvSpPr/>
          <p:nvPr/>
        </p:nvSpPr>
        <p:spPr>
          <a:xfrm>
            <a:off x="4500000" y="299160"/>
            <a:ext cx="1223928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E71C4C"/>
                </a:solidFill>
                <a:latin typeface="Arial"/>
                <a:ea typeface="DejaVu Sans"/>
              </a:rPr>
              <a:t>С 23 января  2024 старт КПК</a:t>
            </a:r>
            <a:endParaRPr lang="ru-RU" sz="5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E71C4C"/>
                </a:solidFill>
                <a:latin typeface="Arial"/>
                <a:ea typeface="DejaVu Sans"/>
              </a:rPr>
              <a:t>В ноябре 2023 открыт набор на очно-заочные лицензионные курсы </a:t>
            </a:r>
            <a:endParaRPr lang="ru-RU" sz="5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E71C4C"/>
                </a:solidFill>
                <a:latin typeface="Arial"/>
                <a:ea typeface="DejaVu Sans"/>
              </a:rPr>
              <a:t>С апреля 2024- вторая волна</a:t>
            </a:r>
            <a:endParaRPr lang="ru-RU" sz="5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5400" b="0" strike="noStrike" spc="-1">
              <a:latin typeface="Arial"/>
            </a:endParaRPr>
          </a:p>
        </p:txBody>
      </p:sp>
      <p:pic>
        <p:nvPicPr>
          <p:cNvPr id="183" name="Рисунок 182"/>
          <p:cNvPicPr/>
          <p:nvPr/>
        </p:nvPicPr>
        <p:blipFill>
          <a:blip r:embed="rId6" cstate="print"/>
          <a:srcRect l="15760" t="10467" r="16333" b="58047"/>
          <a:stretch/>
        </p:blipFill>
        <p:spPr>
          <a:xfrm>
            <a:off x="798840" y="5943600"/>
            <a:ext cx="17561160" cy="458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5022000" y="6554520"/>
            <a:ext cx="14395680" cy="65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21A49"/>
                </a:solidFill>
                <a:latin typeface="Arial"/>
                <a:ea typeface="DejaVu Sans"/>
              </a:rPr>
              <a:t>СПАСИБО ЗА ВНИМАНИЕ!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33205</TotalTime>
  <Words>196</Words>
  <Application>Microsoft Office PowerPoint</Application>
  <PresentationFormat>Произвольный</PresentationFormat>
  <Paragraphs>52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РЕАЛИЗАЦИИ НАЦИОНАЛЬНЫХ ПРОЕКТОВ В ПЕРМСКОМ КРАЕ В 2019 г.</dc:title>
  <dc:creator>Щербинина Ирина Михайловна</dc:creator>
  <cp:lastModifiedBy>Zhenina-LV</cp:lastModifiedBy>
  <cp:revision>1974</cp:revision>
  <cp:lastPrinted>2022-05-11T13:25:39Z</cp:lastPrinted>
  <dcterms:modified xsi:type="dcterms:W3CDTF">2023-12-21T07:59:33Z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</vt:i4>
  </property>
</Properties>
</file>