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4" r:id="rId5"/>
    <p:sldId id="258" r:id="rId6"/>
    <p:sldId id="259" r:id="rId7"/>
    <p:sldId id="260" r:id="rId8"/>
    <p:sldId id="261" r:id="rId9"/>
    <p:sldId id="262" r:id="rId10"/>
    <p:sldId id="263" r:id="rId11"/>
    <p:sldId id="275" r:id="rId12"/>
    <p:sldId id="264" r:id="rId13"/>
    <p:sldId id="265" r:id="rId14"/>
    <p:sldId id="267" r:id="rId15"/>
    <p:sldId id="268" r:id="rId16"/>
    <p:sldId id="269" r:id="rId17"/>
    <p:sldId id="271" r:id="rId18"/>
    <p:sldId id="270" r:id="rId19"/>
    <p:sldId id="272" r:id="rId20"/>
    <p:sldId id="266"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69"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jpeg"/><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6.bin"/><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6.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42.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jpeg"/><Relationship Id="rId5" Type="http://schemas.openxmlformats.org/officeDocument/2006/relationships/image" Target="../media/image7.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975F2749-6A59-48F1-825C-835AC5F77BDE}"/>
              </a:ext>
            </a:extLst>
          </p:cNvPr>
          <p:cNvPicPr>
            <a:picLocks noChangeAspect="1"/>
          </p:cNvPicPr>
          <p:nvPr/>
        </p:nvPicPr>
        <p:blipFill>
          <a:blip r:embed="rId2" cstate="print"/>
          <a:stretch>
            <a:fillRect/>
          </a:stretch>
        </p:blipFill>
        <p:spPr>
          <a:xfrm>
            <a:off x="676275" y="5580899"/>
            <a:ext cx="8467725" cy="1277101"/>
          </a:xfrm>
          <a:prstGeom prst="rect">
            <a:avLst/>
          </a:prstGeom>
        </p:spPr>
      </p:pic>
      <p:pic>
        <p:nvPicPr>
          <p:cNvPr id="5" name="Рисунок 4">
            <a:extLst>
              <a:ext uri="{FF2B5EF4-FFF2-40B4-BE49-F238E27FC236}">
                <a16:creationId xmlns="" xmlns:a16="http://schemas.microsoft.com/office/drawing/2014/main" id="{0287FDE6-95B7-4368-B454-EDD09FD9E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0"/>
            <a:ext cx="969154" cy="1071352"/>
          </a:xfrm>
          <a:prstGeom prst="rect">
            <a:avLst/>
          </a:prstGeom>
        </p:spPr>
      </p:pic>
      <p:pic>
        <p:nvPicPr>
          <p:cNvPr id="6" name="Picture 2" descr="C:\Users\Chernicyna-NA\Desktop\САЙТ ЦЕНТР\лого больш.png"/>
          <p:cNvPicPr>
            <a:picLocks noChangeAspect="1" noChangeArrowheads="1"/>
          </p:cNvPicPr>
          <p:nvPr/>
        </p:nvPicPr>
        <p:blipFill>
          <a:blip r:embed="rId4" cstate="print"/>
          <a:srcRect/>
          <a:stretch>
            <a:fillRect/>
          </a:stretch>
        </p:blipFill>
        <p:spPr bwMode="auto">
          <a:xfrm>
            <a:off x="6444208" y="166423"/>
            <a:ext cx="861168" cy="959954"/>
          </a:xfrm>
          <a:prstGeom prst="rect">
            <a:avLst/>
          </a:prstGeom>
          <a:noFill/>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3547" y="0"/>
            <a:ext cx="800708" cy="1071352"/>
          </a:xfrm>
          <a:prstGeom prst="rect">
            <a:avLst/>
          </a:prstGeom>
          <a:ln>
            <a:noFill/>
          </a:ln>
          <a:effectLst/>
        </p:spPr>
      </p:pic>
      <p:pic>
        <p:nvPicPr>
          <p:cNvPr id="8" name="Picture 2" descr="C:\Users\Chernicyna-NA\Desktop\САЙТ ЦЕНТР\подвал\logo2.png"/>
          <p:cNvPicPr>
            <a:picLocks noChangeAspect="1" noChangeArrowheads="1"/>
          </p:cNvPicPr>
          <p:nvPr/>
        </p:nvPicPr>
        <p:blipFill>
          <a:blip r:embed="rId6" cstate="print"/>
          <a:srcRect/>
          <a:stretch>
            <a:fillRect/>
          </a:stretch>
        </p:blipFill>
        <p:spPr bwMode="auto">
          <a:xfrm>
            <a:off x="7767626" y="193514"/>
            <a:ext cx="1022838" cy="905770"/>
          </a:xfrm>
          <a:prstGeom prst="rect">
            <a:avLst/>
          </a:prstGeom>
          <a:noFill/>
        </p:spPr>
      </p:pic>
      <p:sp>
        <p:nvSpPr>
          <p:cNvPr id="9" name="Прямоугольник 8"/>
          <p:cNvSpPr/>
          <p:nvPr/>
        </p:nvSpPr>
        <p:spPr>
          <a:xfrm>
            <a:off x="2339752" y="4797152"/>
            <a:ext cx="6516216" cy="646331"/>
          </a:xfrm>
          <a:prstGeom prst="rect">
            <a:avLst/>
          </a:prstGeom>
        </p:spPr>
        <p:txBody>
          <a:bodyPr wrap="square">
            <a:spAutoFit/>
          </a:bodyPr>
          <a:lstStyle/>
          <a:p>
            <a:pPr algn="r"/>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пикер : </a:t>
            </a:r>
            <a:r>
              <a:rPr lang="ru-RU" i="1" dirty="0">
                <a:latin typeface="Times New Roman" panose="02020603050405020304" pitchFamily="18" charset="0"/>
                <a:cs typeface="Times New Roman" panose="02020603050405020304" pitchFamily="18" charset="0"/>
              </a:rPr>
              <a:t>Е.О. Новикова</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r"/>
            <a:r>
              <a:rPr lang="ru-RU" dirty="0" smtClean="0">
                <a:latin typeface="Times New Roman" panose="02020603050405020304" pitchFamily="18" charset="0"/>
                <a:cs typeface="Times New Roman" panose="02020603050405020304" pitchFamily="18" charset="0"/>
              </a:rPr>
              <a:t>ст</a:t>
            </a:r>
            <a:r>
              <a:rPr lang="ru-RU" dirty="0">
                <a:latin typeface="Times New Roman" panose="02020603050405020304" pitchFamily="18" charset="0"/>
                <a:cs typeface="Times New Roman" panose="02020603050405020304" pitchFamily="18" charset="0"/>
              </a:rPr>
              <a:t>. преподаватель кафедры общего образования ЦНППМПР</a:t>
            </a:r>
          </a:p>
        </p:txBody>
      </p:sp>
      <p:sp>
        <p:nvSpPr>
          <p:cNvPr id="11" name="Прямоугольник 10"/>
          <p:cNvSpPr/>
          <p:nvPr/>
        </p:nvSpPr>
        <p:spPr>
          <a:xfrm>
            <a:off x="323528" y="1988840"/>
            <a:ext cx="8496944" cy="2185214"/>
          </a:xfrm>
          <a:prstGeom prst="rect">
            <a:avLst/>
          </a:prstGeom>
        </p:spPr>
        <p:txBody>
          <a:bodyPr wrap="square">
            <a:spAutoFit/>
          </a:bodyPr>
          <a:lstStyle/>
          <a:p>
            <a:pPr algn="ctr"/>
            <a:r>
              <a:rPr lang="ru-RU" sz="3400" b="1" dirty="0" smtClean="0">
                <a:latin typeface="Times New Roman" panose="02020603050405020304" pitchFamily="18" charset="0"/>
                <a:cs typeface="Times New Roman" panose="02020603050405020304" pitchFamily="18" charset="0"/>
              </a:rPr>
              <a:t>Условная вероятность</a:t>
            </a:r>
          </a:p>
          <a:p>
            <a:pPr algn="ctr"/>
            <a:r>
              <a:rPr lang="ru-RU" sz="3400" b="1" dirty="0" smtClean="0">
                <a:latin typeface="Times New Roman" panose="02020603050405020304" pitchFamily="18" charset="0"/>
                <a:cs typeface="Times New Roman" panose="02020603050405020304" pitchFamily="18" charset="0"/>
              </a:rPr>
              <a:t>Формула полной вероятности</a:t>
            </a:r>
          </a:p>
          <a:p>
            <a:pPr algn="ctr"/>
            <a:r>
              <a:rPr lang="ru-RU" sz="3400" b="1" dirty="0" smtClean="0">
                <a:latin typeface="Times New Roman" panose="02020603050405020304" pitchFamily="18" charset="0"/>
                <a:cs typeface="Times New Roman" panose="02020603050405020304" pitchFamily="18" charset="0"/>
              </a:rPr>
              <a:t>Формула Байеса</a:t>
            </a:r>
          </a:p>
          <a:p>
            <a:pPr algn="ctr"/>
            <a:endParaRPr lang="ru-RU"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402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4867" y="1052736"/>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36512" y="112474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0" y="6381328"/>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2049" name="Rectangle 1"/>
          <p:cNvSpPr>
            <a:spLocks noChangeArrowheads="1"/>
          </p:cNvSpPr>
          <p:nvPr/>
        </p:nvSpPr>
        <p:spPr bwMode="auto">
          <a:xfrm>
            <a:off x="3649162" y="332656"/>
            <a:ext cx="18742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Times New Roman" pitchFamily="18" charset="0"/>
                <a:ea typeface="Calibri" pitchFamily="34" charset="0"/>
                <a:cs typeface="Times New Roman" pitchFamily="18" charset="0"/>
              </a:rPr>
              <a:t>События</a:t>
            </a:r>
            <a:endParaRPr kumimoji="0" lang="ru-RU" sz="3200" b="0" i="0" u="none" strike="noStrike" cap="none" normalizeH="0" baseline="0" dirty="0" smtClean="0">
              <a:ln>
                <a:noFill/>
              </a:ln>
              <a:effectLst/>
              <a:latin typeface="Arial" pitchFamily="34" charset="0"/>
              <a:cs typeface="Arial" pitchFamily="34" charset="0"/>
            </a:endParaRPr>
          </a:p>
        </p:txBody>
      </p:sp>
      <p:sp>
        <p:nvSpPr>
          <p:cNvPr id="7" name="TextBox 6"/>
          <p:cNvSpPr txBox="1"/>
          <p:nvPr/>
        </p:nvSpPr>
        <p:spPr>
          <a:xfrm>
            <a:off x="251520" y="1412776"/>
            <a:ext cx="4392488" cy="3293209"/>
          </a:xfrm>
          <a:prstGeom prst="rect">
            <a:avLst/>
          </a:prstGeom>
          <a:solidFill>
            <a:schemeClr val="accent2">
              <a:lumMod val="20000"/>
              <a:lumOff val="80000"/>
            </a:schemeClr>
          </a:solidFill>
        </p:spPr>
        <p:txBody>
          <a:bodyPr wrap="square" rtlCol="0">
            <a:spAutoFit/>
          </a:bodyPr>
          <a:lstStyle/>
          <a:p>
            <a:pPr algn="just"/>
            <a:r>
              <a:rPr lang="ru-RU" sz="2600" dirty="0" smtClean="0">
                <a:latin typeface="Times New Roman" pitchFamily="18" charset="0"/>
                <a:cs typeface="Times New Roman" pitchFamily="18" charset="0"/>
              </a:rPr>
              <a:t>События А и В являются </a:t>
            </a:r>
            <a:r>
              <a:rPr lang="ru-RU" sz="2600" b="1" i="1" dirty="0" smtClean="0">
                <a:latin typeface="Times New Roman" pitchFamily="18" charset="0"/>
                <a:cs typeface="Times New Roman" pitchFamily="18" charset="0"/>
              </a:rPr>
              <a:t>независимыми</a:t>
            </a:r>
            <a:r>
              <a:rPr lang="ru-RU" sz="2600" dirty="0" smtClean="0">
                <a:latin typeface="Times New Roman" pitchFamily="18" charset="0"/>
                <a:cs typeface="Times New Roman" pitchFamily="18" charset="0"/>
              </a:rPr>
              <a:t>, если вероятность любого из них </a:t>
            </a:r>
            <a:r>
              <a:rPr lang="ru-RU" sz="2600" b="1" dirty="0" smtClean="0">
                <a:latin typeface="Times New Roman" pitchFamily="18" charset="0"/>
                <a:cs typeface="Times New Roman" pitchFamily="18" charset="0"/>
              </a:rPr>
              <a:t>не зависит</a:t>
            </a:r>
            <a:r>
              <a:rPr lang="ru-RU" sz="2600" dirty="0" smtClean="0">
                <a:latin typeface="Times New Roman" pitchFamily="18" charset="0"/>
                <a:cs typeface="Times New Roman" pitchFamily="18" charset="0"/>
              </a:rPr>
              <a:t> от появления либо </a:t>
            </a:r>
            <a:r>
              <a:rPr lang="ru-RU" sz="2600" dirty="0" err="1" smtClean="0">
                <a:latin typeface="Times New Roman" pitchFamily="18" charset="0"/>
                <a:cs typeface="Times New Roman" pitchFamily="18" charset="0"/>
              </a:rPr>
              <a:t>непоявления</a:t>
            </a:r>
            <a:r>
              <a:rPr lang="ru-RU" sz="2600" dirty="0" smtClean="0">
                <a:latin typeface="Times New Roman" pitchFamily="18" charset="0"/>
                <a:cs typeface="Times New Roman" pitchFamily="18" charset="0"/>
              </a:rPr>
              <a:t> другого события.</a:t>
            </a:r>
          </a:p>
          <a:p>
            <a:pPr algn="just"/>
            <a:r>
              <a:rPr lang="ru-RU" sz="2600" dirty="0" smtClean="0">
                <a:latin typeface="Times New Roman" pitchFamily="18" charset="0"/>
                <a:cs typeface="Times New Roman" pitchFamily="18" charset="0"/>
              </a:rPr>
              <a:t>  </a:t>
            </a:r>
          </a:p>
          <a:p>
            <a:pPr algn="just"/>
            <a:endParaRPr lang="ru-RU" sz="2600" dirty="0">
              <a:latin typeface="Times New Roman" pitchFamily="18" charset="0"/>
              <a:cs typeface="Times New Roman" pitchFamily="18" charset="0"/>
            </a:endParaRPr>
          </a:p>
        </p:txBody>
      </p:sp>
      <p:sp>
        <p:nvSpPr>
          <p:cNvPr id="2050" name="Rectangle 2"/>
          <p:cNvSpPr>
            <a:spLocks noChangeArrowheads="1"/>
          </p:cNvSpPr>
          <p:nvPr/>
        </p:nvSpPr>
        <p:spPr bwMode="auto">
          <a:xfrm>
            <a:off x="4716016" y="1422355"/>
            <a:ext cx="4248472" cy="3293209"/>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Событие</a:t>
            </a:r>
            <a:r>
              <a:rPr kumimoji="0" lang="ru-RU" sz="26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a:t>
            </a:r>
            <a:r>
              <a:rPr kumimoji="0" lang="ru-RU" sz="26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является </a:t>
            </a:r>
            <a:r>
              <a:rPr kumimoji="0" lang="ru-RU" sz="2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зависимым</a:t>
            </a: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если помимо случайных факторов его вероятность зависит от появления либо </a:t>
            </a:r>
            <a:r>
              <a:rPr kumimoji="0" lang="ru-RU" sz="26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непоявления</a:t>
            </a: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события</a:t>
            </a:r>
            <a:r>
              <a:rPr kumimoji="0" lang="ru-RU" sz="26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323528" y="4867126"/>
            <a:ext cx="4248472" cy="1154162"/>
          </a:xfrm>
          <a:prstGeom prst="rect">
            <a:avLst/>
          </a:prstGeom>
          <a:noFill/>
        </p:spPr>
        <p:txBody>
          <a:bodyPr wrap="square" rtlCol="0">
            <a:spAutoFit/>
          </a:bodyPr>
          <a:lstStyle/>
          <a:p>
            <a:r>
              <a:rPr lang="ru-RU" sz="2300" i="1" dirty="0" smtClean="0">
                <a:latin typeface="Times New Roman" pitchFamily="18" charset="0"/>
                <a:cs typeface="Times New Roman" pitchFamily="18" charset="0"/>
              </a:rPr>
              <a:t>Пример: </a:t>
            </a:r>
            <a:r>
              <a:rPr lang="ru-RU" sz="2300" dirty="0" smtClean="0">
                <a:latin typeface="Times New Roman" pitchFamily="18" charset="0"/>
                <a:cs typeface="Times New Roman" pitchFamily="18" charset="0"/>
              </a:rPr>
              <a:t>Подбрасывание двух монет</a:t>
            </a:r>
          </a:p>
          <a:p>
            <a:endParaRPr lang="ru-RU" sz="2300" i="1" dirty="0" smtClean="0">
              <a:latin typeface="Times New Roman" pitchFamily="18" charset="0"/>
              <a:cs typeface="Times New Roman" pitchFamily="18" charset="0"/>
            </a:endParaRPr>
          </a:p>
        </p:txBody>
      </p:sp>
      <p:sp>
        <p:nvSpPr>
          <p:cNvPr id="11" name="TextBox 10"/>
          <p:cNvSpPr txBox="1"/>
          <p:nvPr/>
        </p:nvSpPr>
        <p:spPr>
          <a:xfrm>
            <a:off x="4895528" y="4725144"/>
            <a:ext cx="4248472" cy="1154162"/>
          </a:xfrm>
          <a:prstGeom prst="rect">
            <a:avLst/>
          </a:prstGeom>
          <a:noFill/>
        </p:spPr>
        <p:txBody>
          <a:bodyPr wrap="square" rtlCol="0">
            <a:spAutoFit/>
          </a:bodyPr>
          <a:lstStyle/>
          <a:p>
            <a:r>
              <a:rPr lang="ru-RU" sz="2300" i="1" dirty="0" smtClean="0">
                <a:latin typeface="Times New Roman" pitchFamily="18" charset="0"/>
                <a:cs typeface="Times New Roman" pitchFamily="18" charset="0"/>
              </a:rPr>
              <a:t>Пример: </a:t>
            </a:r>
            <a:r>
              <a:rPr lang="ru-RU" sz="2300" dirty="0" smtClean="0">
                <a:latin typeface="Times New Roman" pitchFamily="18" charset="0"/>
                <a:cs typeface="Times New Roman" pitchFamily="18" charset="0"/>
              </a:rPr>
              <a:t>Из неполной колоды игроку будет сдана карта червовой масти</a:t>
            </a:r>
            <a:endParaRPr lang="ru-RU" sz="2300" dirty="0">
              <a:latin typeface="Times New Roman" pitchFamily="18" charset="0"/>
              <a:cs typeface="Times New Roman" pitchFamily="18" charset="0"/>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09155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4867" y="620688"/>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36512" y="692696"/>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2049" name="Rectangle 1"/>
          <p:cNvSpPr>
            <a:spLocks noChangeArrowheads="1"/>
          </p:cNvSpPr>
          <p:nvPr/>
        </p:nvSpPr>
        <p:spPr bwMode="auto">
          <a:xfrm>
            <a:off x="3649162" y="188640"/>
            <a:ext cx="18742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Times New Roman" pitchFamily="18" charset="0"/>
                <a:ea typeface="Calibri" pitchFamily="34" charset="0"/>
                <a:cs typeface="Times New Roman" pitchFamily="18" charset="0"/>
              </a:rPr>
              <a:t>События</a:t>
            </a:r>
            <a:endParaRPr kumimoji="0" lang="ru-RU" sz="3200" b="0" i="0" u="none" strike="noStrike" cap="none" normalizeH="0" baseline="0" dirty="0" smtClean="0">
              <a:ln>
                <a:noFill/>
              </a:ln>
              <a:effectLst/>
              <a:latin typeface="Arial" pitchFamily="34" charset="0"/>
              <a:cs typeface="Arial" pitchFamily="34" charset="0"/>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2" name="Рисунок 11" descr="https://myslide.ru/documents_3/f6aabede8e18974a8ebe58ec91f7fe46/img11.jpg"/>
          <p:cNvPicPr/>
          <p:nvPr/>
        </p:nvPicPr>
        <p:blipFill rotWithShape="1">
          <a:blip r:embed="rId3">
            <a:extLst>
              <a:ext uri="{28A0092B-C50C-407E-A947-70E740481C1C}">
                <a14:useLocalDpi xmlns:a14="http://schemas.microsoft.com/office/drawing/2010/main" val="0"/>
              </a:ext>
            </a:extLst>
          </a:blip>
          <a:srcRect t="12177"/>
          <a:stretch/>
        </p:blipFill>
        <p:spPr bwMode="auto">
          <a:xfrm>
            <a:off x="1979712" y="764704"/>
            <a:ext cx="5808712" cy="4485151"/>
          </a:xfrm>
          <a:prstGeom prst="rect">
            <a:avLst/>
          </a:prstGeom>
          <a:noFill/>
          <a:ln>
            <a:noFill/>
          </a:ln>
        </p:spPr>
      </p:pic>
      <p:sp>
        <p:nvSpPr>
          <p:cNvPr id="13" name="Rectangle 2"/>
          <p:cNvSpPr>
            <a:spLocks noChangeArrowheads="1"/>
          </p:cNvSpPr>
          <p:nvPr/>
        </p:nvSpPr>
        <p:spPr bwMode="auto">
          <a:xfrm>
            <a:off x="107504" y="5074742"/>
            <a:ext cx="899998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altLang="ru-RU" sz="2600" b="1" i="0" u="sng" strike="noStrike" cap="none" normalizeH="0" baseline="0" dirty="0" smtClean="0">
                <a:ln>
                  <a:noFill/>
                </a:ln>
                <a:solidFill>
                  <a:srgbClr val="333333"/>
                </a:solidFill>
                <a:effectLst/>
                <a:latin typeface="Times New Roman" panose="02020603050405020304" pitchFamily="18" charset="0"/>
                <a:ea typeface="Calibri" pitchFamily="34" charset="0"/>
                <a:cs typeface="Times New Roman" pitchFamily="18" charset="0"/>
              </a:rPr>
              <a:t>Совместны</a:t>
            </a:r>
            <a:r>
              <a:rPr kumimoji="0" lang="ru-RU" altLang="ru-RU" sz="2600" b="1" i="0" u="none" strike="noStrike" cap="none" normalizeH="0" baseline="0" dirty="0" smtClean="0">
                <a:ln>
                  <a:noFill/>
                </a:ln>
                <a:solidFill>
                  <a:srgbClr val="333333"/>
                </a:solidFill>
                <a:effectLst/>
                <a:latin typeface="Times New Roman" panose="02020603050405020304" pitchFamily="18" charset="0"/>
                <a:ea typeface="Calibri" pitchFamily="34" charset="0"/>
                <a:cs typeface="Times New Roman" pitchFamily="18" charset="0"/>
              </a:rPr>
              <a:t>е события могут быть, как </a:t>
            </a:r>
            <a:r>
              <a:rPr kumimoji="0" lang="ru-RU" altLang="ru-RU" sz="2600" b="1" i="0" u="sng" strike="noStrike" cap="none" normalizeH="0" baseline="0" dirty="0" smtClean="0">
                <a:ln>
                  <a:noFill/>
                </a:ln>
                <a:solidFill>
                  <a:srgbClr val="333333"/>
                </a:solidFill>
                <a:effectLst/>
                <a:latin typeface="Times New Roman" panose="02020603050405020304" pitchFamily="18" charset="0"/>
                <a:ea typeface="Calibri" pitchFamily="34" charset="0"/>
                <a:cs typeface="Times New Roman" pitchFamily="18" charset="0"/>
              </a:rPr>
              <a:t>зависим</a:t>
            </a:r>
            <a:r>
              <a:rPr kumimoji="0" lang="ru-RU" altLang="ru-RU" sz="2600" b="1" i="0" u="none" strike="noStrike" cap="none" normalizeH="0" baseline="0" dirty="0" smtClean="0">
                <a:ln>
                  <a:noFill/>
                </a:ln>
                <a:solidFill>
                  <a:srgbClr val="333333"/>
                </a:solidFill>
                <a:effectLst/>
                <a:latin typeface="Times New Roman" panose="02020603050405020304" pitchFamily="18" charset="0"/>
                <a:ea typeface="Calibri" pitchFamily="34" charset="0"/>
                <a:cs typeface="Times New Roman" pitchFamily="18" charset="0"/>
              </a:rPr>
              <a:t>ы, так и </a:t>
            </a:r>
            <a:r>
              <a:rPr kumimoji="0" lang="ru-RU" altLang="ru-RU" sz="2600" b="1" i="0" u="sng" strike="noStrike" cap="none" normalizeH="0" baseline="0" dirty="0" smtClean="0">
                <a:ln>
                  <a:noFill/>
                </a:ln>
                <a:solidFill>
                  <a:srgbClr val="333333"/>
                </a:solidFill>
                <a:effectLst/>
                <a:latin typeface="Times New Roman" panose="02020603050405020304" pitchFamily="18" charset="0"/>
                <a:ea typeface="Calibri" pitchFamily="34" charset="0"/>
                <a:cs typeface="Times New Roman" pitchFamily="18" charset="0"/>
              </a:rPr>
              <a:t>независимые</a:t>
            </a:r>
            <a:endParaRPr kumimoji="0" lang="ru-RU" altLang="ru-RU" sz="2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altLang="ru-RU" sz="2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Несовместные</a:t>
            </a:r>
            <a:r>
              <a:rPr kumimoji="0" lang="ru-RU" altLang="ru-RU"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события </a:t>
            </a:r>
            <a:r>
              <a:rPr kumimoji="0" lang="ru-RU" altLang="ru-RU" sz="2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зависимы</a:t>
            </a:r>
            <a:r>
              <a:rPr kumimoji="0" lang="ru-RU" altLang="ru-RU"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появление одного обращает вероятность появления другого в 0.</a:t>
            </a:r>
            <a:endParaRPr kumimoji="0" lang="ru-RU" altLang="ru-RU" sz="2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8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3" cstate="print"/>
          <a:srcRect/>
          <a:stretch>
            <a:fillRect/>
          </a:stretch>
        </p:blipFill>
        <p:spPr bwMode="auto">
          <a:xfrm>
            <a:off x="8100392" y="0"/>
            <a:ext cx="861168" cy="959954"/>
          </a:xfrm>
          <a:prstGeom prst="rect">
            <a:avLst/>
          </a:prstGeom>
          <a:noFill/>
        </p:spPr>
      </p:pic>
      <p:sp>
        <p:nvSpPr>
          <p:cNvPr id="1025" name="Rectangle 1"/>
          <p:cNvSpPr>
            <a:spLocks noChangeArrowheads="1"/>
          </p:cNvSpPr>
          <p:nvPr/>
        </p:nvSpPr>
        <p:spPr bwMode="auto">
          <a:xfrm>
            <a:off x="1890045" y="29944"/>
            <a:ext cx="53802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Условная вероятность</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184924" y="806093"/>
            <a:ext cx="877415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Вероятность события </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a:t>
            </a: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вычисленная в предположении того, что событие </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a:t>
            </a: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уже произошло</a:t>
            </a: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называется </a:t>
            </a:r>
            <a:r>
              <a:rPr kumimoji="0" lang="ru-RU" sz="2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условной вероятностью</a:t>
            </a: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наступления события </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a:t>
            </a: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и обозначается через                или</a:t>
            </a:r>
            <a:r>
              <a:rPr kumimoji="0" lang="ru-RU" sz="26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Р(В</a:t>
            </a:r>
            <a:r>
              <a:rPr kumimoji="0" lang="en-US" sz="26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/A)</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928826974"/>
              </p:ext>
            </p:extLst>
          </p:nvPr>
        </p:nvGraphicFramePr>
        <p:xfrm>
          <a:off x="1180027" y="2023778"/>
          <a:ext cx="883409" cy="451520"/>
        </p:xfrm>
        <a:graphic>
          <a:graphicData uri="http://schemas.openxmlformats.org/presentationml/2006/ole">
            <mc:AlternateContent xmlns:mc="http://schemas.openxmlformats.org/markup-compatibility/2006">
              <mc:Choice xmlns:v="urn:schemas-microsoft-com:vml" Requires="v">
                <p:oleObj spid="_x0000_s1035" r:id="rId4" imgW="431613" imgH="215806" progId="Equation.3">
                  <p:embed/>
                </p:oleObj>
              </mc:Choice>
              <mc:Fallback>
                <p:oleObj r:id="rId4" imgW="431613" imgH="21580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0027" y="2023778"/>
                        <a:ext cx="883409" cy="451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2" descr="https://cf2.ppt-online.org/files2/slide/y/Y2uH0Mz6y7kRQAnsW9C5va1TEtpXKSi4cqPUjLGhxF/slide-44.jpg"/>
          <p:cNvPicPr>
            <a:picLocks noChangeAspect="1" noChangeArrowheads="1"/>
          </p:cNvPicPr>
          <p:nvPr/>
        </p:nvPicPr>
        <p:blipFill rotWithShape="1">
          <a:blip r:embed="rId6">
            <a:extLst>
              <a:ext uri="{28A0092B-C50C-407E-A947-70E740481C1C}">
                <a14:useLocalDpi xmlns:a14="http://schemas.microsoft.com/office/drawing/2010/main" val="0"/>
              </a:ext>
            </a:extLst>
          </a:blip>
          <a:srcRect l="4654" t="38524" r="10079" b="21458"/>
          <a:stretch/>
        </p:blipFill>
        <p:spPr bwMode="auto">
          <a:xfrm>
            <a:off x="134332" y="2969479"/>
            <a:ext cx="8863242" cy="233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6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5" name="Rectangle 1"/>
          <p:cNvSpPr>
            <a:spLocks noChangeArrowheads="1"/>
          </p:cNvSpPr>
          <p:nvPr/>
        </p:nvSpPr>
        <p:spPr bwMode="auto">
          <a:xfrm>
            <a:off x="1890045" y="29944"/>
            <a:ext cx="53802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Условная вероятность</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Прямоугольник 3"/>
          <p:cNvSpPr/>
          <p:nvPr/>
        </p:nvSpPr>
        <p:spPr>
          <a:xfrm>
            <a:off x="191182" y="822771"/>
            <a:ext cx="8566024"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Правильную игральную кость бросают дважды. Найдите вероятности событий: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в первый раз выпало менее шести очков и сумма очков равна 8; </a:t>
            </a:r>
          </a:p>
          <a:p>
            <a:r>
              <a:rPr lang="ru-RU" dirty="0">
                <a:latin typeface="Times New Roman" panose="02020603050405020304" pitchFamily="18" charset="0"/>
                <a:cs typeface="Times New Roman" panose="02020603050405020304" pitchFamily="18" charset="0"/>
              </a:rPr>
              <a:t>б) в первый раз выпало менее шести очков, если известно, что сумма выпавших очков равна 8.</a:t>
            </a:r>
          </a:p>
          <a:p>
            <a:r>
              <a:rPr lang="ru-RU" dirty="0">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445613" y="1918573"/>
            <a:ext cx="7994276" cy="646331"/>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Введем </a:t>
            </a:r>
            <a:r>
              <a:rPr lang="ru-RU" dirty="0">
                <a:latin typeface="Times New Roman" panose="02020603050405020304" pitchFamily="18" charset="0"/>
                <a:cs typeface="Times New Roman" panose="02020603050405020304" pitchFamily="18" charset="0"/>
              </a:rPr>
              <a:t>обозначения для событий: </a:t>
            </a:r>
            <a:r>
              <a:rPr lang="ru-RU" i="1" dirty="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«в первый </a:t>
            </a:r>
            <a:r>
              <a:rPr lang="ru-RU" dirty="0" smtClean="0">
                <a:latin typeface="Times New Roman" panose="02020603050405020304" pitchFamily="18" charset="0"/>
                <a:cs typeface="Times New Roman" panose="02020603050405020304" pitchFamily="18" charset="0"/>
              </a:rPr>
              <a:t>раз выпало </a:t>
            </a:r>
            <a:r>
              <a:rPr lang="ru-RU" dirty="0">
                <a:latin typeface="Times New Roman" panose="02020603050405020304" pitchFamily="18" charset="0"/>
                <a:cs typeface="Times New Roman" panose="02020603050405020304" pitchFamily="18" charset="0"/>
              </a:rPr>
              <a:t>не больше 5 очков» и </a:t>
            </a:r>
            <a:r>
              <a:rPr lang="ru-RU" i="1" dirty="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«сумма </a:t>
            </a:r>
            <a:r>
              <a:rPr lang="ru-RU" dirty="0" smtClean="0">
                <a:latin typeface="Times New Roman" panose="02020603050405020304" pitchFamily="18" charset="0"/>
                <a:cs typeface="Times New Roman" panose="02020603050405020304" pitchFamily="18" charset="0"/>
              </a:rPr>
              <a:t>выпавших </a:t>
            </a:r>
            <a:r>
              <a:rPr lang="ru-RU" dirty="0">
                <a:latin typeface="Times New Roman" panose="02020603050405020304" pitchFamily="18" charset="0"/>
                <a:cs typeface="Times New Roman" panose="02020603050405020304" pitchFamily="18" charset="0"/>
              </a:rPr>
              <a:t>очков равна 8</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698"/>
          <a:stretch/>
        </p:blipFill>
        <p:spPr bwMode="auto">
          <a:xfrm>
            <a:off x="29515" y="3263735"/>
            <a:ext cx="2417615" cy="22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368352" y="3300461"/>
                <a:ext cx="1181643" cy="789768"/>
              </a:xfrm>
              <a:prstGeom prst="rect">
                <a:avLst/>
              </a:prstGeom>
              <a:noFill/>
            </p:spPr>
            <p:txBody>
              <a:bodyPr wrap="square" rtlCol="0">
                <a:spAutoFit/>
              </a:bodyPr>
              <a:lstStyle/>
              <a:p>
                <a:r>
                  <a:rPr lang="ru-RU" sz="3200" dirty="0" smtClean="0">
                    <a:latin typeface="Times New Roman" panose="02020603050405020304" pitchFamily="18" charset="0"/>
                    <a:cs typeface="Times New Roman" panose="02020603050405020304" pitchFamily="18" charset="0"/>
                  </a:rPr>
                  <a:t>Р</a:t>
                </a:r>
                <a14:m>
                  <m:oMath xmlns:m="http://schemas.openxmlformats.org/officeDocument/2006/math">
                    <m:r>
                      <a:rPr lang="en-US" sz="3200" i="1" smtClean="0">
                        <a:latin typeface="Cambria Math"/>
                      </a:rPr>
                      <m:t>=</m:t>
                    </m:r>
                    <m:f>
                      <m:fPr>
                        <m:ctrlPr>
                          <a:rPr lang="en-US" sz="3200" i="1" smtClean="0">
                            <a:latin typeface="Cambria Math"/>
                          </a:rPr>
                        </m:ctrlPr>
                      </m:fPr>
                      <m:num>
                        <m:r>
                          <a:rPr lang="ru-RU" sz="3200" b="0" i="1" smtClean="0">
                            <a:latin typeface="Cambria Math"/>
                          </a:rPr>
                          <m:t>4</m:t>
                        </m:r>
                      </m:num>
                      <m:den>
                        <m:r>
                          <a:rPr lang="ru-RU" sz="3200" b="0" i="1" smtClean="0">
                            <a:latin typeface="Cambria Math"/>
                          </a:rPr>
                          <m:t>36</m:t>
                        </m:r>
                      </m:den>
                    </m:f>
                  </m:oMath>
                </a14:m>
                <a:endParaRPr lang="ru-RU" sz="32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68352" y="3300461"/>
                <a:ext cx="1181643" cy="789768"/>
              </a:xfrm>
              <a:prstGeom prst="rect">
                <a:avLst/>
              </a:prstGeom>
              <a:blipFill rotWithShape="1">
                <a:blip r:embed="rId4"/>
                <a:stretch>
                  <a:fillRect l="-13472" b="-9231"/>
                </a:stretch>
              </a:blipFill>
            </p:spPr>
            <p:txBody>
              <a:bodyPr/>
              <a:lstStyle/>
              <a:p>
                <a:r>
                  <a:rPr lang="ru-RU">
                    <a:noFill/>
                  </a:rPr>
                  <a:t> </a:t>
                </a:r>
              </a:p>
            </p:txBody>
          </p:sp>
        </mc:Fallback>
      </mc:AlternateContent>
      <p:sp>
        <p:nvSpPr>
          <p:cNvPr id="7" name="Прямоугольник 6"/>
          <p:cNvSpPr/>
          <p:nvPr/>
        </p:nvSpPr>
        <p:spPr>
          <a:xfrm>
            <a:off x="150866" y="2642146"/>
            <a:ext cx="3478357" cy="646331"/>
          </a:xfrm>
          <a:prstGeom prst="rect">
            <a:avLst/>
          </a:prstGeom>
          <a:solidFill>
            <a:schemeClr val="accent5">
              <a:lumMod val="20000"/>
              <a:lumOff val="80000"/>
            </a:schemeClr>
          </a:solidFill>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А) Нужно </a:t>
            </a:r>
            <a:r>
              <a:rPr lang="ru-RU" dirty="0">
                <a:latin typeface="Times New Roman" panose="02020603050405020304" pitchFamily="18" charset="0"/>
                <a:cs typeface="Times New Roman" panose="02020603050405020304" pitchFamily="18" charset="0"/>
              </a:rPr>
              <a:t>найти вероятность </a:t>
            </a:r>
            <a:r>
              <a:rPr lang="ru-RU" dirty="0" smtClean="0">
                <a:latin typeface="Times New Roman" panose="02020603050405020304" pitchFamily="18" charset="0"/>
                <a:cs typeface="Times New Roman" panose="02020603050405020304" pitchFamily="18" charset="0"/>
              </a:rPr>
              <a:t>пересечения </a:t>
            </a:r>
            <a:r>
              <a:rPr lang="ru-RU" dirty="0">
                <a:latin typeface="Times New Roman" panose="02020603050405020304" pitchFamily="18" charset="0"/>
                <a:cs typeface="Times New Roman" panose="02020603050405020304" pitchFamily="18" charset="0"/>
              </a:rPr>
              <a:t>событий </a:t>
            </a:r>
            <a:r>
              <a:rPr lang="ru-RU" i="1" dirty="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и </a:t>
            </a:r>
            <a:r>
              <a:rPr lang="ru-RU" i="1" dirty="0">
                <a:latin typeface="Times New Roman" panose="02020603050405020304" pitchFamily="18" charset="0"/>
                <a:cs typeface="Times New Roman" panose="02020603050405020304" pitchFamily="18" charset="0"/>
              </a:rPr>
              <a:t>В</a:t>
            </a:r>
            <a:r>
              <a:rPr lang="ru-RU" dirty="0">
                <a:latin typeface="Times New Roman" panose="02020603050405020304" pitchFamily="18" charset="0"/>
                <a:cs typeface="Times New Roman" panose="02020603050405020304" pitchFamily="18" charset="0"/>
              </a:rPr>
              <a:t>.</a:t>
            </a:r>
          </a:p>
        </p:txBody>
      </p:sp>
      <p:sp>
        <p:nvSpPr>
          <p:cNvPr id="10" name="Прямоугольник 9"/>
          <p:cNvSpPr/>
          <p:nvPr/>
        </p:nvSpPr>
        <p:spPr>
          <a:xfrm>
            <a:off x="3851920" y="2564904"/>
            <a:ext cx="5157605" cy="923330"/>
          </a:xfrm>
          <a:prstGeom prst="rect">
            <a:avLst/>
          </a:prstGeom>
          <a:solidFill>
            <a:schemeClr val="accent6">
              <a:lumMod val="20000"/>
              <a:lumOff val="80000"/>
            </a:schemeClr>
          </a:solidFill>
        </p:spPr>
        <p:txBody>
          <a:bodyPr wrap="square">
            <a:spAutoFit/>
          </a:bodyPr>
          <a:lstStyle/>
          <a:p>
            <a:r>
              <a:rPr lang="ru-RU" dirty="0" smtClean="0">
                <a:latin typeface="Times New Roman" panose="02020603050405020304" pitchFamily="18" charset="0"/>
                <a:cs typeface="Times New Roman" panose="02020603050405020304" pitchFamily="18" charset="0"/>
              </a:rPr>
              <a:t>Б) Нужно </a:t>
            </a:r>
            <a:r>
              <a:rPr lang="ru-RU" dirty="0">
                <a:latin typeface="Times New Roman" panose="02020603050405020304" pitchFamily="18" charset="0"/>
                <a:cs typeface="Times New Roman" panose="02020603050405020304" pitchFamily="18" charset="0"/>
              </a:rPr>
              <a:t>найти вероятность </a:t>
            </a:r>
            <a:r>
              <a:rPr lang="ru-RU" dirty="0" smtClean="0">
                <a:latin typeface="Times New Roman" panose="02020603050405020304" pitchFamily="18" charset="0"/>
                <a:cs typeface="Times New Roman" panose="02020603050405020304" pitchFamily="18" charset="0"/>
              </a:rPr>
              <a:t>события </a:t>
            </a:r>
            <a:r>
              <a:rPr lang="ru-RU" i="1" dirty="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при условии, что событие В наступило. </a:t>
            </a:r>
            <a:r>
              <a:rPr lang="ru-RU" dirty="0" smtClean="0">
                <a:latin typeface="Times New Roman" panose="02020603050405020304" pitchFamily="18" charset="0"/>
                <a:cs typeface="Times New Roman" panose="02020603050405020304" pitchFamily="18" charset="0"/>
              </a:rPr>
              <a:t>Такое </a:t>
            </a:r>
            <a:r>
              <a:rPr lang="ru-RU" dirty="0">
                <a:latin typeface="Times New Roman" panose="02020603050405020304" pitchFamily="18" charset="0"/>
                <a:cs typeface="Times New Roman" panose="02020603050405020304" pitchFamily="18" charset="0"/>
              </a:rPr>
              <a:t>событие обозначается </a:t>
            </a:r>
            <a:r>
              <a:rPr lang="en-US" i="1" dirty="0">
                <a:latin typeface="Times New Roman" panose="02020603050405020304" pitchFamily="18" charset="0"/>
                <a:cs typeface="Times New Roman" panose="02020603050405020304" pitchFamily="18" charset="0"/>
              </a:rPr>
              <a:t>A|B</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3979" r="4700"/>
          <a:stretch/>
        </p:blipFill>
        <p:spPr bwMode="auto">
          <a:xfrm>
            <a:off x="3779912" y="3475715"/>
            <a:ext cx="2097857" cy="205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1603" y="3456531"/>
            <a:ext cx="2649309" cy="82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9251" t="250" b="13987"/>
          <a:stretch/>
        </p:blipFill>
        <p:spPr bwMode="auto">
          <a:xfrm>
            <a:off x="1890044" y="5476596"/>
            <a:ext cx="4566857" cy="128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51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5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500"/>
                                        <p:tgtEl>
                                          <p:spTgt spid="307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 calcmode="lin" valueType="num">
                                      <p:cBhvr additive="base">
                                        <p:cTn id="37" dur="500" fill="hold"/>
                                        <p:tgtEl>
                                          <p:spTgt spid="3077"/>
                                        </p:tgtEl>
                                        <p:attrNameLst>
                                          <p:attrName>ppt_x</p:attrName>
                                        </p:attrNameLst>
                                      </p:cBhvr>
                                      <p:tavLst>
                                        <p:tav tm="0">
                                          <p:val>
                                            <p:strVal val="#ppt_x"/>
                                          </p:val>
                                        </p:tav>
                                        <p:tav tm="100000">
                                          <p:val>
                                            <p:strVal val="#ppt_x"/>
                                          </p:val>
                                        </p:tav>
                                      </p:tavLst>
                                    </p:anim>
                                    <p:anim calcmode="lin" valueType="num">
                                      <p:cBhvr additive="base">
                                        <p:cTn id="3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5" name="Rectangle 1"/>
          <p:cNvSpPr>
            <a:spLocks noChangeArrowheads="1"/>
          </p:cNvSpPr>
          <p:nvPr/>
        </p:nvSpPr>
        <p:spPr bwMode="auto">
          <a:xfrm>
            <a:off x="1890045" y="29944"/>
            <a:ext cx="53802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Условная вероятность</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Прямоугольник 10"/>
          <p:cNvSpPr/>
          <p:nvPr/>
        </p:nvSpPr>
        <p:spPr>
          <a:xfrm>
            <a:off x="323528" y="1052736"/>
            <a:ext cx="8496944" cy="1785104"/>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На диаграмме Эйлера показаны события </a:t>
            </a:r>
            <a:r>
              <a:rPr lang="ru-RU" sz="2200" i="1" dirty="0">
                <a:latin typeface="Times New Roman" panose="02020603050405020304" pitchFamily="18" charset="0"/>
                <a:cs typeface="Times New Roman" panose="02020603050405020304" pitchFamily="18" charset="0"/>
              </a:rPr>
              <a:t>A</a:t>
            </a:r>
            <a:r>
              <a:rPr lang="ru-RU" sz="2200" dirty="0">
                <a:latin typeface="Times New Roman" panose="02020603050405020304" pitchFamily="18" charset="0"/>
                <a:cs typeface="Times New Roman" panose="02020603050405020304" pitchFamily="18" charset="0"/>
              </a:rPr>
              <a:t> и </a:t>
            </a:r>
            <a:r>
              <a:rPr lang="ru-RU" sz="2200" i="1" dirty="0">
                <a:latin typeface="Times New Roman" panose="02020603050405020304" pitchFamily="18" charset="0"/>
                <a:cs typeface="Times New Roman" panose="02020603050405020304" pitchFamily="18" charset="0"/>
              </a:rPr>
              <a:t>B</a:t>
            </a:r>
            <a:r>
              <a:rPr lang="ru-RU" sz="2200" dirty="0">
                <a:latin typeface="Times New Roman" panose="02020603050405020304" pitchFamily="18" charset="0"/>
                <a:cs typeface="Times New Roman" panose="02020603050405020304" pitchFamily="18" charset="0"/>
              </a:rPr>
              <a:t> в некотором случайном эксперименте, в котором 10 равновозможных элементарных событий. Элементарные события показаны точками. Найдите </a:t>
            </a:r>
            <a:r>
              <a:rPr lang="ru-RU" sz="2200" dirty="0" smtClean="0">
                <a:latin typeface="Times New Roman" panose="02020603050405020304" pitchFamily="18" charset="0"/>
                <a:cs typeface="Times New Roman" panose="02020603050405020304" pitchFamily="18" charset="0"/>
              </a:rPr>
              <a:t>                - условную </a:t>
            </a:r>
            <a:r>
              <a:rPr lang="ru-RU" sz="2200" dirty="0">
                <a:latin typeface="Times New Roman" panose="02020603050405020304" pitchFamily="18" charset="0"/>
                <a:cs typeface="Times New Roman" panose="02020603050405020304" pitchFamily="18" charset="0"/>
              </a:rPr>
              <a:t>вероятность события </a:t>
            </a:r>
            <a:r>
              <a:rPr lang="ru-RU" sz="2200" i="1" dirty="0">
                <a:latin typeface="Times New Roman" panose="02020603050405020304" pitchFamily="18" charset="0"/>
                <a:cs typeface="Times New Roman" panose="02020603050405020304" pitchFamily="18" charset="0"/>
              </a:rPr>
              <a:t>B</a:t>
            </a:r>
            <a:r>
              <a:rPr lang="ru-RU" sz="2200" dirty="0">
                <a:latin typeface="Times New Roman" panose="02020603050405020304" pitchFamily="18" charset="0"/>
                <a:cs typeface="Times New Roman" panose="02020603050405020304" pitchFamily="18" charset="0"/>
              </a:rPr>
              <a:t> при условии </a:t>
            </a:r>
            <a:r>
              <a:rPr lang="ru-RU" sz="2200" i="1" dirty="0">
                <a:latin typeface="Times New Roman" panose="02020603050405020304" pitchFamily="18" charset="0"/>
                <a:cs typeface="Times New Roman" panose="02020603050405020304" pitchFamily="18" charset="0"/>
              </a:rPr>
              <a:t>A</a:t>
            </a:r>
            <a:r>
              <a:rPr lang="ru-RU" sz="2200" dirty="0">
                <a:latin typeface="Times New Roman" panose="02020603050405020304" pitchFamily="18" charset="0"/>
                <a:cs typeface="Times New Roman" panose="02020603050405020304" pitchFamily="18" charset="0"/>
              </a:rPr>
              <a:t>.</a:t>
            </a:r>
          </a:p>
          <a:p>
            <a:pPr algn="just"/>
            <a:endParaRPr lang="ru-RU" sz="2200" dirty="0">
              <a:latin typeface="Times New Roman" panose="02020603050405020304" pitchFamily="18" charset="0"/>
              <a:cs typeface="Times New Roman" panose="02020603050405020304" pitchFamily="18" charset="0"/>
            </a:endParaRPr>
          </a:p>
        </p:txBody>
      </p:sp>
      <p:pic>
        <p:nvPicPr>
          <p:cNvPr id="20" name="Рисунок 19" descr="P левая круглая скобка B | A правая круглая скобка "/>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136382"/>
            <a:ext cx="936104" cy="360040"/>
          </a:xfrm>
          <a:prstGeom prst="rect">
            <a:avLst/>
          </a:prstGeom>
          <a:noFill/>
          <a:ln>
            <a:noFill/>
          </a:ln>
        </p:spPr>
      </p:pic>
      <p:pic>
        <p:nvPicPr>
          <p:cNvPr id="21" name="Рисунок 20" descr="https://math-ege.sdamgia.ru/get_file?id=140018&amp;png=1"/>
          <p:cNvPicPr/>
          <p:nvPr/>
        </p:nvPicPr>
        <p:blipFill>
          <a:blip r:embed="rId4">
            <a:extLst>
              <a:ext uri="{28A0092B-C50C-407E-A947-70E740481C1C}">
                <a14:useLocalDpi xmlns:a14="http://schemas.microsoft.com/office/drawing/2010/main" val="0"/>
              </a:ext>
            </a:extLst>
          </a:blip>
          <a:srcRect/>
          <a:stretch>
            <a:fillRect/>
          </a:stretch>
        </p:blipFill>
        <p:spPr bwMode="auto">
          <a:xfrm>
            <a:off x="225408" y="2868557"/>
            <a:ext cx="3724632" cy="2475581"/>
          </a:xfrm>
          <a:prstGeom prst="rect">
            <a:avLst/>
          </a:prstGeom>
          <a:noFill/>
          <a:ln>
            <a:noFill/>
          </a:ln>
        </p:spPr>
      </p:pic>
      <mc:AlternateContent xmlns:mc="http://schemas.openxmlformats.org/markup-compatibility/2006" xmlns:a14="http://schemas.microsoft.com/office/drawing/2010/main">
        <mc:Choice Requires="a14">
          <p:sp>
            <p:nvSpPr>
              <p:cNvPr id="12" name="TextBox 11"/>
              <p:cNvSpPr txBox="1"/>
              <p:nvPr/>
            </p:nvSpPr>
            <p:spPr>
              <a:xfrm>
                <a:off x="4139952" y="2708920"/>
                <a:ext cx="1042273" cy="578043"/>
              </a:xfrm>
              <a:prstGeom prst="rect">
                <a:avLst/>
              </a:prstGeom>
              <a:noFill/>
            </p:spPr>
            <p:txBody>
              <a:bodyPr wrap="none" rtlCol="0">
                <a:spAutoFit/>
              </a:bodyPr>
              <a:lstStyle/>
              <a:p>
                <a:r>
                  <a:rPr lang="ru-RU" sz="2200" dirty="0" smtClean="0"/>
                  <a:t>Р(А)=</a:t>
                </a:r>
                <a14:m>
                  <m:oMath xmlns:m="http://schemas.openxmlformats.org/officeDocument/2006/math">
                    <m:f>
                      <m:fPr>
                        <m:ctrlPr>
                          <a:rPr lang="en-US" sz="2200" i="1" smtClean="0">
                            <a:latin typeface="Cambria Math"/>
                          </a:rPr>
                        </m:ctrlPr>
                      </m:fPr>
                      <m:num>
                        <m:r>
                          <a:rPr lang="ru-RU" sz="2200" b="0" i="1" smtClean="0">
                            <a:latin typeface="Cambria Math"/>
                          </a:rPr>
                          <m:t>5</m:t>
                        </m:r>
                      </m:num>
                      <m:den>
                        <m:r>
                          <a:rPr lang="ru-RU" sz="2200" b="0" i="1" smtClean="0">
                            <a:latin typeface="Cambria Math"/>
                          </a:rPr>
                          <m:t>10</m:t>
                        </m:r>
                      </m:den>
                    </m:f>
                  </m:oMath>
                </a14:m>
                <a:endParaRPr lang="ru-RU"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139952" y="2708920"/>
                <a:ext cx="1042273" cy="578043"/>
              </a:xfrm>
              <a:prstGeom prst="rect">
                <a:avLst/>
              </a:prstGeom>
              <a:blipFill rotWithShape="1">
                <a:blip r:embed="rId5"/>
                <a:stretch>
                  <a:fillRect l="-7018" b="-842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163101" y="3368666"/>
                <a:ext cx="1032655" cy="571823"/>
              </a:xfrm>
              <a:prstGeom prst="rect">
                <a:avLst/>
              </a:prstGeom>
              <a:noFill/>
            </p:spPr>
            <p:txBody>
              <a:bodyPr wrap="none" rtlCol="0">
                <a:spAutoFit/>
              </a:bodyPr>
              <a:lstStyle/>
              <a:p>
                <a:r>
                  <a:rPr lang="ru-RU" sz="2200" dirty="0" smtClean="0"/>
                  <a:t>Р(В)=</a:t>
                </a:r>
                <a14:m>
                  <m:oMath xmlns:m="http://schemas.openxmlformats.org/officeDocument/2006/math">
                    <m:f>
                      <m:fPr>
                        <m:ctrlPr>
                          <a:rPr lang="en-US" sz="2200" i="1" smtClean="0">
                            <a:latin typeface="Cambria Math"/>
                          </a:rPr>
                        </m:ctrlPr>
                      </m:fPr>
                      <m:num>
                        <m:r>
                          <a:rPr lang="ru-RU" sz="2200" b="0" i="1" smtClean="0">
                            <a:latin typeface="Cambria Math"/>
                          </a:rPr>
                          <m:t>4</m:t>
                        </m:r>
                      </m:num>
                      <m:den>
                        <m:r>
                          <a:rPr lang="ru-RU" sz="2200" b="0" i="1" smtClean="0">
                            <a:latin typeface="Cambria Math"/>
                          </a:rPr>
                          <m:t>10</m:t>
                        </m:r>
                      </m:den>
                    </m:f>
                  </m:oMath>
                </a14:m>
                <a:endParaRPr lang="ru-RU" sz="2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163101" y="3368666"/>
                <a:ext cx="1032655" cy="571823"/>
              </a:xfrm>
              <a:prstGeom prst="rect">
                <a:avLst/>
              </a:prstGeom>
              <a:blipFill rotWithShape="1">
                <a:blip r:embed="rId6"/>
                <a:stretch>
                  <a:fillRect l="-7692" b="-96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163101" y="4293096"/>
                <a:ext cx="1196161" cy="573234"/>
              </a:xfrm>
              <a:prstGeom prst="rect">
                <a:avLst/>
              </a:prstGeom>
              <a:noFill/>
            </p:spPr>
            <p:txBody>
              <a:bodyPr wrap="none" rtlCol="0">
                <a:spAutoFit/>
              </a:bodyPr>
              <a:lstStyle/>
              <a:p>
                <a:r>
                  <a:rPr lang="ru-RU" sz="2200" dirty="0" smtClean="0"/>
                  <a:t>Р(АВ)=</a:t>
                </a:r>
                <a14:m>
                  <m:oMath xmlns:m="http://schemas.openxmlformats.org/officeDocument/2006/math">
                    <m:f>
                      <m:fPr>
                        <m:ctrlPr>
                          <a:rPr lang="en-US" sz="2200" i="1" smtClean="0">
                            <a:latin typeface="Cambria Math"/>
                          </a:rPr>
                        </m:ctrlPr>
                      </m:fPr>
                      <m:num>
                        <m:r>
                          <a:rPr lang="ru-RU" sz="2200" b="0" i="1" smtClean="0">
                            <a:latin typeface="Cambria Math"/>
                          </a:rPr>
                          <m:t>2</m:t>
                        </m:r>
                      </m:num>
                      <m:den>
                        <m:r>
                          <a:rPr lang="ru-RU" sz="2200" b="0" i="1" smtClean="0">
                            <a:latin typeface="Cambria Math"/>
                          </a:rPr>
                          <m:t>10</m:t>
                        </m:r>
                      </m:den>
                    </m:f>
                  </m:oMath>
                </a14:m>
                <a:endParaRPr lang="ru-RU" sz="2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163101" y="4293096"/>
                <a:ext cx="1196161" cy="573234"/>
              </a:xfrm>
              <a:prstGeom prst="rect">
                <a:avLst/>
              </a:prstGeom>
              <a:blipFill rotWithShape="1">
                <a:blip r:embed="rId7"/>
                <a:stretch>
                  <a:fillRect l="-6633" b="-851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228184" y="2713729"/>
                <a:ext cx="1609736" cy="631648"/>
              </a:xfrm>
              <a:prstGeom prst="rect">
                <a:avLst/>
              </a:prstGeom>
              <a:noFill/>
            </p:spPr>
            <p:txBody>
              <a:bodyPr wrap="none" rtlCol="0">
                <a:spAutoFit/>
              </a:bodyPr>
              <a:lstStyle/>
              <a:p>
                <a:r>
                  <a:rPr lang="ru-RU" sz="2200" dirty="0" smtClean="0"/>
                  <a:t>Р(В</a:t>
                </a:r>
                <a:r>
                  <a:rPr lang="en-US" sz="2200" dirty="0" smtClean="0"/>
                  <a:t>/</a:t>
                </a:r>
                <a:r>
                  <a:rPr lang="ru-RU" sz="2200" dirty="0" smtClean="0"/>
                  <a:t>А)=</a:t>
                </a:r>
                <a14:m>
                  <m:oMath xmlns:m="http://schemas.openxmlformats.org/officeDocument/2006/math">
                    <m:f>
                      <m:fPr>
                        <m:ctrlPr>
                          <a:rPr lang="en-US" sz="2200" i="1" smtClean="0">
                            <a:latin typeface="Cambria Math"/>
                          </a:rPr>
                        </m:ctrlPr>
                      </m:fPr>
                      <m:num>
                        <m:r>
                          <a:rPr lang="ru-RU" sz="2200" b="0" i="1" smtClean="0">
                            <a:latin typeface="Cambria Math"/>
                          </a:rPr>
                          <m:t>Р(АВ)</m:t>
                        </m:r>
                      </m:num>
                      <m:den>
                        <m:r>
                          <a:rPr lang="ru-RU" sz="2200" b="0" i="1" smtClean="0">
                            <a:latin typeface="Cambria Math"/>
                          </a:rPr>
                          <m:t>Р(А)</m:t>
                        </m:r>
                      </m:den>
                    </m:f>
                  </m:oMath>
                </a14:m>
                <a:endParaRPr lang="ru-RU" sz="2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228184" y="2713729"/>
                <a:ext cx="1609736" cy="631648"/>
              </a:xfrm>
              <a:prstGeom prst="rect">
                <a:avLst/>
              </a:prstGeom>
              <a:blipFill rotWithShape="1">
                <a:blip r:embed="rId8"/>
                <a:stretch>
                  <a:fillRect l="-492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359069" y="3630886"/>
                <a:ext cx="1885339" cy="1193212"/>
              </a:xfrm>
              <a:prstGeom prst="rect">
                <a:avLst/>
              </a:prstGeom>
              <a:noFill/>
            </p:spPr>
            <p:txBody>
              <a:bodyPr wrap="square" rtlCol="0">
                <a:spAutoFit/>
              </a:bodyPr>
              <a:lstStyle/>
              <a:p>
                <a:r>
                  <a:rPr lang="ru-RU" sz="2200" dirty="0" smtClean="0">
                    <a:latin typeface="Times New Roman" panose="02020603050405020304" pitchFamily="18" charset="0"/>
                    <a:cs typeface="Times New Roman" panose="02020603050405020304" pitchFamily="18" charset="0"/>
                  </a:rPr>
                  <a:t>Р(В</a:t>
                </a:r>
                <a:r>
                  <a:rPr lang="en-US" sz="2200"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А</a:t>
                </a:r>
                <a:r>
                  <a:rPr lang="ru-RU" sz="3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smtClean="0">
                            <a:latin typeface="Cambria Math"/>
                          </a:rPr>
                        </m:ctrlPr>
                      </m:fPr>
                      <m:num>
                        <m:f>
                          <m:fPr>
                            <m:ctrlPr>
                              <a:rPr lang="en-US" sz="3200" i="1" smtClean="0">
                                <a:latin typeface="Cambria Math"/>
                              </a:rPr>
                            </m:ctrlPr>
                          </m:fPr>
                          <m:num>
                            <m:r>
                              <a:rPr lang="ru-RU" sz="3200" b="0" i="1" smtClean="0">
                                <a:latin typeface="Cambria Math"/>
                              </a:rPr>
                              <m:t>2</m:t>
                            </m:r>
                          </m:num>
                          <m:den>
                            <m:r>
                              <a:rPr lang="ru-RU" sz="3200" b="0" i="1" smtClean="0">
                                <a:latin typeface="Cambria Math"/>
                              </a:rPr>
                              <m:t>10</m:t>
                            </m:r>
                          </m:den>
                        </m:f>
                      </m:num>
                      <m:den>
                        <m:f>
                          <m:fPr>
                            <m:ctrlPr>
                              <a:rPr lang="en-US" sz="3200" i="1">
                                <a:latin typeface="Cambria Math"/>
                              </a:rPr>
                            </m:ctrlPr>
                          </m:fPr>
                          <m:num>
                            <m:r>
                              <a:rPr lang="ru-RU" sz="3200" b="0" i="1" smtClean="0">
                                <a:latin typeface="Cambria Math"/>
                              </a:rPr>
                              <m:t>5</m:t>
                            </m:r>
                          </m:num>
                          <m:den>
                            <m:r>
                              <a:rPr lang="ru-RU" sz="3200" i="1">
                                <a:latin typeface="Cambria Math"/>
                              </a:rPr>
                              <m:t>10</m:t>
                            </m:r>
                          </m:den>
                        </m:f>
                      </m:den>
                    </m:f>
                  </m:oMath>
                </a14:m>
                <a:endParaRPr lang="ru-RU" sz="3200" dirty="0">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359069" y="3630886"/>
                <a:ext cx="1885339" cy="1193212"/>
              </a:xfrm>
              <a:prstGeom prst="rect">
                <a:avLst/>
              </a:prstGeom>
              <a:blipFill rotWithShape="1">
                <a:blip r:embed="rId9"/>
                <a:stretch>
                  <a:fillRect l="-388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469953" y="4976498"/>
                <a:ext cx="1885339" cy="791820"/>
              </a:xfrm>
              <a:prstGeom prst="rect">
                <a:avLst/>
              </a:prstGeom>
              <a:noFill/>
            </p:spPr>
            <p:txBody>
              <a:bodyPr wrap="square" rtlCol="0">
                <a:spAutoFit/>
              </a:bodyPr>
              <a:lstStyle/>
              <a:p>
                <a:r>
                  <a:rPr lang="ru-RU" sz="2200" dirty="0" smtClean="0">
                    <a:latin typeface="Times New Roman" panose="02020603050405020304" pitchFamily="18" charset="0"/>
                    <a:cs typeface="Times New Roman" panose="02020603050405020304" pitchFamily="18" charset="0"/>
                  </a:rPr>
                  <a:t>Р(В</a:t>
                </a:r>
                <a:r>
                  <a:rPr lang="en-US" sz="2200"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А</a:t>
                </a:r>
                <a:r>
                  <a:rPr lang="ru-RU" sz="3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smtClean="0">
                            <a:latin typeface="Cambria Math"/>
                          </a:rPr>
                        </m:ctrlPr>
                      </m:fPr>
                      <m:num>
                        <m:r>
                          <a:rPr lang="ru-RU" sz="3200" b="0" i="1" smtClean="0">
                            <a:latin typeface="Cambria Math"/>
                          </a:rPr>
                          <m:t>2</m:t>
                        </m:r>
                      </m:num>
                      <m:den>
                        <m:r>
                          <a:rPr lang="ru-RU" sz="3200" b="0" i="1" smtClean="0">
                            <a:latin typeface="Cambria Math"/>
                          </a:rPr>
                          <m:t>5</m:t>
                        </m:r>
                      </m:den>
                    </m:f>
                  </m:oMath>
                </a14:m>
                <a:endParaRPr lang="ru-RU" sz="3200" dirty="0">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469953" y="4976498"/>
                <a:ext cx="1885339" cy="791820"/>
              </a:xfrm>
              <a:prstGeom prst="rect">
                <a:avLst/>
              </a:prstGeom>
              <a:blipFill rotWithShape="1">
                <a:blip r:embed="rId10"/>
                <a:stretch>
                  <a:fillRect l="-3871" b="-10000"/>
                </a:stretch>
              </a:blipFill>
            </p:spPr>
            <p:txBody>
              <a:bodyPr/>
              <a:lstStyle/>
              <a:p>
                <a:r>
                  <a:rPr lang="ru-RU">
                    <a:noFill/>
                  </a:rPr>
                  <a:t> </a:t>
                </a:r>
              </a:p>
            </p:txBody>
          </p:sp>
        </mc:Fallback>
      </mc:AlternateContent>
    </p:spTree>
    <p:extLst>
      <p:ext uri="{BB962C8B-B14F-4D97-AF65-F5344CB8AC3E}">
        <p14:creationId xmlns:p14="http://schemas.microsoft.com/office/powerpoint/2010/main" val="181637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5" name="Rectangle 1"/>
          <p:cNvSpPr>
            <a:spLocks noChangeArrowheads="1"/>
          </p:cNvSpPr>
          <p:nvPr/>
        </p:nvSpPr>
        <p:spPr bwMode="auto">
          <a:xfrm>
            <a:off x="1890045" y="29944"/>
            <a:ext cx="53802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Условная вероятность</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539552" y="959954"/>
            <a:ext cx="8280920" cy="1200329"/>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На рисунке показано дерево некоторого случайного эксперимента. Событию </a:t>
            </a:r>
            <a:r>
              <a:rPr lang="ru-RU" dirty="0" smtClean="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благоприятствуют элементарные события </a:t>
            </a:r>
            <a:r>
              <a:rPr lang="ru-RU" i="1" dirty="0">
                <a:latin typeface="Times New Roman" panose="02020603050405020304" pitchFamily="18" charset="0"/>
                <a:cs typeface="Times New Roman" panose="02020603050405020304" pitchFamily="18" charset="0"/>
              </a:rPr>
              <a:t>a</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b</a:t>
            </a:r>
            <a:r>
              <a:rPr lang="ru-RU" dirty="0">
                <a:latin typeface="Times New Roman" panose="02020603050405020304" pitchFamily="18" charset="0"/>
                <a:cs typeface="Times New Roman" panose="02020603050405020304" pitchFamily="18" charset="0"/>
              </a:rPr>
              <a:t> и </a:t>
            </a:r>
            <a:r>
              <a:rPr lang="ru-RU" i="1" dirty="0">
                <a:latin typeface="Times New Roman" panose="02020603050405020304" pitchFamily="18" charset="0"/>
                <a:cs typeface="Times New Roman" panose="02020603050405020304" pitchFamily="18" charset="0"/>
              </a:rPr>
              <a:t>c</a:t>
            </a:r>
            <a:r>
              <a:rPr lang="ru-RU" dirty="0">
                <a:latin typeface="Times New Roman" panose="02020603050405020304" pitchFamily="18" charset="0"/>
                <a:cs typeface="Times New Roman" panose="02020603050405020304" pitchFamily="18" charset="0"/>
              </a:rPr>
              <a:t>, а событию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благоприятствуют элементарные события </a:t>
            </a:r>
            <a:r>
              <a:rPr lang="ru-RU" i="1" dirty="0">
                <a:latin typeface="Times New Roman" panose="02020603050405020304" pitchFamily="18" charset="0"/>
                <a:cs typeface="Times New Roman" panose="02020603050405020304" pitchFamily="18" charset="0"/>
              </a:rPr>
              <a:t>b</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c</a:t>
            </a:r>
            <a:r>
              <a:rPr lang="ru-RU" dirty="0">
                <a:latin typeface="Times New Roman" panose="02020603050405020304" pitchFamily="18" charset="0"/>
                <a:cs typeface="Times New Roman" panose="02020603050405020304" pitchFamily="18" charset="0"/>
              </a:rPr>
              <a:t> и </a:t>
            </a:r>
            <a:r>
              <a:rPr lang="ru-RU" i="1" dirty="0">
                <a:latin typeface="Times New Roman" panose="02020603050405020304" pitchFamily="18" charset="0"/>
                <a:cs typeface="Times New Roman" panose="02020603050405020304" pitchFamily="18" charset="0"/>
              </a:rPr>
              <a:t>d</a:t>
            </a:r>
            <a:r>
              <a:rPr lang="ru-RU" dirty="0">
                <a:latin typeface="Times New Roman" panose="02020603050405020304" pitchFamily="18" charset="0"/>
                <a:cs typeface="Times New Roman" panose="02020603050405020304" pitchFamily="18" charset="0"/>
              </a:rPr>
              <a:t>. Найдите — условную вероятность </a:t>
            </a:r>
            <a:r>
              <a:rPr lang="ru-RU" dirty="0" smtClean="0">
                <a:latin typeface="Times New Roman" panose="02020603050405020304" pitchFamily="18" charset="0"/>
                <a:cs typeface="Times New Roman" panose="02020603050405020304" pitchFamily="18" charset="0"/>
              </a:rPr>
              <a:t>события А при условии В.</a:t>
            </a:r>
            <a:endParaRPr lang="ru-RU" dirty="0">
              <a:latin typeface="Times New Roman" panose="02020603050405020304" pitchFamily="18" charset="0"/>
              <a:cs typeface="Times New Roman" panose="02020603050405020304" pitchFamily="18" charset="0"/>
            </a:endParaRPr>
          </a:p>
        </p:txBody>
      </p:sp>
      <p:pic>
        <p:nvPicPr>
          <p:cNvPr id="19" name="Рисунок 18" descr="https://math-ege.sdamgia.ru/get_file?id=140170&amp;png=1"/>
          <p:cNvPicPr/>
          <p:nvPr/>
        </p:nvPicPr>
        <p:blipFill>
          <a:blip r:embed="rId3">
            <a:extLst>
              <a:ext uri="{28A0092B-C50C-407E-A947-70E740481C1C}">
                <a14:useLocalDpi xmlns:a14="http://schemas.microsoft.com/office/drawing/2010/main" val="0"/>
              </a:ext>
            </a:extLst>
          </a:blip>
          <a:srcRect/>
          <a:stretch>
            <a:fillRect/>
          </a:stretch>
        </p:blipFill>
        <p:spPr bwMode="auto">
          <a:xfrm>
            <a:off x="532467" y="2564904"/>
            <a:ext cx="2959413" cy="2861662"/>
          </a:xfrm>
          <a:prstGeom prst="rect">
            <a:avLst/>
          </a:prstGeom>
          <a:noFill/>
          <a:ln>
            <a:noFill/>
          </a:ln>
        </p:spPr>
      </p:pic>
      <p:sp>
        <p:nvSpPr>
          <p:cNvPr id="20" name="TextBox 19"/>
          <p:cNvSpPr txBox="1"/>
          <p:nvPr/>
        </p:nvSpPr>
        <p:spPr>
          <a:xfrm>
            <a:off x="4139952" y="2708920"/>
            <a:ext cx="3433953" cy="430887"/>
          </a:xfrm>
          <a:prstGeom prst="rect">
            <a:avLst/>
          </a:prstGeom>
          <a:noFill/>
        </p:spPr>
        <p:txBody>
          <a:bodyPr wrap="none" rtlCol="0">
            <a:spAutoFit/>
          </a:bodyPr>
          <a:lstStyle/>
          <a:p>
            <a:r>
              <a:rPr lang="ru-RU" sz="2200" dirty="0" smtClean="0"/>
              <a:t>Р(А)=0,4·0,5+0,4·0,5+0,6·0,4</a:t>
            </a:r>
            <a:endParaRPr lang="ru-RU" sz="2200" dirty="0"/>
          </a:p>
        </p:txBody>
      </p:sp>
      <p:sp>
        <p:nvSpPr>
          <p:cNvPr id="21" name="TextBox 20"/>
          <p:cNvSpPr txBox="1"/>
          <p:nvPr/>
        </p:nvSpPr>
        <p:spPr>
          <a:xfrm>
            <a:off x="4163101" y="3368666"/>
            <a:ext cx="795411" cy="430887"/>
          </a:xfrm>
          <a:prstGeom prst="rect">
            <a:avLst/>
          </a:prstGeom>
          <a:noFill/>
        </p:spPr>
        <p:txBody>
          <a:bodyPr wrap="none" rtlCol="0">
            <a:spAutoFit/>
          </a:bodyPr>
          <a:lstStyle/>
          <a:p>
            <a:r>
              <a:rPr lang="ru-RU" sz="2200" dirty="0" smtClean="0"/>
              <a:t>Р(В)=</a:t>
            </a:r>
            <a:endParaRPr lang="ru-RU" sz="2200" dirty="0"/>
          </a:p>
        </p:txBody>
      </p:sp>
      <p:sp>
        <p:nvSpPr>
          <p:cNvPr id="23" name="TextBox 22"/>
          <p:cNvSpPr txBox="1"/>
          <p:nvPr/>
        </p:nvSpPr>
        <p:spPr>
          <a:xfrm>
            <a:off x="4163101" y="4437112"/>
            <a:ext cx="958917" cy="430887"/>
          </a:xfrm>
          <a:prstGeom prst="rect">
            <a:avLst/>
          </a:prstGeom>
          <a:noFill/>
        </p:spPr>
        <p:txBody>
          <a:bodyPr wrap="none" rtlCol="0">
            <a:spAutoFit/>
          </a:bodyPr>
          <a:lstStyle/>
          <a:p>
            <a:r>
              <a:rPr lang="ru-RU" sz="2200" dirty="0" smtClean="0"/>
              <a:t>Р(АВ)=</a:t>
            </a:r>
            <a:endParaRPr lang="ru-RU" sz="2200" dirty="0"/>
          </a:p>
        </p:txBody>
      </p:sp>
      <mc:AlternateContent xmlns:mc="http://schemas.openxmlformats.org/markup-compatibility/2006" xmlns:a14="http://schemas.microsoft.com/office/drawing/2010/main">
        <mc:Choice Requires="a14">
          <p:sp>
            <p:nvSpPr>
              <p:cNvPr id="24" name="TextBox 23"/>
              <p:cNvSpPr txBox="1"/>
              <p:nvPr/>
            </p:nvSpPr>
            <p:spPr>
              <a:xfrm>
                <a:off x="4170461" y="5229200"/>
                <a:ext cx="1609736" cy="631648"/>
              </a:xfrm>
              <a:prstGeom prst="rect">
                <a:avLst/>
              </a:prstGeom>
              <a:noFill/>
            </p:spPr>
            <p:txBody>
              <a:bodyPr wrap="none" rtlCol="0">
                <a:spAutoFit/>
              </a:bodyPr>
              <a:lstStyle/>
              <a:p>
                <a:r>
                  <a:rPr lang="ru-RU" sz="2200" dirty="0" smtClean="0"/>
                  <a:t>Р(А</a:t>
                </a:r>
                <a:r>
                  <a:rPr lang="en-US" sz="2200" dirty="0" smtClean="0"/>
                  <a:t>/</a:t>
                </a:r>
                <a:r>
                  <a:rPr lang="ru-RU" sz="2200" dirty="0"/>
                  <a:t>В</a:t>
                </a:r>
                <a:r>
                  <a:rPr lang="ru-RU" sz="2200" dirty="0" smtClean="0"/>
                  <a:t>)=</a:t>
                </a:r>
                <a14:m>
                  <m:oMath xmlns:m="http://schemas.openxmlformats.org/officeDocument/2006/math">
                    <m:f>
                      <m:fPr>
                        <m:ctrlPr>
                          <a:rPr lang="en-US" sz="2200" i="1" smtClean="0">
                            <a:latin typeface="Cambria Math"/>
                          </a:rPr>
                        </m:ctrlPr>
                      </m:fPr>
                      <m:num>
                        <m:r>
                          <a:rPr lang="ru-RU" sz="2200" b="0" i="1" smtClean="0">
                            <a:latin typeface="Cambria Math"/>
                          </a:rPr>
                          <m:t>Р(АВ)</m:t>
                        </m:r>
                      </m:num>
                      <m:den>
                        <m:r>
                          <a:rPr lang="ru-RU" sz="2200" b="0" i="1" smtClean="0">
                            <a:latin typeface="Cambria Math"/>
                          </a:rPr>
                          <m:t>Р(В)</m:t>
                        </m:r>
                      </m:den>
                    </m:f>
                  </m:oMath>
                </a14:m>
                <a:endParaRPr lang="ru-RU" sz="2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170461" y="5229200"/>
                <a:ext cx="1609736" cy="631648"/>
              </a:xfrm>
              <a:prstGeom prst="rect">
                <a:avLst/>
              </a:prstGeom>
              <a:blipFill rotWithShape="1">
                <a:blip r:embed="rId4"/>
                <a:stretch>
                  <a:fillRect l="-4545" b="-971"/>
                </a:stretch>
              </a:blipFill>
            </p:spPr>
            <p:txBody>
              <a:bodyPr/>
              <a:lstStyle/>
              <a:p>
                <a:r>
                  <a:rPr lang="ru-RU">
                    <a:noFill/>
                  </a:rPr>
                  <a:t> </a:t>
                </a:r>
              </a:p>
            </p:txBody>
          </p:sp>
        </mc:Fallback>
      </mc:AlternateContent>
    </p:spTree>
    <p:extLst>
      <p:ext uri="{BB962C8B-B14F-4D97-AF65-F5344CB8AC3E}">
        <p14:creationId xmlns:p14="http://schemas.microsoft.com/office/powerpoint/2010/main" val="10688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5" name="Rectangle 1"/>
          <p:cNvSpPr>
            <a:spLocks noChangeArrowheads="1"/>
          </p:cNvSpPr>
          <p:nvPr/>
        </p:nvSpPr>
        <p:spPr bwMode="auto">
          <a:xfrm>
            <a:off x="1890045" y="29944"/>
            <a:ext cx="53802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Условная вероятность</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Прямоугольник 1"/>
          <p:cNvSpPr/>
          <p:nvPr/>
        </p:nvSpPr>
        <p:spPr>
          <a:xfrm>
            <a:off x="755576" y="1196752"/>
            <a:ext cx="7992888" cy="1785104"/>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1. Правильный </a:t>
            </a:r>
            <a:r>
              <a:rPr lang="ru-RU" sz="2200" dirty="0">
                <a:latin typeface="Times New Roman" panose="02020603050405020304" pitchFamily="18" charset="0"/>
                <a:cs typeface="Times New Roman" panose="02020603050405020304" pitchFamily="18" charset="0"/>
              </a:rPr>
              <a:t>игральный кубик бросали до тех пор, пока сумма выпавших при всех бросках очков не стала больше чем 2. Известно, что общая сумма очков оказалась равна 3. Какова вероятность того, что был сделано ровно два броска? Ответ округлите до сотых.</a:t>
            </a:r>
          </a:p>
        </p:txBody>
      </p:sp>
      <p:sp>
        <p:nvSpPr>
          <p:cNvPr id="4" name="Rectangle 1"/>
          <p:cNvSpPr>
            <a:spLocks noChangeArrowheads="1"/>
          </p:cNvSpPr>
          <p:nvPr/>
        </p:nvSpPr>
        <p:spPr bwMode="auto">
          <a:xfrm rot="10800000" flipV="1">
            <a:off x="728428" y="3957924"/>
            <a:ext cx="794802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При двукратном бросании игральной кости в сумме выпало 5 очков. Какова вероятность того, что хотя бы раз выпало 1 очко?</a:t>
            </a:r>
          </a:p>
        </p:txBody>
      </p:sp>
    </p:spTree>
    <p:extLst>
      <p:ext uri="{BB962C8B-B14F-4D97-AF65-F5344CB8AC3E}">
        <p14:creationId xmlns:p14="http://schemas.microsoft.com/office/powerpoint/2010/main" val="3586365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5" name="Rectangle 1"/>
          <p:cNvSpPr>
            <a:spLocks noChangeArrowheads="1"/>
          </p:cNvSpPr>
          <p:nvPr/>
        </p:nvSpPr>
        <p:spPr bwMode="auto">
          <a:xfrm>
            <a:off x="1890045" y="29944"/>
            <a:ext cx="53802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Условная вероятность</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Прямоугольник 1"/>
          <p:cNvSpPr/>
          <p:nvPr/>
        </p:nvSpPr>
        <p:spPr>
          <a:xfrm>
            <a:off x="605071" y="814532"/>
            <a:ext cx="7992888" cy="1785104"/>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1. Правильный </a:t>
            </a:r>
            <a:r>
              <a:rPr lang="ru-RU" sz="2200" dirty="0">
                <a:latin typeface="Times New Roman" panose="02020603050405020304" pitchFamily="18" charset="0"/>
                <a:cs typeface="Times New Roman" panose="02020603050405020304" pitchFamily="18" charset="0"/>
              </a:rPr>
              <a:t>игральный кубик бросали до тех пор, пока сумма выпавших при всех бросках очков не стала больше чем 2. Известно, что общая сумма очков оказалась равна 3. Какова вероятность того, что был сделано ровно два броска? Ответ округлите до сотых.</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7" r="9335"/>
          <a:stretch/>
        </p:blipFill>
        <p:spPr bwMode="auto">
          <a:xfrm>
            <a:off x="29515" y="2780928"/>
            <a:ext cx="5262565"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Box 12"/>
              <p:cNvSpPr txBox="1"/>
              <p:nvPr/>
            </p:nvSpPr>
            <p:spPr>
              <a:xfrm>
                <a:off x="5508104" y="2924944"/>
                <a:ext cx="2017687" cy="3001527"/>
              </a:xfrm>
              <a:prstGeom prst="rect">
                <a:avLst/>
              </a:prstGeom>
              <a:noFill/>
            </p:spPr>
            <p:txBody>
              <a:bodyPr wrap="square" rtlCol="0">
                <a:spAutoFit/>
              </a:bodyPr>
              <a:lstStyle/>
              <a:p>
                <a:r>
                  <a:rPr lang="ru-RU" sz="2200" dirty="0" smtClean="0"/>
                  <a:t>А – 2 броска</a:t>
                </a:r>
              </a:p>
              <a:p>
                <a:r>
                  <a:rPr lang="ru-RU" sz="2200" dirty="0" smtClean="0"/>
                  <a:t>В – сумма 3</a:t>
                </a:r>
              </a:p>
              <a:p>
                <a:endParaRPr lang="ru-RU" sz="2200" dirty="0" smtClean="0"/>
              </a:p>
              <a:p>
                <a:r>
                  <a:rPr lang="ru-RU" sz="2200" dirty="0" smtClean="0"/>
                  <a:t>Р(В)=</a:t>
                </a:r>
              </a:p>
              <a:p>
                <a:endParaRPr lang="ru-RU" sz="2200" dirty="0" smtClean="0"/>
              </a:p>
              <a:p>
                <a:r>
                  <a:rPr lang="ru-RU" sz="2200" dirty="0" smtClean="0"/>
                  <a:t>Р(АВ)=</a:t>
                </a:r>
              </a:p>
              <a:p>
                <a:endParaRPr lang="ru-RU" sz="2200" dirty="0" smtClean="0"/>
              </a:p>
              <a:p>
                <a:r>
                  <a:rPr lang="ru-RU" sz="2200" dirty="0" smtClean="0"/>
                  <a:t>Р(А</a:t>
                </a:r>
                <a:r>
                  <a:rPr lang="en-US" sz="2200" dirty="0" smtClean="0"/>
                  <a:t>/</a:t>
                </a:r>
                <a:r>
                  <a:rPr lang="ru-RU" sz="2200" dirty="0" smtClean="0"/>
                  <a:t>В)=</a:t>
                </a:r>
                <a14:m>
                  <m:oMath xmlns:m="http://schemas.openxmlformats.org/officeDocument/2006/math">
                    <m:f>
                      <m:fPr>
                        <m:ctrlPr>
                          <a:rPr lang="en-US" sz="2200" i="1" smtClean="0">
                            <a:latin typeface="Cambria Math"/>
                          </a:rPr>
                        </m:ctrlPr>
                      </m:fPr>
                      <m:num>
                        <m:r>
                          <a:rPr lang="ru-RU" sz="2200" b="0" i="1" smtClean="0">
                            <a:latin typeface="Cambria Math"/>
                          </a:rPr>
                          <m:t>Р(АВ)</m:t>
                        </m:r>
                      </m:num>
                      <m:den>
                        <m:r>
                          <a:rPr lang="ru-RU" sz="2200" b="0" i="1" smtClean="0">
                            <a:latin typeface="Cambria Math"/>
                          </a:rPr>
                          <m:t>Р(В)</m:t>
                        </m:r>
                      </m:den>
                    </m:f>
                  </m:oMath>
                </a14:m>
                <a:endParaRPr lang="ru-RU"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508104" y="2924944"/>
                <a:ext cx="2017687" cy="3001527"/>
              </a:xfrm>
              <a:prstGeom prst="rect">
                <a:avLst/>
              </a:prstGeom>
              <a:blipFill rotWithShape="1">
                <a:blip r:embed="rId4"/>
                <a:stretch>
                  <a:fillRect l="-3927" t="-1220"/>
                </a:stretch>
              </a:blipFill>
            </p:spPr>
            <p:txBody>
              <a:bodyPr/>
              <a:lstStyle/>
              <a:p>
                <a:r>
                  <a:rPr lang="ru-RU">
                    <a:noFill/>
                  </a:rPr>
                  <a:t> </a:t>
                </a:r>
              </a:p>
            </p:txBody>
          </p:sp>
        </mc:Fallback>
      </mc:AlternateContent>
    </p:spTree>
    <p:extLst>
      <p:ext uri="{BB962C8B-B14F-4D97-AF65-F5344CB8AC3E}">
        <p14:creationId xmlns:p14="http://schemas.microsoft.com/office/powerpoint/2010/main" val="3850579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Rectangle 1"/>
          <p:cNvSpPr>
            <a:spLocks noChangeArrowheads="1"/>
          </p:cNvSpPr>
          <p:nvPr/>
        </p:nvSpPr>
        <p:spPr bwMode="auto">
          <a:xfrm rot="10800000" flipV="1">
            <a:off x="134202" y="983063"/>
            <a:ext cx="794802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При двукратном бросании игральной кости в сумме выпало 5 очков. Какова вероятность того, что хотя бы раз выпало 1 очко?</a:t>
            </a:r>
          </a:p>
        </p:txBody>
      </p:sp>
      <p:graphicFrame>
        <p:nvGraphicFramePr>
          <p:cNvPr id="7" name="Таблица 6"/>
          <p:cNvGraphicFramePr>
            <a:graphicFrameLocks noGrp="1"/>
          </p:cNvGraphicFramePr>
          <p:nvPr>
            <p:extLst>
              <p:ext uri="{D42A27DB-BD31-4B8C-83A1-F6EECF244321}">
                <p14:modId xmlns:p14="http://schemas.microsoft.com/office/powerpoint/2010/main" val="2741630800"/>
              </p:ext>
            </p:extLst>
          </p:nvPr>
        </p:nvGraphicFramePr>
        <p:xfrm>
          <a:off x="209029" y="2794867"/>
          <a:ext cx="4392486" cy="2664296"/>
        </p:xfrm>
        <a:graphic>
          <a:graphicData uri="http://schemas.openxmlformats.org/drawingml/2006/table">
            <a:tbl>
              <a:tblPr firstRow="1" bandRow="1">
                <a:tableStyleId>{5C22544A-7EE6-4342-B048-85BDC9FD1C3A}</a:tableStyleId>
              </a:tblPr>
              <a:tblGrid>
                <a:gridCol w="627498"/>
                <a:gridCol w="627498"/>
                <a:gridCol w="627498"/>
                <a:gridCol w="627498"/>
                <a:gridCol w="627498"/>
                <a:gridCol w="627498"/>
                <a:gridCol w="627498"/>
              </a:tblGrid>
              <a:tr h="309119">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chemeClr val="tx1"/>
                          </a:solidFill>
                        </a:rPr>
                        <a:t>1</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chemeClr val="tx1"/>
                          </a:solidFill>
                        </a:rPr>
                        <a:t>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chemeClr val="tx1"/>
                          </a:solidFill>
                        </a:rPr>
                        <a:t>3</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chemeClr val="tx1"/>
                          </a:solidFill>
                        </a:rPr>
                        <a:t>4</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chemeClr val="tx1"/>
                          </a:solidFill>
                        </a:rPr>
                        <a:t>5</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chemeClr val="tx1"/>
                          </a:solidFill>
                        </a:rPr>
                        <a:t>6</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119">
                <a:tc>
                  <a:txBody>
                    <a:bodyPr/>
                    <a:lstStyle/>
                    <a:p>
                      <a:r>
                        <a:rPr lang="ru-RU" dirty="0" smtClean="0">
                          <a:solidFill>
                            <a:schemeClr val="tx1"/>
                          </a:solidFill>
                        </a:rPr>
                        <a:t>1</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chemeClr val="tx1"/>
                          </a:solidFill>
                        </a:rPr>
                        <a:t>+</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119">
                <a:tc>
                  <a:txBody>
                    <a:bodyPr/>
                    <a:lstStyle/>
                    <a:p>
                      <a:r>
                        <a:rPr lang="ru-RU" dirty="0" smtClean="0">
                          <a:solidFill>
                            <a:schemeClr val="tx1"/>
                          </a:solidFill>
                        </a:rPr>
                        <a:t>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119">
                <a:tc>
                  <a:txBody>
                    <a:bodyPr/>
                    <a:lstStyle/>
                    <a:p>
                      <a:r>
                        <a:rPr lang="ru-RU" dirty="0" smtClean="0">
                          <a:solidFill>
                            <a:schemeClr val="tx1"/>
                          </a:solidFill>
                        </a:rPr>
                        <a:t>3</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119">
                <a:tc>
                  <a:txBody>
                    <a:bodyPr/>
                    <a:lstStyle/>
                    <a:p>
                      <a:r>
                        <a:rPr lang="ru-RU" dirty="0" smtClean="0">
                          <a:solidFill>
                            <a:schemeClr val="tx1"/>
                          </a:solidFill>
                        </a:rPr>
                        <a:t>4</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chemeClr val="tx1"/>
                          </a:solidFill>
                        </a:rPr>
                        <a:t>+</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119">
                <a:tc>
                  <a:txBody>
                    <a:bodyPr/>
                    <a:lstStyle/>
                    <a:p>
                      <a:r>
                        <a:rPr lang="ru-RU" dirty="0" smtClean="0">
                          <a:solidFill>
                            <a:schemeClr val="tx1"/>
                          </a:solidFill>
                        </a:rPr>
                        <a:t>5</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736">
                <a:tc>
                  <a:txBody>
                    <a:bodyPr/>
                    <a:lstStyle/>
                    <a:p>
                      <a:r>
                        <a:rPr lang="ru-RU" dirty="0" smtClean="0">
                          <a:solidFill>
                            <a:schemeClr val="tx1"/>
                          </a:solidFill>
                        </a:rPr>
                        <a:t>6</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0833"/>
          <a:stretch/>
        </p:blipFill>
        <p:spPr bwMode="auto">
          <a:xfrm>
            <a:off x="5630158" y="4297230"/>
            <a:ext cx="2441634" cy="88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rot="10800000" flipV="1">
            <a:off x="4788024" y="3019019"/>
            <a:ext cx="424847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Возможные варианты: 1 + 4, 2 + 3, 3 + 2 и 4 + 1. При этом 1 очко выпадало в двух из этих случаев.</a:t>
            </a:r>
          </a:p>
        </p:txBody>
      </p:sp>
      <p:sp>
        <p:nvSpPr>
          <p:cNvPr id="13" name="Rectangle 1"/>
          <p:cNvSpPr>
            <a:spLocks noChangeArrowheads="1"/>
          </p:cNvSpPr>
          <p:nvPr/>
        </p:nvSpPr>
        <p:spPr bwMode="auto">
          <a:xfrm rot="10800000" flipV="1">
            <a:off x="1115616" y="1844824"/>
            <a:ext cx="71273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Возможные варианты?      2. Подходящие варианты?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56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5" name="Rectangle 1"/>
          <p:cNvSpPr>
            <a:spLocks noChangeArrowheads="1"/>
          </p:cNvSpPr>
          <p:nvPr/>
        </p:nvSpPr>
        <p:spPr bwMode="auto">
          <a:xfrm>
            <a:off x="1890045" y="29944"/>
            <a:ext cx="53802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Условная вероятность</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7" r="9335"/>
          <a:stretch/>
        </p:blipFill>
        <p:spPr bwMode="auto">
          <a:xfrm>
            <a:off x="323528" y="2996952"/>
            <a:ext cx="4559049" cy="248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rot="10800000" flipV="1">
            <a:off x="5027054" y="2996952"/>
            <a:ext cx="393450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В данной задаче общее количество вариантов равно 4  :1+1+1; 1+2; 2+1; 3 </a:t>
            </a:r>
          </a:p>
          <a:p>
            <a:pPr marL="0" marR="0" lvl="0" indent="0" algn="l" defTabSz="914400" rtl="0" eaLnBrk="1" fontAlgn="base" latinLnBrk="0" hangingPunct="1">
              <a:lnSpc>
                <a:spcPct val="100000"/>
              </a:lnSpc>
              <a:spcBef>
                <a:spcPct val="0"/>
              </a:spcBef>
              <a:spcAft>
                <a:spcPct val="0"/>
              </a:spcAft>
              <a:buClrTx/>
              <a:buSzTx/>
              <a:buFontTx/>
              <a:buNone/>
              <a:tabLst/>
            </a:pPr>
            <a:endParaRPr lang="ru-RU" altLang="ru-RU" dirty="0" smtClean="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altLang="ru-RU" dirty="0" smtClean="0">
                <a:latin typeface="Times New Roman" panose="02020603050405020304" pitchFamily="18" charset="0"/>
                <a:cs typeface="Times New Roman" panose="02020603050405020304" pitchFamily="18" charset="0"/>
              </a:rPr>
              <a:t>2. Подходящих 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altLang="ru-RU" dirty="0" smtClean="0">
                <a:latin typeface="Times New Roman" panose="02020603050405020304" pitchFamily="18" charset="0"/>
                <a:cs typeface="Times New Roman" panose="02020603050405020304" pitchFamily="18" charset="0"/>
              </a:rPr>
              <a:t>Можно ли воспользоваться формулой? </a:t>
            </a: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81169221"/>
              </p:ext>
            </p:extLst>
          </p:nvPr>
        </p:nvGraphicFramePr>
        <p:xfrm>
          <a:off x="114473" y="1364283"/>
          <a:ext cx="2088230" cy="1793236"/>
        </p:xfrm>
        <a:graphic>
          <a:graphicData uri="http://schemas.openxmlformats.org/drawingml/2006/table">
            <a:tbl>
              <a:tblPr firstRow="1" bandRow="1">
                <a:tableStyleId>{5C22544A-7EE6-4342-B048-85BDC9FD1C3A}</a:tableStyleId>
              </a:tblPr>
              <a:tblGrid>
                <a:gridCol w="216022"/>
                <a:gridCol w="288032"/>
                <a:gridCol w="360040"/>
                <a:gridCol w="288032"/>
                <a:gridCol w="288032"/>
                <a:gridCol w="288032"/>
                <a:gridCol w="360040"/>
              </a:tblGrid>
              <a:tr h="309119">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dirty="0" smtClean="0">
                          <a:solidFill>
                            <a:schemeClr val="tx1"/>
                          </a:solidFill>
                        </a:rPr>
                        <a:t>1</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dirty="0" smtClean="0">
                          <a:solidFill>
                            <a:schemeClr val="tx1"/>
                          </a:solidFill>
                        </a:rPr>
                        <a:t>2</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dirty="0" smtClean="0">
                          <a:solidFill>
                            <a:schemeClr val="tx1"/>
                          </a:solidFill>
                        </a:rPr>
                        <a:t>3</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dirty="0" smtClean="0">
                          <a:solidFill>
                            <a:schemeClr val="tx1"/>
                          </a:solidFill>
                        </a:rPr>
                        <a:t>4</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dirty="0" smtClean="0">
                          <a:solidFill>
                            <a:schemeClr val="tx1"/>
                          </a:solidFill>
                        </a:rPr>
                        <a:t>5</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dirty="0" smtClean="0">
                          <a:solidFill>
                            <a:schemeClr val="tx1"/>
                          </a:solidFill>
                        </a:rPr>
                        <a:t>6</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2341">
                <a:tc>
                  <a:txBody>
                    <a:bodyPr/>
                    <a:lstStyle/>
                    <a:p>
                      <a:r>
                        <a:rPr lang="ru-RU" sz="1000" dirty="0" smtClean="0">
                          <a:solidFill>
                            <a:schemeClr val="tx1"/>
                          </a:solidFill>
                        </a:rPr>
                        <a:t>1</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dirty="0" smtClean="0">
                          <a:solidFill>
                            <a:schemeClr val="tx1"/>
                          </a:solidFill>
                        </a:rPr>
                        <a:t>+</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533">
                <a:tc>
                  <a:txBody>
                    <a:bodyPr/>
                    <a:lstStyle/>
                    <a:p>
                      <a:r>
                        <a:rPr lang="ru-RU" sz="1000" dirty="0" smtClean="0">
                          <a:solidFill>
                            <a:schemeClr val="tx1"/>
                          </a:solidFill>
                        </a:rPr>
                        <a:t>2</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8717">
                <a:tc>
                  <a:txBody>
                    <a:bodyPr/>
                    <a:lstStyle/>
                    <a:p>
                      <a:r>
                        <a:rPr lang="ru-RU" sz="1000" dirty="0" smtClean="0">
                          <a:solidFill>
                            <a:schemeClr val="tx1"/>
                          </a:solidFill>
                        </a:rPr>
                        <a:t>3</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917">
                <a:tc>
                  <a:txBody>
                    <a:bodyPr/>
                    <a:lstStyle/>
                    <a:p>
                      <a:r>
                        <a:rPr lang="ru-RU" sz="1000" dirty="0" smtClean="0">
                          <a:solidFill>
                            <a:schemeClr val="tx1"/>
                          </a:solidFill>
                        </a:rPr>
                        <a:t>4</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dirty="0" smtClean="0">
                          <a:solidFill>
                            <a:schemeClr val="tx1"/>
                          </a:solidFill>
                        </a:rPr>
                        <a:t>+</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016">
                <a:tc>
                  <a:txBody>
                    <a:bodyPr/>
                    <a:lstStyle/>
                    <a:p>
                      <a:r>
                        <a:rPr lang="ru-RU" sz="1000" dirty="0" smtClean="0">
                          <a:solidFill>
                            <a:schemeClr val="tx1"/>
                          </a:solidFill>
                        </a:rPr>
                        <a:t>5</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8208">
                <a:tc>
                  <a:txBody>
                    <a:bodyPr/>
                    <a:lstStyle/>
                    <a:p>
                      <a:r>
                        <a:rPr lang="ru-RU" sz="1000" dirty="0" smtClean="0">
                          <a:solidFill>
                            <a:schemeClr val="tx1"/>
                          </a:solidFill>
                        </a:rPr>
                        <a:t>6</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Rectangle 1"/>
          <p:cNvSpPr>
            <a:spLocks noChangeArrowheads="1"/>
          </p:cNvSpPr>
          <p:nvPr/>
        </p:nvSpPr>
        <p:spPr bwMode="auto">
          <a:xfrm rot="10800000" flipV="1">
            <a:off x="1403648" y="877943"/>
            <a:ext cx="71273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Возможные варианты?      2. Подходящие варианты?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0833"/>
          <a:stretch/>
        </p:blipFill>
        <p:spPr bwMode="auto">
          <a:xfrm>
            <a:off x="6719489" y="1353544"/>
            <a:ext cx="2242069" cy="81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3"/>
          <p:cNvSpPr>
            <a:spLocks noChangeArrowheads="1"/>
          </p:cNvSpPr>
          <p:nvPr/>
        </p:nvSpPr>
        <p:spPr bwMode="auto">
          <a:xfrm rot="10800000" flipV="1">
            <a:off x="2267744" y="1353544"/>
            <a:ext cx="424847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Tx/>
              <a:buAutoNum type="arabicPeriod"/>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Возможные варианты: 1 + 4, 2 + 3, 3 + 2 и 4 + 1. </a:t>
            </a:r>
          </a:p>
          <a:p>
            <a:pPr marL="457200" marR="0" lvl="0" indent="-457200" algn="just" defTabSz="914400" rtl="0" eaLnBrk="1" fontAlgn="base" latinLnBrk="0" hangingPunct="1">
              <a:lnSpc>
                <a:spcPct val="100000"/>
              </a:lnSpc>
              <a:spcBef>
                <a:spcPct val="0"/>
              </a:spcBef>
              <a:spcAft>
                <a:spcPct val="0"/>
              </a:spcAft>
              <a:buClrTx/>
              <a:buSzTx/>
              <a:buFontTx/>
              <a:buAutoNum type="arabicPeriod"/>
              <a:tabLst/>
            </a:pPr>
            <a:r>
              <a:rPr kumimoji="0" lang="ru-RU" alt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Два варианта.</a:t>
            </a:r>
          </a:p>
        </p:txBody>
      </p:sp>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4327" b="30833"/>
          <a:stretch/>
        </p:blipFill>
        <p:spPr bwMode="auto">
          <a:xfrm>
            <a:off x="7937550" y="4408883"/>
            <a:ext cx="1024009" cy="81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4473" y="5365013"/>
            <a:ext cx="88470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эти варианты не являются равновероятными, поэтому нельзя делить количество подходящих вариантов на общее количество вариантов, а необходимо рассчитывать вероятности вариантов и использовать формулу условной вероятности</a:t>
            </a:r>
          </a:p>
        </p:txBody>
      </p:sp>
    </p:spTree>
    <p:extLst>
      <p:ext uri="{BB962C8B-B14F-4D97-AF65-F5344CB8AC3E}">
        <p14:creationId xmlns:p14="http://schemas.microsoft.com/office/powerpoint/2010/main" val="42142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4867" y="1052736"/>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36512" y="112474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0" y="6381328"/>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3" cstate="print"/>
          <a:srcRect/>
          <a:stretch>
            <a:fillRect/>
          </a:stretch>
        </p:blipFill>
        <p:spPr bwMode="auto">
          <a:xfrm>
            <a:off x="8100392" y="0"/>
            <a:ext cx="861168" cy="959954"/>
          </a:xfrm>
          <a:prstGeom prst="rect">
            <a:avLst/>
          </a:prstGeom>
          <a:noFill/>
        </p:spPr>
      </p:pic>
      <p:sp>
        <p:nvSpPr>
          <p:cNvPr id="2049" name="Rectangle 1"/>
          <p:cNvSpPr>
            <a:spLocks noChangeArrowheads="1"/>
          </p:cNvSpPr>
          <p:nvPr/>
        </p:nvSpPr>
        <p:spPr bwMode="auto">
          <a:xfrm>
            <a:off x="3649162" y="332656"/>
            <a:ext cx="18742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Times New Roman" pitchFamily="18" charset="0"/>
                <a:ea typeface="Calibri" pitchFamily="34" charset="0"/>
                <a:cs typeface="Times New Roman" pitchFamily="18" charset="0"/>
              </a:rPr>
              <a:t>События</a:t>
            </a:r>
            <a:endParaRPr kumimoji="0" lang="ru-RU" sz="3200" b="0" i="0" u="none" strike="noStrike" cap="none" normalizeH="0" baseline="0" dirty="0" smtClean="0">
              <a:ln>
                <a:noFill/>
              </a:ln>
              <a:effectLst/>
              <a:latin typeface="Arial" pitchFamily="34" charset="0"/>
              <a:cs typeface="Arial" pitchFamily="34" charset="0"/>
            </a:endParaRPr>
          </a:p>
        </p:txBody>
      </p:sp>
      <p:sp>
        <p:nvSpPr>
          <p:cNvPr id="7" name="TextBox 6"/>
          <p:cNvSpPr txBox="1"/>
          <p:nvPr/>
        </p:nvSpPr>
        <p:spPr>
          <a:xfrm>
            <a:off x="251520" y="1268760"/>
            <a:ext cx="4392488" cy="2646878"/>
          </a:xfrm>
          <a:prstGeom prst="rect">
            <a:avLst/>
          </a:prstGeom>
          <a:solidFill>
            <a:schemeClr val="accent2">
              <a:lumMod val="20000"/>
              <a:lumOff val="80000"/>
            </a:schemeClr>
          </a:solidFill>
        </p:spPr>
        <p:txBody>
          <a:bodyPr wrap="square" rtlCol="0">
            <a:spAutoFit/>
          </a:bodyPr>
          <a:lstStyle/>
          <a:p>
            <a:pPr algn="just"/>
            <a:r>
              <a:rPr lang="ru-RU" sz="2800" b="1" dirty="0" smtClean="0">
                <a:latin typeface="Times New Roman" pitchFamily="18" charset="0"/>
                <a:cs typeface="Times New Roman" pitchFamily="18" charset="0"/>
              </a:rPr>
              <a:t>Совместные</a:t>
            </a:r>
            <a:r>
              <a:rPr lang="ru-RU" sz="2800" dirty="0" smtClean="0">
                <a:latin typeface="Times New Roman" pitchFamily="18" charset="0"/>
                <a:cs typeface="Times New Roman" pitchFamily="18" charset="0"/>
              </a:rPr>
              <a:t> — это такие события, наступление одного из которых не отменяет возникновение другого.</a:t>
            </a:r>
          </a:p>
          <a:p>
            <a:pPr algn="just"/>
            <a:endParaRPr lang="ru-RU" sz="2600" dirty="0">
              <a:latin typeface="Times New Roman" pitchFamily="18" charset="0"/>
              <a:cs typeface="Times New Roman" pitchFamily="18" charset="0"/>
            </a:endParaRPr>
          </a:p>
        </p:txBody>
      </p:sp>
      <p:sp>
        <p:nvSpPr>
          <p:cNvPr id="2050" name="Rectangle 2"/>
          <p:cNvSpPr>
            <a:spLocks noChangeArrowheads="1"/>
          </p:cNvSpPr>
          <p:nvPr/>
        </p:nvSpPr>
        <p:spPr bwMode="auto">
          <a:xfrm>
            <a:off x="4716016" y="1277469"/>
            <a:ext cx="4248472" cy="2646878"/>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ru-RU" sz="2800" b="1" dirty="0" smtClean="0">
                <a:latin typeface="Times New Roman" pitchFamily="18" charset="0"/>
                <a:cs typeface="Times New Roman" pitchFamily="18" charset="0"/>
              </a:rPr>
              <a:t>Несовместные</a:t>
            </a:r>
            <a:r>
              <a:rPr lang="ru-RU" sz="2800" dirty="0" smtClean="0">
                <a:latin typeface="Times New Roman" pitchFamily="18" charset="0"/>
                <a:cs typeface="Times New Roman" pitchFamily="18" charset="0"/>
              </a:rPr>
              <a:t> события — такие, наступление одного из которых, однозначно исключает другое.</a:t>
            </a:r>
            <a:endPar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 name="Прямоугольник 11"/>
          <p:cNvSpPr/>
          <p:nvPr/>
        </p:nvSpPr>
        <p:spPr>
          <a:xfrm>
            <a:off x="4860032" y="4149080"/>
            <a:ext cx="4283968" cy="923330"/>
          </a:xfrm>
          <a:prstGeom prst="rect">
            <a:avLst/>
          </a:prstGeom>
        </p:spPr>
        <p:txBody>
          <a:bodyPr wrap="square">
            <a:spAutoFit/>
          </a:bodyPr>
          <a:lstStyle/>
          <a:p>
            <a:pPr algn="just"/>
            <a:r>
              <a:rPr lang="ru-RU" b="1" i="1" dirty="0" smtClean="0">
                <a:latin typeface="Times New Roman" pitchFamily="18" charset="0"/>
              </a:rPr>
              <a:t>Например,</a:t>
            </a:r>
            <a:r>
              <a:rPr lang="ru-RU" i="1" dirty="0" smtClean="0">
                <a:latin typeface="Times New Roman" pitchFamily="18" charset="0"/>
              </a:rPr>
              <a:t> </a:t>
            </a:r>
            <a:r>
              <a:rPr lang="ru-RU" dirty="0" smtClean="0">
                <a:latin typeface="Times New Roman" pitchFamily="18" charset="0"/>
                <a:cs typeface="Times New Roman" pitchFamily="18" charset="0"/>
              </a:rPr>
              <a:t>при бросании монеты выпадение </a:t>
            </a:r>
            <a:r>
              <a:rPr lang="ru-RU" u="sng" dirty="0" smtClean="0">
                <a:latin typeface="Times New Roman" pitchFamily="18" charset="0"/>
                <a:cs typeface="Times New Roman" pitchFamily="18" charset="0"/>
              </a:rPr>
              <a:t>одновременно</a:t>
            </a:r>
            <a:r>
              <a:rPr lang="ru-RU" dirty="0" smtClean="0">
                <a:latin typeface="Times New Roman" pitchFamily="18" charset="0"/>
                <a:cs typeface="Times New Roman" pitchFamily="18" charset="0"/>
              </a:rPr>
              <a:t> орла и решки; человек читает и человек спит</a:t>
            </a:r>
            <a:endParaRPr lang="ru-RU" dirty="0">
              <a:latin typeface="Times New Roman" pitchFamily="18" charset="0"/>
              <a:cs typeface="Times New Roman" pitchFamily="18" charset="0"/>
            </a:endParaRPr>
          </a:p>
        </p:txBody>
      </p:sp>
      <p:graphicFrame>
        <p:nvGraphicFramePr>
          <p:cNvPr id="30722" name="Object 19"/>
          <p:cNvGraphicFramePr>
            <a:graphicFrameLocks noChangeAspect="1"/>
          </p:cNvGraphicFramePr>
          <p:nvPr/>
        </p:nvGraphicFramePr>
        <p:xfrm>
          <a:off x="106114" y="5517232"/>
          <a:ext cx="4321870" cy="384466"/>
        </p:xfrm>
        <a:graphic>
          <a:graphicData uri="http://schemas.openxmlformats.org/presentationml/2006/ole">
            <mc:AlternateContent xmlns:mc="http://schemas.openxmlformats.org/markup-compatibility/2006">
              <mc:Choice xmlns:v="urn:schemas-microsoft-com:vml" Requires="v">
                <p:oleObj spid="_x0000_s2059" name="Формула" r:id="rId4" imgW="3429000" imgH="304800" progId="Equation.3">
                  <p:embed/>
                </p:oleObj>
              </mc:Choice>
              <mc:Fallback>
                <p:oleObj name="Формула" r:id="rId4" imgW="3429000" imgH="304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14" y="5517232"/>
                        <a:ext cx="4321870" cy="384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10"/>
          <p:cNvGraphicFramePr>
            <a:graphicFrameLocks noChangeAspect="1"/>
          </p:cNvGraphicFramePr>
          <p:nvPr/>
        </p:nvGraphicFramePr>
        <p:xfrm>
          <a:off x="5148064" y="5533249"/>
          <a:ext cx="3384376" cy="416031"/>
        </p:xfrm>
        <a:graphic>
          <a:graphicData uri="http://schemas.openxmlformats.org/presentationml/2006/ole">
            <mc:AlternateContent xmlns:mc="http://schemas.openxmlformats.org/markup-compatibility/2006">
              <mc:Choice xmlns:v="urn:schemas-microsoft-com:vml" Requires="v">
                <p:oleObj spid="_x0000_s2060" name="Формула" r:id="rId6" imgW="2527300" imgH="304800" progId="Equation.3">
                  <p:embed/>
                </p:oleObj>
              </mc:Choice>
              <mc:Fallback>
                <p:oleObj name="Формула" r:id="rId6" imgW="2527300" imgH="304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5533249"/>
                        <a:ext cx="3384376" cy="4160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Прямоугольник 14"/>
          <p:cNvSpPr/>
          <p:nvPr/>
        </p:nvSpPr>
        <p:spPr>
          <a:xfrm>
            <a:off x="323528" y="4221088"/>
            <a:ext cx="3617337" cy="646331"/>
          </a:xfrm>
          <a:prstGeom prst="rect">
            <a:avLst/>
          </a:prstGeom>
        </p:spPr>
        <p:txBody>
          <a:bodyPr wrap="none">
            <a:spAutoFit/>
          </a:bodyPr>
          <a:lstStyle/>
          <a:p>
            <a:r>
              <a:rPr lang="ru-RU" b="1" i="1" dirty="0" smtClean="0">
                <a:latin typeface="Times New Roman" pitchFamily="18" charset="0"/>
                <a:cs typeface="Times New Roman" pitchFamily="18" charset="0"/>
              </a:rPr>
              <a:t>Например, </a:t>
            </a:r>
            <a:r>
              <a:rPr lang="ru-RU" dirty="0" smtClean="0">
                <a:latin typeface="Times New Roman" pitchFamily="18" charset="0"/>
                <a:cs typeface="Times New Roman" pitchFamily="18" charset="0"/>
              </a:rPr>
              <a:t>идет дождь и идет снег</a:t>
            </a:r>
          </a:p>
          <a:p>
            <a:r>
              <a:rPr lang="ru-RU" dirty="0" smtClean="0">
                <a:latin typeface="Times New Roman" pitchFamily="18" charset="0"/>
                <a:cs typeface="Times New Roman" pitchFamily="18" charset="0"/>
              </a:rPr>
              <a:t> или  число целое и четное</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166754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3" cstate="print"/>
          <a:srcRect/>
          <a:stretch>
            <a:fillRect/>
          </a:stretch>
        </p:blipFill>
        <p:spPr bwMode="auto">
          <a:xfrm>
            <a:off x="8100392" y="0"/>
            <a:ext cx="861168" cy="959954"/>
          </a:xfrm>
          <a:prstGeom prst="rect">
            <a:avLst/>
          </a:prstGeom>
          <a:noFill/>
        </p:spPr>
      </p:pic>
      <p:sp>
        <p:nvSpPr>
          <p:cNvPr id="1025" name="Rectangle 1"/>
          <p:cNvSpPr>
            <a:spLocks noChangeArrowheads="1"/>
          </p:cNvSpPr>
          <p:nvPr/>
        </p:nvSpPr>
        <p:spPr bwMode="auto">
          <a:xfrm>
            <a:off x="1890045" y="29944"/>
            <a:ext cx="53802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Условная вероятность</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8" name="Рисунок 17"/>
          <p:cNvPicPr/>
          <p:nvPr/>
        </p:nvPicPr>
        <p:blipFill rotWithShape="1">
          <a:blip r:embed="rId4"/>
          <a:srcRect t="4546"/>
          <a:stretch/>
        </p:blipFill>
        <p:spPr bwMode="auto">
          <a:xfrm>
            <a:off x="1547664" y="921406"/>
            <a:ext cx="5274243" cy="2880320"/>
          </a:xfrm>
          <a:prstGeom prst="rect">
            <a:avLst/>
          </a:prstGeom>
          <a:ln>
            <a:noFill/>
          </a:ln>
          <a:extLst>
            <a:ext uri="{53640926-AAD7-44D8-BBD7-CCE9431645EC}">
              <a14:shadowObscured xmlns:a14="http://schemas.microsoft.com/office/drawing/2010/main"/>
            </a:ext>
          </a:extLst>
        </p:spPr>
      </p:pic>
      <p:sp>
        <p:nvSpPr>
          <p:cNvPr id="22" name="Прямоугольник 21"/>
          <p:cNvSpPr/>
          <p:nvPr/>
        </p:nvSpPr>
        <p:spPr>
          <a:xfrm>
            <a:off x="107505" y="4005064"/>
            <a:ext cx="8640960" cy="1477328"/>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Найдем А</a:t>
            </a:r>
            <a:r>
              <a:rPr lang="ii-CN" altLang="en-US" dirty="0" smtClean="0">
                <a:latin typeface="Times New Roman" panose="02020603050405020304" pitchFamily="18" charset="0"/>
                <a:cs typeface="Times New Roman" panose="02020603050405020304" pitchFamily="18" charset="0"/>
              </a:rPr>
              <a:t>ꓵ</a:t>
            </a:r>
            <a:r>
              <a:rPr lang="ru-RU" dirty="0" smtClean="0">
                <a:latin typeface="Times New Roman" panose="02020603050405020304" pitchFamily="18" charset="0"/>
                <a:cs typeface="Times New Roman" panose="02020603050405020304" pitchFamily="18" charset="0"/>
              </a:rPr>
              <a:t> М. </a:t>
            </a:r>
            <a:r>
              <a:rPr lang="ru-RU" dirty="0">
                <a:latin typeface="Times New Roman" panose="02020603050405020304" pitchFamily="18" charset="0"/>
                <a:cs typeface="Times New Roman" panose="02020603050405020304" pitchFamily="18" charset="0"/>
              </a:rPr>
              <a:t>Сначала наступает M, а затем — событие А при условии, что М уже </a:t>
            </a:r>
            <a:r>
              <a:rPr lang="ru-RU" dirty="0" smtClean="0">
                <a:latin typeface="Times New Roman" panose="02020603050405020304" pitchFamily="18" charset="0"/>
                <a:cs typeface="Times New Roman" panose="02020603050405020304" pitchFamily="18" charset="0"/>
              </a:rPr>
              <a:t>случилось</a:t>
            </a:r>
          </a:p>
          <a:p>
            <a:pPr algn="ct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Р(АМ)=Р(М)·Р(А</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М)=0,2·0,3=0,06</a:t>
            </a:r>
          </a:p>
          <a:p>
            <a:pPr algn="ctr"/>
            <a:endParaRPr lang="ru-RU" dirty="0">
              <a:latin typeface="Times New Roman" panose="02020603050405020304" pitchFamily="18" charset="0"/>
              <a:cs typeface="Times New Roman" panose="02020603050405020304" pitchFamily="18" charset="0"/>
            </a:endParaRPr>
          </a:p>
        </p:txBody>
      </p:sp>
      <p:sp>
        <p:nvSpPr>
          <p:cNvPr id="28" name="Rectangle 2"/>
          <p:cNvSpPr>
            <a:spLocks noChangeArrowheads="1"/>
          </p:cNvSpPr>
          <p:nvPr/>
        </p:nvSpPr>
        <p:spPr bwMode="auto">
          <a:xfrm>
            <a:off x="2303749" y="5429459"/>
            <a:ext cx="4248472" cy="1292662"/>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lang="ru-RU" sz="2600" b="1" i="1" dirty="0" smtClean="0">
                <a:solidFill>
                  <a:srgbClr val="000000"/>
                </a:solidFill>
                <a:latin typeface="Times New Roman" pitchFamily="18" charset="0"/>
                <a:ea typeface="Calibri" pitchFamily="34" charset="0"/>
                <a:cs typeface="Times New Roman" pitchFamily="18" charset="0"/>
              </a:rPr>
              <a:t>Зависимые события</a:t>
            </a:r>
          </a:p>
          <a:p>
            <a:pPr lvl="0" indent="450850" algn="just" fontAlgn="base">
              <a:spcBef>
                <a:spcPct val="0"/>
              </a:spcBef>
              <a:spcAft>
                <a:spcPct val="0"/>
              </a:spcAft>
            </a:pPr>
            <a:endParaRPr lang="ru-RU" sz="2600" b="1" i="1" dirty="0" smtClean="0">
              <a:solidFill>
                <a:srgbClr val="000000"/>
              </a:solidFill>
              <a:latin typeface="Times New Roman" pitchFamily="18" charset="0"/>
              <a:ea typeface="Calibri" pitchFamily="34" charset="0"/>
              <a:cs typeface="Times New Roman" pitchFamily="18" charset="0"/>
            </a:endParaRPr>
          </a:p>
          <a:p>
            <a:pPr lvl="0" indent="450850" algn="just" fontAlgn="base">
              <a:spcBef>
                <a:spcPct val="0"/>
              </a:spcBef>
              <a:spcAft>
                <a:spcPct val="0"/>
              </a:spcAft>
            </a:pPr>
            <a:endParaRPr kumimoji="0" lang="ru-RU" sz="2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3" name="Объект 22"/>
          <p:cNvGraphicFramePr>
            <a:graphicFrameLocks noChangeAspect="1"/>
          </p:cNvGraphicFramePr>
          <p:nvPr>
            <p:extLst>
              <p:ext uri="{D42A27DB-BD31-4B8C-83A1-F6EECF244321}">
                <p14:modId xmlns:p14="http://schemas.microsoft.com/office/powerpoint/2010/main" val="3430889212"/>
              </p:ext>
            </p:extLst>
          </p:nvPr>
        </p:nvGraphicFramePr>
        <p:xfrm>
          <a:off x="2599979" y="6075790"/>
          <a:ext cx="3656012" cy="576263"/>
        </p:xfrm>
        <a:graphic>
          <a:graphicData uri="http://schemas.openxmlformats.org/presentationml/2006/ole">
            <mc:AlternateContent xmlns:mc="http://schemas.openxmlformats.org/markup-compatibility/2006">
              <mc:Choice xmlns:v="urn:schemas-microsoft-com:vml" Requires="v">
                <p:oleObj spid="_x0000_s5138" r:id="rId5" imgW="1383699" imgH="215806" progId="Equation.3">
                  <p:embed/>
                </p:oleObj>
              </mc:Choice>
              <mc:Fallback>
                <p:oleObj r:id="rId5" imgW="1383699" imgH="215806"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9979" y="6075790"/>
                        <a:ext cx="36560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77607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5" name="Rectangle 1"/>
          <p:cNvSpPr>
            <a:spLocks noChangeArrowheads="1"/>
          </p:cNvSpPr>
          <p:nvPr/>
        </p:nvSpPr>
        <p:spPr bwMode="auto">
          <a:xfrm>
            <a:off x="1890045" y="29944"/>
            <a:ext cx="53802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Условная вероятность</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Прямоугольник 1"/>
          <p:cNvSpPr/>
          <p:nvPr/>
        </p:nvSpPr>
        <p:spPr>
          <a:xfrm>
            <a:off x="467544" y="1124744"/>
            <a:ext cx="8280920" cy="1477328"/>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В парке установлены два автомата, продающие кофе. Вероятность того, что к концу дня кофе закончится в каждом отдельном автомате, равна 0,3. В обоих автоматах кофе заканчивается к вечеру с вероятностью </a:t>
            </a:r>
            <a:r>
              <a:rPr lang="ru-RU" dirty="0" smtClean="0">
                <a:latin typeface="Times New Roman" panose="02020603050405020304" pitchFamily="18" charset="0"/>
                <a:cs typeface="Times New Roman" panose="02020603050405020304" pitchFamily="18" charset="0"/>
              </a:rPr>
              <a:t>0,21. </a:t>
            </a:r>
            <a:r>
              <a:rPr lang="ru-RU" dirty="0">
                <a:latin typeface="Times New Roman" panose="02020603050405020304" pitchFamily="18" charset="0"/>
                <a:cs typeface="Times New Roman" panose="02020603050405020304" pitchFamily="18" charset="0"/>
              </a:rPr>
              <a:t>Вечером пришел мастер, чтобы обслужить автоматы и обнаружил, что в первом кофе закончился. Какова теперь вероятность того, что во втором автомате кофе тоже закончился?</a:t>
            </a:r>
          </a:p>
        </p:txBody>
      </p:sp>
      <p:pic>
        <p:nvPicPr>
          <p:cNvPr id="13" name="Picture 3"/>
          <p:cNvPicPr>
            <a:picLocks noChangeAspect="1" noChangeArrowheads="1"/>
          </p:cNvPicPr>
          <p:nvPr/>
        </p:nvPicPr>
        <p:blipFill>
          <a:blip r:embed="rId3" cstate="print"/>
          <a:srcRect l="58274" t="17500" r="10226" b="38401"/>
          <a:stretch>
            <a:fillRect/>
          </a:stretch>
        </p:blipFill>
        <p:spPr bwMode="auto">
          <a:xfrm>
            <a:off x="2339752" y="2602072"/>
            <a:ext cx="4297621" cy="3384376"/>
          </a:xfrm>
          <a:prstGeom prst="rect">
            <a:avLst/>
          </a:prstGeom>
          <a:noFill/>
          <a:ln w="9525">
            <a:noFill/>
            <a:miter lim="800000"/>
            <a:headEnd/>
            <a:tailEnd/>
          </a:ln>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8183"/>
          <a:stretch/>
        </p:blipFill>
        <p:spPr bwMode="auto">
          <a:xfrm>
            <a:off x="5101314" y="4725144"/>
            <a:ext cx="65872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72726" y="6010108"/>
            <a:ext cx="1161408" cy="369332"/>
          </a:xfrm>
          <a:prstGeom prst="rect">
            <a:avLst/>
          </a:prstGeom>
          <a:noFill/>
        </p:spPr>
        <p:txBody>
          <a:bodyPr wrap="none" rtlCol="0">
            <a:spAutoFit/>
          </a:bodyPr>
          <a:lstStyle/>
          <a:p>
            <a:r>
              <a:rPr lang="ru-RU" b="1" dirty="0" smtClean="0"/>
              <a:t>2 автомат</a:t>
            </a:r>
            <a:endParaRPr lang="ru-RU" b="1" dirty="0"/>
          </a:p>
        </p:txBody>
      </p:sp>
      <p:sp>
        <p:nvSpPr>
          <p:cNvPr id="6" name="Прямоугольник 5"/>
          <p:cNvSpPr/>
          <p:nvPr/>
        </p:nvSpPr>
        <p:spPr>
          <a:xfrm>
            <a:off x="4355976" y="4797152"/>
            <a:ext cx="716750" cy="121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3214124" y="5063118"/>
            <a:ext cx="1858602" cy="923330"/>
          </a:xfrm>
          <a:prstGeom prst="rect">
            <a:avLst/>
          </a:prstGeom>
          <a:noFill/>
        </p:spPr>
        <p:txBody>
          <a:bodyPr wrap="square" rtlCol="0">
            <a:spAutoFit/>
          </a:bodyPr>
          <a:lstStyle/>
          <a:p>
            <a:r>
              <a:rPr lang="ru-RU" dirty="0" smtClean="0"/>
              <a:t>При условии, что в </a:t>
            </a:r>
            <a:r>
              <a:rPr lang="ru-RU" b="1" dirty="0" smtClean="0"/>
              <a:t>1 автомате </a:t>
            </a:r>
            <a:r>
              <a:rPr lang="ru-RU" dirty="0" smtClean="0"/>
              <a:t>кофе закончился</a:t>
            </a:r>
            <a:endParaRPr lang="ru-RU" dirty="0"/>
          </a:p>
        </p:txBody>
      </p:sp>
      <p:sp>
        <p:nvSpPr>
          <p:cNvPr id="24" name="TextBox 23"/>
          <p:cNvSpPr txBox="1"/>
          <p:nvPr/>
        </p:nvSpPr>
        <p:spPr>
          <a:xfrm>
            <a:off x="5940152" y="4109594"/>
            <a:ext cx="697221" cy="369332"/>
          </a:xfrm>
          <a:prstGeom prst="rect">
            <a:avLst/>
          </a:prstGeom>
          <a:solidFill>
            <a:schemeClr val="bg1"/>
          </a:solidFill>
        </p:spPr>
        <p:txBody>
          <a:bodyPr wrap="square" rtlCol="0">
            <a:spAutoFit/>
          </a:bodyPr>
          <a:lstStyle/>
          <a:p>
            <a:r>
              <a:rPr lang="ru-RU" b="1" dirty="0" smtClean="0"/>
              <a:t>0,21</a:t>
            </a:r>
            <a:endParaRPr lang="ru-RU" b="1" dirty="0"/>
          </a:p>
        </p:txBody>
      </p:sp>
    </p:spTree>
    <p:extLst>
      <p:ext uri="{BB962C8B-B14F-4D97-AF65-F5344CB8AC3E}">
        <p14:creationId xmlns:p14="http://schemas.microsoft.com/office/powerpoint/2010/main" val="2050551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5" name="Rectangle 1"/>
          <p:cNvSpPr>
            <a:spLocks noChangeArrowheads="1"/>
          </p:cNvSpPr>
          <p:nvPr/>
        </p:nvSpPr>
        <p:spPr bwMode="auto">
          <a:xfrm>
            <a:off x="1890045" y="29944"/>
            <a:ext cx="53802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Условная вероятность</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Прямоугольник 5"/>
          <p:cNvSpPr/>
          <p:nvPr/>
        </p:nvSpPr>
        <p:spPr>
          <a:xfrm>
            <a:off x="4355976" y="4797152"/>
            <a:ext cx="716750" cy="121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p:cNvPicPr>
            <a:picLocks noChangeAspect="1" noChangeArrowheads="1"/>
          </p:cNvPicPr>
          <p:nvPr/>
        </p:nvPicPr>
        <p:blipFill>
          <a:blip r:embed="rId3" cstate="print"/>
          <a:srcRect l="25200" t="18900" r="10226" b="23001"/>
          <a:stretch>
            <a:fillRect/>
          </a:stretch>
        </p:blipFill>
        <p:spPr bwMode="auto">
          <a:xfrm>
            <a:off x="834594" y="2708920"/>
            <a:ext cx="7759513" cy="3927070"/>
          </a:xfrm>
          <a:prstGeom prst="rect">
            <a:avLst/>
          </a:prstGeom>
          <a:noFill/>
          <a:ln w="9525">
            <a:noFill/>
            <a:miter lim="800000"/>
            <a:headEnd/>
            <a:tailEnd/>
          </a:ln>
        </p:spPr>
      </p:pic>
      <p:sp>
        <p:nvSpPr>
          <p:cNvPr id="4" name="Rectangle 1"/>
          <p:cNvSpPr>
            <a:spLocks noChangeArrowheads="1"/>
          </p:cNvSpPr>
          <p:nvPr/>
        </p:nvSpPr>
        <p:spPr bwMode="auto">
          <a:xfrm>
            <a:off x="43220" y="9599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А = кофе закончится в первом автомате,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В = кофе закончится во втором автомате.</a:t>
            </a:r>
          </a:p>
        </p:txBody>
      </p:sp>
      <p:sp>
        <p:nvSpPr>
          <p:cNvPr id="18" name="TextBox 17"/>
          <p:cNvSpPr txBox="1"/>
          <p:nvPr/>
        </p:nvSpPr>
        <p:spPr>
          <a:xfrm>
            <a:off x="3049069" y="3388350"/>
            <a:ext cx="476412" cy="369332"/>
          </a:xfrm>
          <a:prstGeom prst="rect">
            <a:avLst/>
          </a:prstGeom>
          <a:noFill/>
        </p:spPr>
        <p:txBody>
          <a:bodyPr wrap="none" rtlCol="0">
            <a:spAutoFit/>
          </a:bodyPr>
          <a:lstStyle/>
          <a:p>
            <a:r>
              <a:rPr lang="ru-RU" dirty="0" smtClean="0">
                <a:solidFill>
                  <a:srgbClr val="FF0000"/>
                </a:solidFill>
              </a:rPr>
              <a:t>0,3</a:t>
            </a:r>
            <a:endParaRPr lang="ru-RU" dirty="0">
              <a:solidFill>
                <a:srgbClr val="FF0000"/>
              </a:solidFill>
            </a:endParaRPr>
          </a:p>
        </p:txBody>
      </p:sp>
      <p:sp>
        <p:nvSpPr>
          <p:cNvPr id="19" name="TextBox 18"/>
          <p:cNvSpPr txBox="1"/>
          <p:nvPr/>
        </p:nvSpPr>
        <p:spPr>
          <a:xfrm>
            <a:off x="6512878" y="3388350"/>
            <a:ext cx="476412" cy="369332"/>
          </a:xfrm>
          <a:prstGeom prst="rect">
            <a:avLst/>
          </a:prstGeom>
          <a:noFill/>
        </p:spPr>
        <p:txBody>
          <a:bodyPr wrap="none" rtlCol="0">
            <a:spAutoFit/>
          </a:bodyPr>
          <a:lstStyle/>
          <a:p>
            <a:r>
              <a:rPr lang="ru-RU" dirty="0" smtClean="0">
                <a:solidFill>
                  <a:srgbClr val="FF0000"/>
                </a:solidFill>
              </a:rPr>
              <a:t>0,3</a:t>
            </a:r>
            <a:endParaRPr lang="ru-RU" dirty="0">
              <a:solidFill>
                <a:srgbClr val="FF0000"/>
              </a:solidFill>
            </a:endParaRPr>
          </a:p>
        </p:txBody>
      </p:sp>
      <p:sp>
        <p:nvSpPr>
          <p:cNvPr id="21" name="TextBox 20"/>
          <p:cNvSpPr txBox="1"/>
          <p:nvPr/>
        </p:nvSpPr>
        <p:spPr>
          <a:xfrm>
            <a:off x="7175875" y="5359551"/>
            <a:ext cx="1479892" cy="369332"/>
          </a:xfrm>
          <a:prstGeom prst="rect">
            <a:avLst/>
          </a:prstGeom>
          <a:noFill/>
        </p:spPr>
        <p:txBody>
          <a:bodyPr wrap="none" rtlCol="0">
            <a:spAutoFit/>
          </a:bodyPr>
          <a:lstStyle/>
          <a:p>
            <a:r>
              <a:rPr lang="ru-RU" dirty="0" smtClean="0">
                <a:solidFill>
                  <a:srgbClr val="FF0000"/>
                </a:solidFill>
              </a:rPr>
              <a:t>0,21-0,3=0,09</a:t>
            </a:r>
            <a:endParaRPr lang="ru-RU" dirty="0">
              <a:solidFill>
                <a:srgbClr val="FF0000"/>
              </a:solidFill>
            </a:endParaRPr>
          </a:p>
        </p:txBody>
      </p:sp>
      <p:sp>
        <p:nvSpPr>
          <p:cNvPr id="22" name="TextBox 21"/>
          <p:cNvSpPr txBox="1"/>
          <p:nvPr/>
        </p:nvSpPr>
        <p:spPr>
          <a:xfrm>
            <a:off x="1526958" y="5373216"/>
            <a:ext cx="593432" cy="369332"/>
          </a:xfrm>
          <a:prstGeom prst="rect">
            <a:avLst/>
          </a:prstGeom>
          <a:noFill/>
        </p:spPr>
        <p:txBody>
          <a:bodyPr wrap="none" rtlCol="0">
            <a:spAutoFit/>
          </a:bodyPr>
          <a:lstStyle/>
          <a:p>
            <a:r>
              <a:rPr lang="ru-RU" dirty="0" smtClean="0">
                <a:solidFill>
                  <a:srgbClr val="FF0000"/>
                </a:solidFill>
              </a:rPr>
              <a:t>0,09</a:t>
            </a:r>
            <a:endParaRPr lang="ru-RU" dirty="0">
              <a:solidFill>
                <a:srgbClr val="FF0000"/>
              </a:solidFill>
            </a:endParaRPr>
          </a:p>
        </p:txBody>
      </p:sp>
      <p:sp>
        <p:nvSpPr>
          <p:cNvPr id="23" name="TextBox 22"/>
          <p:cNvSpPr txBox="1"/>
          <p:nvPr/>
        </p:nvSpPr>
        <p:spPr>
          <a:xfrm>
            <a:off x="4479294" y="4797152"/>
            <a:ext cx="593432" cy="369332"/>
          </a:xfrm>
          <a:prstGeom prst="rect">
            <a:avLst/>
          </a:prstGeom>
          <a:noFill/>
        </p:spPr>
        <p:txBody>
          <a:bodyPr wrap="none" rtlCol="0">
            <a:spAutoFit/>
          </a:bodyPr>
          <a:lstStyle/>
          <a:p>
            <a:r>
              <a:rPr lang="ru-RU" dirty="0" smtClean="0">
                <a:solidFill>
                  <a:srgbClr val="FF0000"/>
                </a:solidFill>
              </a:rPr>
              <a:t>0,21</a:t>
            </a:r>
            <a:endParaRPr lang="ru-RU" dirty="0">
              <a:solidFill>
                <a:srgbClr val="FF0000"/>
              </a:solidFill>
            </a:endParaRPr>
          </a:p>
        </p:txBody>
      </p:sp>
    </p:spTree>
    <p:extLst>
      <p:ext uri="{BB962C8B-B14F-4D97-AF65-F5344CB8AC3E}">
        <p14:creationId xmlns:p14="http://schemas.microsoft.com/office/powerpoint/2010/main" val="11208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5" name="Rectangle 1"/>
          <p:cNvSpPr>
            <a:spLocks noChangeArrowheads="1"/>
          </p:cNvSpPr>
          <p:nvPr/>
        </p:nvSpPr>
        <p:spPr bwMode="auto">
          <a:xfrm>
            <a:off x="1890045" y="29944"/>
            <a:ext cx="53802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Условная вероятность</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Группа 2"/>
          <p:cNvGrpSpPr/>
          <p:nvPr/>
        </p:nvGrpSpPr>
        <p:grpSpPr>
          <a:xfrm>
            <a:off x="21341" y="659126"/>
            <a:ext cx="9152174" cy="146967"/>
            <a:chOff x="21341" y="731134"/>
            <a:chExt cx="9152174" cy="146967"/>
          </a:xfrm>
        </p:grpSpPr>
        <p:cxnSp>
          <p:nvCxnSpPr>
            <p:cNvPr id="16" name="Прямая соединительная линия 15"/>
            <p:cNvCxnSpPr/>
            <p:nvPr/>
          </p:nvCxnSpPr>
          <p:spPr>
            <a:xfrm flipV="1">
              <a:off x="21341" y="73113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9515" y="806093"/>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Прямоугольник 5"/>
          <p:cNvSpPr/>
          <p:nvPr/>
        </p:nvSpPr>
        <p:spPr>
          <a:xfrm>
            <a:off x="4355976" y="4797152"/>
            <a:ext cx="716750" cy="121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p:cNvPicPr>
            <a:picLocks noChangeAspect="1" noChangeArrowheads="1"/>
          </p:cNvPicPr>
          <p:nvPr/>
        </p:nvPicPr>
        <p:blipFill>
          <a:blip r:embed="rId3" cstate="print"/>
          <a:srcRect l="25200" t="18900" r="10226" b="23001"/>
          <a:stretch>
            <a:fillRect/>
          </a:stretch>
        </p:blipFill>
        <p:spPr bwMode="auto">
          <a:xfrm>
            <a:off x="1263137" y="3350931"/>
            <a:ext cx="6902427" cy="3493301"/>
          </a:xfrm>
          <a:prstGeom prst="rect">
            <a:avLst/>
          </a:prstGeom>
          <a:noFill/>
          <a:ln w="9525">
            <a:noFill/>
            <a:miter lim="800000"/>
            <a:headEnd/>
            <a:tailEnd/>
          </a:ln>
        </p:spPr>
      </p:pic>
      <p:sp>
        <p:nvSpPr>
          <p:cNvPr id="4" name="Rectangle 1"/>
          <p:cNvSpPr>
            <a:spLocks noChangeArrowheads="1"/>
          </p:cNvSpPr>
          <p:nvPr/>
        </p:nvSpPr>
        <p:spPr bwMode="auto">
          <a:xfrm>
            <a:off x="43220" y="9599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А = кофе закончится в первом автомате,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В = кофе закончится во втором автомате.</a:t>
            </a:r>
          </a:p>
        </p:txBody>
      </p:sp>
      <p:sp>
        <p:nvSpPr>
          <p:cNvPr id="18" name="TextBox 17"/>
          <p:cNvSpPr txBox="1"/>
          <p:nvPr/>
        </p:nvSpPr>
        <p:spPr>
          <a:xfrm>
            <a:off x="3059832" y="4005064"/>
            <a:ext cx="476412" cy="369332"/>
          </a:xfrm>
          <a:prstGeom prst="rect">
            <a:avLst/>
          </a:prstGeom>
          <a:noFill/>
        </p:spPr>
        <p:txBody>
          <a:bodyPr wrap="none" rtlCol="0">
            <a:spAutoFit/>
          </a:bodyPr>
          <a:lstStyle/>
          <a:p>
            <a:r>
              <a:rPr lang="ru-RU" dirty="0" smtClean="0">
                <a:solidFill>
                  <a:srgbClr val="FF0000"/>
                </a:solidFill>
              </a:rPr>
              <a:t>0,3</a:t>
            </a:r>
            <a:endParaRPr lang="ru-RU" dirty="0">
              <a:solidFill>
                <a:srgbClr val="FF0000"/>
              </a:solidFill>
            </a:endParaRPr>
          </a:p>
        </p:txBody>
      </p:sp>
      <p:sp>
        <p:nvSpPr>
          <p:cNvPr id="19" name="TextBox 18"/>
          <p:cNvSpPr txBox="1"/>
          <p:nvPr/>
        </p:nvSpPr>
        <p:spPr>
          <a:xfrm>
            <a:off x="6300192" y="3914472"/>
            <a:ext cx="476412" cy="369332"/>
          </a:xfrm>
          <a:prstGeom prst="rect">
            <a:avLst/>
          </a:prstGeom>
          <a:noFill/>
        </p:spPr>
        <p:txBody>
          <a:bodyPr wrap="none" rtlCol="0">
            <a:spAutoFit/>
          </a:bodyPr>
          <a:lstStyle/>
          <a:p>
            <a:r>
              <a:rPr lang="ru-RU" dirty="0" smtClean="0">
                <a:solidFill>
                  <a:srgbClr val="FF0000"/>
                </a:solidFill>
              </a:rPr>
              <a:t>0,3</a:t>
            </a:r>
            <a:endParaRPr lang="ru-RU" dirty="0">
              <a:solidFill>
                <a:srgbClr val="FF0000"/>
              </a:solidFill>
            </a:endParaRPr>
          </a:p>
        </p:txBody>
      </p:sp>
      <p:sp>
        <p:nvSpPr>
          <p:cNvPr id="21" name="TextBox 20"/>
          <p:cNvSpPr txBox="1"/>
          <p:nvPr/>
        </p:nvSpPr>
        <p:spPr>
          <a:xfrm>
            <a:off x="6865980" y="5656824"/>
            <a:ext cx="1479892" cy="369332"/>
          </a:xfrm>
          <a:prstGeom prst="rect">
            <a:avLst/>
          </a:prstGeom>
          <a:noFill/>
        </p:spPr>
        <p:txBody>
          <a:bodyPr wrap="none" rtlCol="0">
            <a:spAutoFit/>
          </a:bodyPr>
          <a:lstStyle/>
          <a:p>
            <a:r>
              <a:rPr lang="ru-RU" dirty="0" smtClean="0">
                <a:solidFill>
                  <a:srgbClr val="FF0000"/>
                </a:solidFill>
              </a:rPr>
              <a:t>0,21-0,3=0,09</a:t>
            </a:r>
            <a:endParaRPr lang="ru-RU" dirty="0">
              <a:solidFill>
                <a:srgbClr val="FF0000"/>
              </a:solidFill>
            </a:endParaRPr>
          </a:p>
        </p:txBody>
      </p:sp>
      <p:sp>
        <p:nvSpPr>
          <p:cNvPr id="22" name="TextBox 21"/>
          <p:cNvSpPr txBox="1"/>
          <p:nvPr/>
        </p:nvSpPr>
        <p:spPr>
          <a:xfrm>
            <a:off x="1835696" y="5714672"/>
            <a:ext cx="593432" cy="369332"/>
          </a:xfrm>
          <a:prstGeom prst="rect">
            <a:avLst/>
          </a:prstGeom>
          <a:noFill/>
        </p:spPr>
        <p:txBody>
          <a:bodyPr wrap="none" rtlCol="0">
            <a:spAutoFit/>
          </a:bodyPr>
          <a:lstStyle/>
          <a:p>
            <a:r>
              <a:rPr lang="ru-RU" dirty="0" smtClean="0">
                <a:solidFill>
                  <a:srgbClr val="FF0000"/>
                </a:solidFill>
              </a:rPr>
              <a:t>0,09</a:t>
            </a:r>
            <a:endParaRPr lang="ru-RU" dirty="0">
              <a:solidFill>
                <a:srgbClr val="FF0000"/>
              </a:solidFill>
            </a:endParaRPr>
          </a:p>
        </p:txBody>
      </p:sp>
      <p:sp>
        <p:nvSpPr>
          <p:cNvPr id="23" name="TextBox 22"/>
          <p:cNvSpPr txBox="1"/>
          <p:nvPr/>
        </p:nvSpPr>
        <p:spPr>
          <a:xfrm>
            <a:off x="4464633" y="5111349"/>
            <a:ext cx="593432" cy="369332"/>
          </a:xfrm>
          <a:prstGeom prst="rect">
            <a:avLst/>
          </a:prstGeom>
          <a:noFill/>
        </p:spPr>
        <p:txBody>
          <a:bodyPr wrap="none" rtlCol="0">
            <a:spAutoFit/>
          </a:bodyPr>
          <a:lstStyle/>
          <a:p>
            <a:r>
              <a:rPr lang="ru-RU" dirty="0" smtClean="0">
                <a:solidFill>
                  <a:srgbClr val="FF0000"/>
                </a:solidFill>
              </a:rPr>
              <a:t>0,21</a:t>
            </a:r>
            <a:endParaRPr lang="ru-RU" dirty="0">
              <a:solidFill>
                <a:srgbClr val="FF0000"/>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618678" y="1556792"/>
                <a:ext cx="8285343" cy="2130583"/>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Нужно найти вероятность события В при условии</a:t>
                </a:r>
                <a:r>
                  <a:rPr lang="ru-RU" dirty="0">
                    <a:latin typeface="Times New Roman" panose="02020603050405020304" pitchFamily="18" charset="0"/>
                    <a:cs typeface="Times New Roman" panose="02020603050405020304" pitchFamily="18" charset="0"/>
                  </a:rPr>
                  <a:t>, что событие А </a:t>
                </a:r>
                <a:r>
                  <a:rPr lang="ru-RU" dirty="0" smtClean="0">
                    <a:latin typeface="Times New Roman" panose="02020603050405020304" pitchFamily="18" charset="0"/>
                    <a:cs typeface="Times New Roman" panose="02020603050405020304" pitchFamily="18" charset="0"/>
                  </a:rPr>
                  <a:t>наступило</a:t>
                </a:r>
                <a:endParaRPr lang="ru-RU" dirty="0">
                  <a:latin typeface="Times New Roman" panose="02020603050405020304" pitchFamily="18" charset="0"/>
                  <a:cs typeface="Times New Roman" panose="02020603050405020304" pitchFamily="18" charset="0"/>
                </a:endParaRPr>
              </a:p>
              <a:p>
                <a:pPr algn="ctr"/>
                <a:r>
                  <a:rPr lang="ru-RU" sz="2100" dirty="0" smtClean="0">
                    <a:latin typeface="Times New Roman" panose="02020603050405020304" pitchFamily="18" charset="0"/>
                    <a:cs typeface="Times New Roman" panose="02020603050405020304" pitchFamily="18" charset="0"/>
                  </a:rPr>
                  <a:t>Р(В</a:t>
                </a:r>
                <a:r>
                  <a:rPr lang="en-US" sz="2100" dirty="0" smtClean="0">
                    <a:latin typeface="Times New Roman" panose="02020603050405020304" pitchFamily="18" charset="0"/>
                    <a:cs typeface="Times New Roman" panose="02020603050405020304" pitchFamily="18" charset="0"/>
                  </a:rPr>
                  <a:t>/A)-</a:t>
                </a:r>
                <a:r>
                  <a:rPr lang="ru-RU" sz="2100" dirty="0" smtClean="0">
                    <a:latin typeface="Times New Roman" panose="02020603050405020304" pitchFamily="18" charset="0"/>
                    <a:cs typeface="Times New Roman" panose="02020603050405020304" pitchFamily="18" charset="0"/>
                  </a:rPr>
                  <a:t>?</a:t>
                </a:r>
              </a:p>
              <a:p>
                <a:pPr algn="ctr"/>
                <a:r>
                  <a:rPr lang="ru-RU" sz="2100" dirty="0" smtClean="0">
                    <a:latin typeface="Times New Roman" panose="02020603050405020304" pitchFamily="18" charset="0"/>
                    <a:cs typeface="Times New Roman" panose="02020603050405020304" pitchFamily="18" charset="0"/>
                  </a:rPr>
                  <a:t>Р(ВА)=Р(В)</a:t>
                </a:r>
                <a:r>
                  <a:rPr lang="ii-CN" altLang="en-US" sz="2100" dirty="0" smtClean="0">
                    <a:latin typeface="Times New Roman" panose="02020603050405020304" pitchFamily="18" charset="0"/>
                    <a:cs typeface="Times New Roman" panose="02020603050405020304" pitchFamily="18" charset="0"/>
                  </a:rPr>
                  <a:t>·</a:t>
                </a:r>
                <a:r>
                  <a:rPr lang="ru-RU" altLang="ii-CN" sz="2100" dirty="0" smtClean="0">
                    <a:latin typeface="Times New Roman" panose="02020603050405020304" pitchFamily="18" charset="0"/>
                    <a:cs typeface="Times New Roman" panose="02020603050405020304" pitchFamily="18" charset="0"/>
                  </a:rPr>
                  <a:t>Р(В</a:t>
                </a:r>
                <a:r>
                  <a:rPr lang="en-US" altLang="ii-CN" sz="2100" dirty="0" smtClean="0">
                    <a:latin typeface="Times New Roman" panose="02020603050405020304" pitchFamily="18" charset="0"/>
                    <a:cs typeface="Times New Roman" panose="02020603050405020304" pitchFamily="18" charset="0"/>
                  </a:rPr>
                  <a:t>/</a:t>
                </a:r>
                <a:r>
                  <a:rPr lang="ru-RU" altLang="ii-CN" sz="2100" dirty="0" smtClean="0">
                    <a:latin typeface="Times New Roman" panose="02020603050405020304" pitchFamily="18" charset="0"/>
                    <a:cs typeface="Times New Roman" panose="02020603050405020304" pitchFamily="18" charset="0"/>
                  </a:rPr>
                  <a:t>А)</a:t>
                </a:r>
                <a:endParaRPr lang="en-US" altLang="ii-CN" sz="2100" dirty="0" smtClean="0">
                  <a:latin typeface="Times New Roman" panose="02020603050405020304" pitchFamily="18" charset="0"/>
                  <a:cs typeface="Times New Roman" panose="02020603050405020304" pitchFamily="18" charset="0"/>
                </a:endParaRPr>
              </a:p>
              <a:p>
                <a:pPr algn="ctr"/>
                <a:r>
                  <a:rPr lang="ru-RU" altLang="ii-CN" sz="2100" dirty="0" smtClean="0">
                    <a:latin typeface="Times New Roman" panose="02020603050405020304" pitchFamily="18" charset="0"/>
                    <a:cs typeface="Times New Roman" panose="02020603050405020304" pitchFamily="18" charset="0"/>
                  </a:rPr>
                  <a:t>0,21=0,09·Р(В</a:t>
                </a:r>
                <a:r>
                  <a:rPr lang="en-US" altLang="ii-CN" sz="2100" dirty="0" smtClean="0">
                    <a:latin typeface="Times New Roman" panose="02020603050405020304" pitchFamily="18" charset="0"/>
                    <a:cs typeface="Times New Roman" panose="02020603050405020304" pitchFamily="18" charset="0"/>
                  </a:rPr>
                  <a:t>/</a:t>
                </a:r>
                <a:r>
                  <a:rPr lang="ru-RU" altLang="ii-CN" sz="2100" dirty="0" smtClean="0">
                    <a:latin typeface="Times New Roman" panose="02020603050405020304" pitchFamily="18" charset="0"/>
                    <a:cs typeface="Times New Roman" panose="02020603050405020304" pitchFamily="18" charset="0"/>
                  </a:rPr>
                  <a:t>А)</a:t>
                </a:r>
              </a:p>
              <a:p>
                <a:pPr algn="ctr"/>
                <a:r>
                  <a:rPr lang="ru-RU" sz="2100" dirty="0" smtClean="0">
                    <a:latin typeface="Times New Roman" panose="02020603050405020304" pitchFamily="18" charset="0"/>
                    <a:cs typeface="Times New Roman" panose="02020603050405020304" pitchFamily="18" charset="0"/>
                  </a:rPr>
                  <a:t>Р(В</a:t>
                </a:r>
                <a:r>
                  <a:rPr lang="en-US" sz="2100" dirty="0">
                    <a:latin typeface="Times New Roman" panose="02020603050405020304" pitchFamily="18" charset="0"/>
                    <a:cs typeface="Times New Roman" panose="02020603050405020304" pitchFamily="18" charset="0"/>
                  </a:rPr>
                  <a:t>/</a:t>
                </a:r>
                <a:r>
                  <a:rPr lang="en-US" sz="2100" dirty="0" smtClean="0">
                    <a:latin typeface="Times New Roman" panose="02020603050405020304" pitchFamily="18" charset="0"/>
                    <a:cs typeface="Times New Roman" panose="02020603050405020304" pitchFamily="18" charset="0"/>
                  </a:rPr>
                  <a:t>A)=</a:t>
                </a:r>
                <a14:m>
                  <m:oMath xmlns:m="http://schemas.openxmlformats.org/officeDocument/2006/math">
                    <m:f>
                      <m:fPr>
                        <m:ctrlPr>
                          <a:rPr lang="en-US" sz="2100" i="1">
                            <a:latin typeface="Cambria Math"/>
                          </a:rPr>
                        </m:ctrlPr>
                      </m:fPr>
                      <m:num>
                        <m:r>
                          <a:rPr lang="ru-RU" sz="2100" i="1">
                            <a:latin typeface="Cambria Math"/>
                          </a:rPr>
                          <m:t>Р(В</m:t>
                        </m:r>
                        <m:r>
                          <a:rPr lang="en-US" sz="2100" b="0" i="1" smtClean="0">
                            <a:latin typeface="Cambria Math"/>
                          </a:rPr>
                          <m:t>𝐴</m:t>
                        </m:r>
                        <m:r>
                          <a:rPr lang="ru-RU" sz="2100" i="1">
                            <a:latin typeface="Cambria Math"/>
                          </a:rPr>
                          <m:t>)</m:t>
                        </m:r>
                      </m:num>
                      <m:den>
                        <m:r>
                          <a:rPr lang="ru-RU" sz="2100" i="1">
                            <a:latin typeface="Cambria Math"/>
                          </a:rPr>
                          <m:t>Р(В)</m:t>
                        </m:r>
                      </m:den>
                    </m:f>
                  </m:oMath>
                </a14:m>
                <a:r>
                  <a:rPr lang="en-US" altLang="ii-CN" sz="21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100" i="1">
                            <a:latin typeface="Cambria Math"/>
                          </a:rPr>
                        </m:ctrlPr>
                      </m:fPr>
                      <m:num>
                        <m:r>
                          <a:rPr lang="en-US" sz="2100" b="0" i="1" smtClean="0">
                            <a:latin typeface="Cambria Math"/>
                          </a:rPr>
                          <m:t>0</m:t>
                        </m:r>
                        <m:r>
                          <a:rPr lang="ru-RU" sz="2100" b="0" i="1" smtClean="0">
                            <a:latin typeface="Cambria Math"/>
                          </a:rPr>
                          <m:t>,21</m:t>
                        </m:r>
                      </m:num>
                      <m:den>
                        <m:r>
                          <a:rPr lang="ru-RU" sz="2100" b="0" i="1" smtClean="0">
                            <a:latin typeface="Cambria Math"/>
                          </a:rPr>
                          <m:t>0,09</m:t>
                        </m:r>
                      </m:den>
                    </m:f>
                  </m:oMath>
                </a14:m>
                <a:r>
                  <a:rPr lang="en-US" altLang="ii-CN" sz="2100" dirty="0" smtClean="0">
                    <a:latin typeface="Times New Roman" panose="02020603050405020304" pitchFamily="18" charset="0"/>
                    <a:cs typeface="Times New Roman" panose="02020603050405020304" pitchFamily="18" charset="0"/>
                  </a:rPr>
                  <a:t>=</a:t>
                </a:r>
                <a:r>
                  <a:rPr lang="ru-RU" altLang="ii-CN" sz="2100" dirty="0" smtClean="0">
                    <a:latin typeface="Times New Roman" panose="02020603050405020304" pitchFamily="18" charset="0"/>
                    <a:cs typeface="Times New Roman" panose="02020603050405020304" pitchFamily="18" charset="0"/>
                  </a:rPr>
                  <a:t>0,7</a:t>
                </a:r>
              </a:p>
              <a:p>
                <a:pPr algn="ctr"/>
                <a:endParaRPr lang="ru-RU" dirty="0">
                  <a:latin typeface="Times New Roman" panose="02020603050405020304" pitchFamily="18" charset="0"/>
                  <a:cs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618678" y="1556792"/>
                <a:ext cx="8285343" cy="2130583"/>
              </a:xfrm>
              <a:prstGeom prst="rect">
                <a:avLst/>
              </a:prstGeom>
              <a:blipFill rotWithShape="1">
                <a:blip r:embed="rId4"/>
                <a:stretch>
                  <a:fillRect l="-588" t="-1429"/>
                </a:stretch>
              </a:blipFill>
            </p:spPr>
            <p:txBody>
              <a:bodyPr/>
              <a:lstStyle/>
              <a:p>
                <a:r>
                  <a:rPr lang="ru-RU">
                    <a:noFill/>
                  </a:rPr>
                  <a:t> </a:t>
                </a:r>
              </a:p>
            </p:txBody>
          </p:sp>
        </mc:Fallback>
      </mc:AlternateContent>
    </p:spTree>
    <p:extLst>
      <p:ext uri="{BB962C8B-B14F-4D97-AF65-F5344CB8AC3E}">
        <p14:creationId xmlns:p14="http://schemas.microsoft.com/office/powerpoint/2010/main" val="3977593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0" y="126876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Прямая соединительная линия 14"/>
          <p:cNvCxnSpPr/>
          <p:nvPr/>
        </p:nvCxnSpPr>
        <p:spPr>
          <a:xfrm flipV="1">
            <a:off x="0" y="119675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556" name="Rectangle 4"/>
          <p:cNvSpPr>
            <a:spLocks noChangeArrowheads="1"/>
          </p:cNvSpPr>
          <p:nvPr/>
        </p:nvSpPr>
        <p:spPr bwMode="auto">
          <a:xfrm>
            <a:off x="1403648" y="0"/>
            <a:ext cx="643349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Times New Roman" pitchFamily="18" charset="0"/>
                <a:ea typeface="Times New Roman" pitchFamily="18" charset="0"/>
                <a:cs typeface="Times New Roman" pitchFamily="18" charset="0"/>
              </a:rPr>
              <a:t>Формула полной вероятности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effectLst/>
              <a:latin typeface="Times New Roman" pitchFamily="18" charset="0"/>
              <a:cs typeface="Times New Roman" pitchFamily="18" charset="0"/>
            </a:endParaRPr>
          </a:p>
        </p:txBody>
      </p:sp>
      <p:sp>
        <p:nvSpPr>
          <p:cNvPr id="23570" name="Rectangle 18"/>
          <p:cNvSpPr>
            <a:spLocks noChangeArrowheads="1"/>
          </p:cNvSpPr>
          <p:nvPr/>
        </p:nvSpPr>
        <p:spPr bwMode="auto">
          <a:xfrm>
            <a:off x="323528" y="1700808"/>
            <a:ext cx="8208912"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Рассмотрим </a:t>
            </a:r>
            <a:r>
              <a:rPr kumimoji="0" lang="ru-RU"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зависимое событие А, </a:t>
            </a:r>
            <a:r>
              <a:rPr lang="ru-RU" sz="2600" dirty="0" smtClean="0">
                <a:latin typeface="Times New Roman" pitchFamily="18" charset="0"/>
                <a:cs typeface="Times New Roman" pitchFamily="18" charset="0"/>
              </a:rPr>
              <a:t>которое может произойти лишь в результате осуществления одной из несовместных </a:t>
            </a:r>
            <a:r>
              <a:rPr lang="ru-RU" sz="2600" b="1" i="1" dirty="0" smtClean="0">
                <a:latin typeface="Times New Roman" pitchFamily="18" charset="0"/>
                <a:cs typeface="Times New Roman" pitchFamily="18" charset="0"/>
              </a:rPr>
              <a:t>гипотез</a:t>
            </a:r>
            <a:r>
              <a:rPr lang="ru-RU" sz="2600" dirty="0" smtClean="0">
                <a:latin typeface="Times New Roman" pitchFamily="18" charset="0"/>
                <a:cs typeface="Times New Roman" pitchFamily="18" charset="0"/>
              </a:rPr>
              <a:t> В1, В2…В</a:t>
            </a:r>
            <a:r>
              <a:rPr lang="en-US" sz="2600" dirty="0" smtClean="0">
                <a:latin typeface="Times New Roman" pitchFamily="18" charset="0"/>
                <a:cs typeface="Times New Roman" pitchFamily="18" charset="0"/>
              </a:rPr>
              <a:t>n</a:t>
            </a:r>
            <a:r>
              <a:rPr lang="ru-RU" sz="2600" dirty="0" smtClean="0">
                <a:latin typeface="Times New Roman" pitchFamily="18" charset="0"/>
                <a:cs typeface="Times New Roman" pitchFamily="18" charset="0"/>
              </a:rPr>
              <a:t>. которые образуют </a:t>
            </a:r>
            <a:r>
              <a:rPr lang="ru-RU" sz="2600" b="1" u="sng" dirty="0" smtClean="0">
                <a:latin typeface="Times New Roman" pitchFamily="18" charset="0"/>
                <a:cs typeface="Times New Roman" pitchFamily="18" charset="0"/>
              </a:rPr>
              <a:t>полную группу.</a:t>
            </a:r>
          </a:p>
          <a:p>
            <a:pPr algn="just" fontAlgn="base">
              <a:spcBef>
                <a:spcPct val="0"/>
              </a:spcBef>
              <a:spcAft>
                <a:spcPct val="0"/>
              </a:spcAft>
            </a:pPr>
            <a:r>
              <a:rPr lang="ru-RU" sz="2600" dirty="0" smtClean="0">
                <a:latin typeface="Times New Roman" pitchFamily="18" charset="0"/>
                <a:cs typeface="Times New Roman" pitchFamily="18" charset="0"/>
              </a:rPr>
              <a:t>Пусть известны их вероятности Р(В1), Р(В2), …Р(В</a:t>
            </a:r>
            <a:r>
              <a:rPr lang="en-US" sz="2600" dirty="0" smtClean="0">
                <a:latin typeface="Times New Roman" pitchFamily="18" charset="0"/>
                <a:cs typeface="Times New Roman" pitchFamily="18" charset="0"/>
              </a:rPr>
              <a:t>n) </a:t>
            </a:r>
            <a:r>
              <a:rPr lang="ru-RU" sz="2600" dirty="0" smtClean="0">
                <a:latin typeface="Times New Roman" pitchFamily="18" charset="0"/>
                <a:cs typeface="Times New Roman" pitchFamily="18" charset="0"/>
              </a:rPr>
              <a:t>и соответствующие условные вероятности Р(А</a:t>
            </a:r>
            <a:r>
              <a:rPr lang="en-US" sz="2600" dirty="0" smtClean="0">
                <a:latin typeface="Times New Roman" pitchFamily="18" charset="0"/>
                <a:cs typeface="Times New Roman" pitchFamily="18" charset="0"/>
              </a:rPr>
              <a:t>/B1), P(A/B2),…</a:t>
            </a:r>
            <a:r>
              <a:rPr lang="ru-RU" sz="2600" dirty="0" smtClean="0">
                <a:latin typeface="Times New Roman" pitchFamily="18" charset="0"/>
                <a:cs typeface="Times New Roman" pitchFamily="18" charset="0"/>
              </a:rPr>
              <a:t> Р(</a:t>
            </a:r>
            <a:r>
              <a:rPr lang="en-US" sz="2600" dirty="0" smtClean="0">
                <a:latin typeface="Times New Roman" pitchFamily="18" charset="0"/>
                <a:cs typeface="Times New Roman" pitchFamily="18" charset="0"/>
              </a:rPr>
              <a:t>A/</a:t>
            </a:r>
            <a:r>
              <a:rPr lang="ru-RU" sz="2600" dirty="0" smtClean="0">
                <a:latin typeface="Times New Roman" pitchFamily="18" charset="0"/>
                <a:cs typeface="Times New Roman" pitchFamily="18" charset="0"/>
              </a:rPr>
              <a:t>В</a:t>
            </a:r>
            <a:r>
              <a:rPr lang="en-US" sz="2600" dirty="0" smtClean="0">
                <a:latin typeface="Times New Roman" pitchFamily="18" charset="0"/>
                <a:cs typeface="Times New Roman" pitchFamily="18" charset="0"/>
              </a:rPr>
              <a:t>n)/ </a:t>
            </a:r>
            <a:r>
              <a:rPr lang="ru-RU" sz="2600" dirty="0" smtClean="0">
                <a:latin typeface="Times New Roman" pitchFamily="18" charset="0"/>
                <a:cs typeface="Times New Roman" pitchFamily="18" charset="0"/>
              </a:rPr>
              <a:t>Тогда вероятность наступления события  А  равна:</a:t>
            </a:r>
          </a:p>
          <a:p>
            <a:pPr fontAlgn="base">
              <a:spcBef>
                <a:spcPct val="0"/>
              </a:spcBef>
              <a:spcAft>
                <a:spcPct val="0"/>
              </a:spcAft>
            </a:pPr>
            <a:endParaRPr lang="ru-RU" sz="2600" dirty="0" smtClean="0">
              <a:latin typeface="Times New Roman" pitchFamily="18" charset="0"/>
              <a:cs typeface="Times New Roman" pitchFamily="18" charset="0"/>
            </a:endParaRPr>
          </a:p>
          <a:p>
            <a:pPr fontAlgn="base">
              <a:spcBef>
                <a:spcPct val="0"/>
              </a:spcBef>
              <a:spcAft>
                <a:spcPct val="0"/>
              </a:spcAft>
            </a:pPr>
            <a:r>
              <a:rPr lang="ru-RU" sz="2600" dirty="0" smtClean="0">
                <a:latin typeface="Times New Roman" pitchFamily="18" charset="0"/>
                <a:cs typeface="Times New Roman" pitchFamily="18" charset="0"/>
              </a:rPr>
              <a:t>Р(А)=Р(В1)·Р(А</a:t>
            </a:r>
            <a:r>
              <a:rPr lang="en-US" sz="2600" dirty="0" smtClean="0">
                <a:latin typeface="Times New Roman" pitchFamily="18" charset="0"/>
                <a:cs typeface="Times New Roman" pitchFamily="18" charset="0"/>
              </a:rPr>
              <a:t>/</a:t>
            </a:r>
            <a:r>
              <a:rPr lang="ru-RU" sz="2600" dirty="0" smtClean="0">
                <a:latin typeface="Times New Roman" pitchFamily="18" charset="0"/>
                <a:cs typeface="Times New Roman" pitchFamily="18" charset="0"/>
              </a:rPr>
              <a:t>В1)+Р(В2)·Р(А</a:t>
            </a:r>
            <a:r>
              <a:rPr lang="en-US" sz="2600" dirty="0" smtClean="0">
                <a:latin typeface="Times New Roman" pitchFamily="18" charset="0"/>
                <a:cs typeface="Times New Roman" pitchFamily="18" charset="0"/>
              </a:rPr>
              <a:t>/</a:t>
            </a:r>
            <a:r>
              <a:rPr lang="ru-RU" sz="2600" dirty="0" smtClean="0">
                <a:latin typeface="Times New Roman" pitchFamily="18" charset="0"/>
                <a:cs typeface="Times New Roman" pitchFamily="18" charset="0"/>
              </a:rPr>
              <a:t>В2)+…+Р(В</a:t>
            </a:r>
            <a:r>
              <a:rPr lang="en-US" sz="2600" dirty="0" smtClean="0">
                <a:latin typeface="Times New Roman" pitchFamily="18" charset="0"/>
                <a:cs typeface="Times New Roman" pitchFamily="18" charset="0"/>
              </a:rPr>
              <a:t>n</a:t>
            </a:r>
            <a:r>
              <a:rPr lang="ru-RU" sz="2600" dirty="0" smtClean="0">
                <a:latin typeface="Times New Roman" pitchFamily="18" charset="0"/>
                <a:cs typeface="Times New Roman" pitchFamily="18" charset="0"/>
              </a:rPr>
              <a:t>)·Р(А</a:t>
            </a:r>
            <a:r>
              <a:rPr lang="en-US" sz="2600" dirty="0" smtClean="0">
                <a:latin typeface="Times New Roman" pitchFamily="18" charset="0"/>
                <a:cs typeface="Times New Roman" pitchFamily="18" charset="0"/>
              </a:rPr>
              <a:t>/</a:t>
            </a:r>
            <a:r>
              <a:rPr lang="ru-RU" sz="2600" dirty="0" smtClean="0">
                <a:latin typeface="Times New Roman" pitchFamily="18" charset="0"/>
                <a:cs typeface="Times New Roman" pitchFamily="18" charset="0"/>
              </a:rPr>
              <a:t>В</a:t>
            </a:r>
            <a:r>
              <a:rPr lang="en-US" sz="2600" dirty="0" smtClean="0">
                <a:latin typeface="Times New Roman" pitchFamily="18" charset="0"/>
                <a:cs typeface="Times New Roman" pitchFamily="18" charset="0"/>
              </a:rPr>
              <a:t>n)</a:t>
            </a:r>
            <a:endParaRPr lang="ru-RU" sz="2600" dirty="0" smtClean="0">
              <a:latin typeface="Times New Roman" pitchFamily="18" charset="0"/>
              <a:cs typeface="Times New Roman" pitchFamily="18" charset="0"/>
            </a:endParaRPr>
          </a:p>
          <a:p>
            <a:pPr lvl="0" fontAlgn="base">
              <a:spcBef>
                <a:spcPct val="0"/>
              </a:spcBef>
              <a:spcAft>
                <a:spcPct val="0"/>
              </a:spcAft>
            </a:pP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22696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0" y="692696"/>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Прямая соединительная линия 14"/>
          <p:cNvCxnSpPr/>
          <p:nvPr/>
        </p:nvCxnSpPr>
        <p:spPr>
          <a:xfrm flipV="1">
            <a:off x="48394" y="640271"/>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556" name="Rectangle 4"/>
          <p:cNvSpPr>
            <a:spLocks noChangeArrowheads="1"/>
          </p:cNvSpPr>
          <p:nvPr/>
        </p:nvSpPr>
        <p:spPr bwMode="auto">
          <a:xfrm>
            <a:off x="1403648" y="0"/>
            <a:ext cx="643349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Times New Roman" pitchFamily="18" charset="0"/>
                <a:ea typeface="Times New Roman" pitchFamily="18" charset="0"/>
                <a:cs typeface="Times New Roman" pitchFamily="18" charset="0"/>
              </a:rPr>
              <a:t>Формула полной вероятности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effectLst/>
              <a:latin typeface="Times New Roman" pitchFamily="18" charset="0"/>
              <a:cs typeface="Times New Roman" pitchFamily="18" charset="0"/>
            </a:endParaRPr>
          </a:p>
        </p:txBody>
      </p:sp>
      <p:sp>
        <p:nvSpPr>
          <p:cNvPr id="23570" name="Rectangle 18"/>
          <p:cNvSpPr>
            <a:spLocks noChangeArrowheads="1"/>
          </p:cNvSpPr>
          <p:nvPr/>
        </p:nvSpPr>
        <p:spPr bwMode="auto">
          <a:xfrm>
            <a:off x="322064" y="836712"/>
            <a:ext cx="820891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ru-RU" sz="2200" dirty="0" smtClean="0">
              <a:latin typeface="Times New Roman" pitchFamily="18" charset="0"/>
              <a:cs typeface="Times New Roman" pitchFamily="18" charset="0"/>
            </a:endParaRPr>
          </a:p>
          <a:p>
            <a:pPr fontAlgn="base">
              <a:spcBef>
                <a:spcPct val="0"/>
              </a:spcBef>
              <a:spcAft>
                <a:spcPct val="0"/>
              </a:spcAft>
            </a:pPr>
            <a:r>
              <a:rPr lang="ru-RU" sz="2200" dirty="0" smtClean="0">
                <a:latin typeface="Times New Roman" pitchFamily="18" charset="0"/>
                <a:cs typeface="Times New Roman" pitchFamily="18" charset="0"/>
              </a:rPr>
              <a:t>Р(А)=Р(В1)·Р(А</a:t>
            </a:r>
            <a:r>
              <a:rPr lang="en-US" sz="2200"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В1)+Р(В2)·Р(А</a:t>
            </a:r>
            <a:r>
              <a:rPr lang="en-US" sz="2200"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В2)+…+Р(В</a:t>
            </a:r>
            <a:r>
              <a:rPr lang="en-US" sz="2200" dirty="0" smtClean="0">
                <a:latin typeface="Times New Roman" pitchFamily="18" charset="0"/>
                <a:cs typeface="Times New Roman" pitchFamily="18" charset="0"/>
              </a:rPr>
              <a:t>n</a:t>
            </a:r>
            <a:r>
              <a:rPr lang="ru-RU" sz="2200" dirty="0" smtClean="0">
                <a:latin typeface="Times New Roman" pitchFamily="18" charset="0"/>
                <a:cs typeface="Times New Roman" pitchFamily="18" charset="0"/>
              </a:rPr>
              <a:t>)·Р(А</a:t>
            </a:r>
            <a:r>
              <a:rPr lang="en-US" sz="2200"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В</a:t>
            </a:r>
            <a:r>
              <a:rPr lang="en-US" sz="2200" dirty="0" smtClean="0">
                <a:latin typeface="Times New Roman" pitchFamily="18" charset="0"/>
                <a:cs typeface="Times New Roman" pitchFamily="18" charset="0"/>
              </a:rPr>
              <a:t>n)</a:t>
            </a:r>
          </a:p>
          <a:p>
            <a:pPr fontAlgn="base">
              <a:spcBef>
                <a:spcPct val="0"/>
              </a:spcBef>
              <a:spcAft>
                <a:spcPct val="0"/>
              </a:spcAft>
            </a:pPr>
            <a:endParaRPr lang="en-US" sz="2200" dirty="0" smtClean="0">
              <a:latin typeface="Times New Roman" pitchFamily="18" charset="0"/>
              <a:cs typeface="Times New Roman" pitchFamily="18" charset="0"/>
            </a:endParaRPr>
          </a:p>
          <a:p>
            <a:pPr algn="just" fontAlgn="base">
              <a:spcBef>
                <a:spcPct val="0"/>
              </a:spcBef>
              <a:spcAft>
                <a:spcPct val="0"/>
              </a:spcAft>
            </a:pPr>
            <a:r>
              <a:rPr lang="ru-RU" sz="2200" i="1" dirty="0" smtClean="0">
                <a:latin typeface="Times New Roman" pitchFamily="18" charset="0"/>
                <a:cs typeface="Times New Roman" pitchFamily="18" charset="0"/>
              </a:rPr>
              <a:t>(произошло событие   </a:t>
            </a:r>
            <a:r>
              <a:rPr lang="ru-RU" sz="2200" b="1" i="1" dirty="0" smtClean="0">
                <a:latin typeface="Times New Roman" pitchFamily="18" charset="0"/>
                <a:cs typeface="Times New Roman" pitchFamily="18" charset="0"/>
              </a:rPr>
              <a:t>и </a:t>
            </a:r>
            <a:r>
              <a:rPr lang="ru-RU" sz="2200" i="1" dirty="0" smtClean="0">
                <a:latin typeface="Times New Roman" pitchFamily="18" charset="0"/>
                <a:cs typeface="Times New Roman" pitchFamily="18" charset="0"/>
              </a:rPr>
              <a:t>после него наступило событие   </a:t>
            </a:r>
            <a:r>
              <a:rPr lang="ru-RU" sz="2200" b="1" i="1" dirty="0" smtClean="0">
                <a:latin typeface="Times New Roman" pitchFamily="18" charset="0"/>
                <a:cs typeface="Times New Roman" pitchFamily="18" charset="0"/>
              </a:rPr>
              <a:t>или</a:t>
            </a:r>
            <a:r>
              <a:rPr lang="ru-RU" sz="2200" i="1" dirty="0" smtClean="0">
                <a:latin typeface="Times New Roman" pitchFamily="18" charset="0"/>
                <a:cs typeface="Times New Roman" pitchFamily="18" charset="0"/>
              </a:rPr>
              <a:t> произошло событие   </a:t>
            </a:r>
            <a:r>
              <a:rPr lang="ru-RU" sz="2200" b="1" i="1" dirty="0" smtClean="0">
                <a:latin typeface="Times New Roman" pitchFamily="18" charset="0"/>
                <a:cs typeface="Times New Roman" pitchFamily="18" charset="0"/>
              </a:rPr>
              <a:t>и</a:t>
            </a:r>
            <a:r>
              <a:rPr lang="ru-RU" sz="2200" i="1" dirty="0" smtClean="0">
                <a:latin typeface="Times New Roman" pitchFamily="18" charset="0"/>
                <a:cs typeface="Times New Roman" pitchFamily="18" charset="0"/>
              </a:rPr>
              <a:t> после него наступило событие   </a:t>
            </a:r>
            <a:r>
              <a:rPr lang="ru-RU" sz="2200" b="1" i="1" dirty="0" smtClean="0">
                <a:latin typeface="Times New Roman" pitchFamily="18" charset="0"/>
                <a:cs typeface="Times New Roman" pitchFamily="18" charset="0"/>
              </a:rPr>
              <a:t>или </a:t>
            </a:r>
            <a:r>
              <a:rPr lang="ru-RU" sz="2200" i="1" dirty="0" smtClean="0">
                <a:latin typeface="Times New Roman" pitchFamily="18" charset="0"/>
                <a:cs typeface="Times New Roman" pitchFamily="18" charset="0"/>
              </a:rPr>
              <a:t>произошло событие   </a:t>
            </a:r>
            <a:r>
              <a:rPr lang="ru-RU" sz="2200" b="1" i="1" dirty="0" smtClean="0">
                <a:latin typeface="Times New Roman" pitchFamily="18" charset="0"/>
                <a:cs typeface="Times New Roman" pitchFamily="18" charset="0"/>
              </a:rPr>
              <a:t>и</a:t>
            </a:r>
            <a:r>
              <a:rPr lang="ru-RU" sz="2200" i="1" dirty="0" smtClean="0">
                <a:latin typeface="Times New Roman" pitchFamily="18" charset="0"/>
                <a:cs typeface="Times New Roman" pitchFamily="18" charset="0"/>
              </a:rPr>
              <a:t> после него наступило событие   </a:t>
            </a:r>
            <a:r>
              <a:rPr lang="ru-RU" sz="2200" b="1" i="1" dirty="0" smtClean="0">
                <a:latin typeface="Times New Roman" pitchFamily="18" charset="0"/>
                <a:cs typeface="Times New Roman" pitchFamily="18" charset="0"/>
              </a:rPr>
              <a:t>или</a:t>
            </a:r>
            <a:r>
              <a:rPr lang="ru-RU" sz="2200" i="1" dirty="0" smtClean="0">
                <a:latin typeface="Times New Roman" pitchFamily="18" charset="0"/>
                <a:cs typeface="Times New Roman" pitchFamily="18" charset="0"/>
              </a:rPr>
              <a:t> …. </a:t>
            </a:r>
            <a:r>
              <a:rPr lang="ru-RU" sz="2200" b="1" i="1" dirty="0" smtClean="0">
                <a:latin typeface="Times New Roman" pitchFamily="18" charset="0"/>
                <a:cs typeface="Times New Roman" pitchFamily="18" charset="0"/>
              </a:rPr>
              <a:t>или</a:t>
            </a:r>
            <a:r>
              <a:rPr lang="ru-RU" sz="2200" i="1" dirty="0" smtClean="0">
                <a:latin typeface="Times New Roman" pitchFamily="18" charset="0"/>
                <a:cs typeface="Times New Roman" pitchFamily="18" charset="0"/>
              </a:rPr>
              <a:t> произошло событие   </a:t>
            </a:r>
            <a:r>
              <a:rPr lang="ru-RU" sz="2200" b="1" i="1" dirty="0" smtClean="0">
                <a:latin typeface="Times New Roman" pitchFamily="18" charset="0"/>
                <a:cs typeface="Times New Roman" pitchFamily="18" charset="0"/>
              </a:rPr>
              <a:t>и</a:t>
            </a:r>
            <a:r>
              <a:rPr lang="ru-RU" sz="2200" i="1" dirty="0" smtClean="0">
                <a:latin typeface="Times New Roman" pitchFamily="18" charset="0"/>
                <a:cs typeface="Times New Roman" pitchFamily="18" charset="0"/>
              </a:rPr>
              <a:t> после него наступило событие  )</a:t>
            </a:r>
            <a:endParaRPr lang="ru-RU" sz="2200" dirty="0" smtClean="0">
              <a:latin typeface="Times New Roman" pitchFamily="18" charset="0"/>
              <a:cs typeface="Times New Roman" pitchFamily="18" charset="0"/>
            </a:endParaRPr>
          </a:p>
          <a:p>
            <a:pPr fontAlgn="base">
              <a:spcBef>
                <a:spcPct val="0"/>
              </a:spcBef>
              <a:spcAft>
                <a:spcPct val="0"/>
              </a:spcAft>
            </a:pPr>
            <a:endParaRPr lang="ru-RU" sz="2600" dirty="0" smtClean="0">
              <a:latin typeface="Times New Roman" pitchFamily="18" charset="0"/>
              <a:cs typeface="Times New Roman" pitchFamily="18" charset="0"/>
            </a:endParaRPr>
          </a:p>
          <a:p>
            <a:pPr lvl="0" fontAlgn="base">
              <a:spcBef>
                <a:spcPct val="0"/>
              </a:spcBef>
              <a:spcAft>
                <a:spcPct val="0"/>
              </a:spcAft>
            </a:pP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61" y="3933056"/>
            <a:ext cx="4002664" cy="24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860033" y="3748390"/>
            <a:ext cx="4101528" cy="2585323"/>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айдем </a:t>
            </a:r>
            <a:r>
              <a:rPr lang="ru-RU" dirty="0">
                <a:latin typeface="Times New Roman" panose="02020603050405020304" pitchFamily="18" charset="0"/>
                <a:cs typeface="Times New Roman" panose="02020603050405020304" pitchFamily="18" charset="0"/>
              </a:rPr>
              <a:t>вероятность события </a:t>
            </a:r>
            <a:r>
              <a:rPr lang="ru-RU" dirty="0" smtClean="0">
                <a:latin typeface="Times New Roman" panose="02020603050405020304" pitchFamily="18" charset="0"/>
                <a:cs typeface="Times New Roman" panose="02020603050405020304" pitchFamily="18" charset="0"/>
              </a:rPr>
              <a:t>А.</a:t>
            </a:r>
          </a:p>
          <a:p>
            <a:pPr algn="ctr"/>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Может </a:t>
            </a:r>
            <a:r>
              <a:rPr lang="ru-RU" dirty="0">
                <a:latin typeface="Times New Roman" panose="02020603050405020304" pitchFamily="18" charset="0"/>
                <a:cs typeface="Times New Roman" panose="02020603050405020304" pitchFamily="18" charset="0"/>
              </a:rPr>
              <a:t>наступить не только при условии М, но и при условии </a:t>
            </a:r>
            <a:r>
              <a:rPr lang="ru-RU" dirty="0" smtClean="0">
                <a:latin typeface="Times New Roman" panose="02020603050405020304" pitchFamily="18" charset="0"/>
                <a:cs typeface="Times New Roman" panose="02020603050405020304" pitchFamily="18" charset="0"/>
              </a:rPr>
              <a:t>N.</a:t>
            </a:r>
          </a:p>
          <a:p>
            <a:pPr marL="285750" indent="-285750" algn="just">
              <a:buFont typeface="Arial" panose="020B0604020202020204" pitchFamily="34" charset="0"/>
              <a:buChar char="•"/>
            </a:pPr>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Значит, вероятность </a:t>
            </a:r>
            <a:r>
              <a:rPr lang="ru-RU" dirty="0" smtClean="0">
                <a:latin typeface="Times New Roman" panose="02020603050405020304" pitchFamily="18" charset="0"/>
                <a:cs typeface="Times New Roman" panose="02020603050405020304" pitchFamily="18" charset="0"/>
              </a:rPr>
              <a:t>события </a:t>
            </a:r>
            <a:r>
              <a:rPr lang="ru-RU" dirty="0">
                <a:latin typeface="Times New Roman" panose="02020603050405020304" pitchFamily="18" charset="0"/>
                <a:cs typeface="Times New Roman" panose="02020603050405020304" pitchFamily="18" charset="0"/>
              </a:rPr>
              <a:t>А равна сумме вероятностей двух </a:t>
            </a:r>
            <a:r>
              <a:rPr lang="ru-RU" dirty="0" smtClean="0">
                <a:latin typeface="Times New Roman" panose="02020603050405020304" pitchFamily="18" charset="0"/>
                <a:cs typeface="Times New Roman" panose="02020603050405020304" pitchFamily="18" charset="0"/>
              </a:rPr>
              <a:t>благоприятствующих </a:t>
            </a:r>
            <a:r>
              <a:rPr lang="ru-RU" dirty="0">
                <a:latin typeface="Times New Roman" panose="02020603050405020304" pitchFamily="18" charset="0"/>
                <a:cs typeface="Times New Roman" panose="02020603050405020304" pitchFamily="18" charset="0"/>
              </a:rPr>
              <a:t>ему элементарных </a:t>
            </a:r>
            <a:r>
              <a:rPr lang="ru-RU" dirty="0" smtClean="0">
                <a:latin typeface="Times New Roman" panose="02020603050405020304" pitchFamily="18" charset="0"/>
                <a:cs typeface="Times New Roman" panose="02020603050405020304" pitchFamily="18" charset="0"/>
              </a:rPr>
              <a:t>событий.</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51520" y="6417468"/>
            <a:ext cx="5184576" cy="369332"/>
          </a:xfrm>
          <a:prstGeom prst="rect">
            <a:avLst/>
          </a:prstGeom>
          <a:noFill/>
        </p:spPr>
        <p:txBody>
          <a:bodyPr wrap="square" rtlCol="0">
            <a:spAutoFit/>
          </a:bodyPr>
          <a:lstStyle/>
          <a:p>
            <a:r>
              <a:rPr lang="ru-RU" dirty="0" smtClean="0"/>
              <a:t>Р(А)=Р(М)·Р(А</a:t>
            </a:r>
            <a:r>
              <a:rPr lang="en-US" dirty="0" smtClean="0"/>
              <a:t>/</a:t>
            </a:r>
            <a:r>
              <a:rPr lang="ru-RU" dirty="0" smtClean="0"/>
              <a:t>М)+Р(</a:t>
            </a:r>
            <a:r>
              <a:rPr lang="en-US" dirty="0" smtClean="0"/>
              <a:t>N</a:t>
            </a:r>
            <a:r>
              <a:rPr lang="ru-RU" dirty="0" smtClean="0"/>
              <a:t>)·Р(А</a:t>
            </a:r>
            <a:r>
              <a:rPr lang="en-US" dirty="0" smtClean="0"/>
              <a:t>/</a:t>
            </a:r>
            <a:r>
              <a:rPr lang="en-US" dirty="0"/>
              <a:t>N</a:t>
            </a:r>
            <a:r>
              <a:rPr lang="ru-RU" dirty="0" smtClean="0"/>
              <a:t>)</a:t>
            </a:r>
            <a:r>
              <a:rPr lang="en-US" dirty="0" smtClean="0"/>
              <a:t>=0,2·0,3+0,8·0,5=0,46</a:t>
            </a:r>
            <a:endParaRPr lang="ru-RU" dirty="0"/>
          </a:p>
        </p:txBody>
      </p:sp>
    </p:spTree>
    <p:extLst>
      <p:ext uri="{BB962C8B-B14F-4D97-AF65-F5344CB8AC3E}">
        <p14:creationId xmlns:p14="http://schemas.microsoft.com/office/powerpoint/2010/main" val="882645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0" y="126876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Прямая соединительная линия 14"/>
          <p:cNvCxnSpPr/>
          <p:nvPr/>
        </p:nvCxnSpPr>
        <p:spPr>
          <a:xfrm flipV="1">
            <a:off x="0" y="119675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556" name="Rectangle 4"/>
          <p:cNvSpPr>
            <a:spLocks noChangeArrowheads="1"/>
          </p:cNvSpPr>
          <p:nvPr/>
        </p:nvSpPr>
        <p:spPr bwMode="auto">
          <a:xfrm>
            <a:off x="1403648" y="0"/>
            <a:ext cx="643349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Times New Roman" pitchFamily="18" charset="0"/>
                <a:ea typeface="Times New Roman" pitchFamily="18" charset="0"/>
                <a:cs typeface="Times New Roman" pitchFamily="18" charset="0"/>
              </a:rPr>
              <a:t>Формула полной вероятности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effectLst/>
              <a:latin typeface="Times New Roman" pitchFamily="18" charset="0"/>
              <a:cs typeface="Times New Roman" pitchFamily="18" charset="0"/>
            </a:endParaRPr>
          </a:p>
        </p:txBody>
      </p:sp>
      <p:sp>
        <p:nvSpPr>
          <p:cNvPr id="2" name="Прямоугольник 1"/>
          <p:cNvSpPr/>
          <p:nvPr/>
        </p:nvSpPr>
        <p:spPr>
          <a:xfrm>
            <a:off x="755576" y="1484784"/>
            <a:ext cx="7632848" cy="2462213"/>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На вход радиолокационного устройства с вероятностью 0,8 поступает смесь полезного сигнала с помехой, а с вероятностью 0,2 – только помеха. Если поступает полезный сигнал с помехой, то прибор регистрирует наличие какого-то сигнала с вероятностью 0,7; если только помеха – то с вероятностью 0,3. Найти вероятность того, что прибор зарегистрировал какой-то сигнал. </a:t>
            </a:r>
          </a:p>
        </p:txBody>
      </p:sp>
      <p:graphicFrame>
        <p:nvGraphicFramePr>
          <p:cNvPr id="3" name="Таблица 2"/>
          <p:cNvGraphicFramePr>
            <a:graphicFrameLocks noGrp="1"/>
          </p:cNvGraphicFramePr>
          <p:nvPr>
            <p:extLst>
              <p:ext uri="{D42A27DB-BD31-4B8C-83A1-F6EECF244321}">
                <p14:modId xmlns:p14="http://schemas.microsoft.com/office/powerpoint/2010/main" val="2526829180"/>
              </p:ext>
            </p:extLst>
          </p:nvPr>
        </p:nvGraphicFramePr>
        <p:xfrm>
          <a:off x="1524000" y="4149080"/>
          <a:ext cx="5447215" cy="2397760"/>
        </p:xfrm>
        <a:graphic>
          <a:graphicData uri="http://schemas.openxmlformats.org/drawingml/2006/table">
            <a:tbl>
              <a:tblPr firstRow="1" bandRow="1">
                <a:tableStyleId>{5C22544A-7EE6-4342-B048-85BDC9FD1C3A}</a:tableStyleId>
              </a:tblPr>
              <a:tblGrid>
                <a:gridCol w="678033"/>
                <a:gridCol w="208280"/>
                <a:gridCol w="1848770"/>
                <a:gridCol w="1537757"/>
                <a:gridCol w="1174375"/>
              </a:tblGrid>
              <a:tr h="648072">
                <a:tc gridSpan="3">
                  <a:txBody>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Смесь полезного сигнала с помехой</a:t>
                      </a:r>
                    </a:p>
                    <a:p>
                      <a:pPr algn="ctr"/>
                      <a:r>
                        <a:rPr lang="ru-RU" sz="1800" dirty="0" smtClean="0">
                          <a:solidFill>
                            <a:schemeClr val="tx1"/>
                          </a:solidFill>
                          <a:latin typeface="Times New Roman" panose="02020603050405020304" pitchFamily="18" charset="0"/>
                          <a:cs typeface="Times New Roman" panose="02020603050405020304" pitchFamily="18" charset="0"/>
                        </a:rPr>
                        <a:t>0,8</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a:p>
                  </a:txBody>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l"/>
                      <a:r>
                        <a:rPr lang="ru-RU" sz="1800" dirty="0" smtClean="0">
                          <a:solidFill>
                            <a:schemeClr val="tx1"/>
                          </a:solidFill>
                          <a:latin typeface="Times New Roman" panose="02020603050405020304" pitchFamily="18" charset="0"/>
                          <a:cs typeface="Times New Roman" panose="02020603050405020304" pitchFamily="18" charset="0"/>
                        </a:rPr>
                        <a:t>Только помеха</a:t>
                      </a:r>
                    </a:p>
                    <a:p>
                      <a:pPr algn="l"/>
                      <a:endParaRPr lang="ru-RU" sz="18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0,2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rowSpan="4">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4">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bl>
          </a:graphicData>
        </a:graphic>
      </p:graphicFrame>
    </p:spTree>
    <p:extLst>
      <p:ext uri="{BB962C8B-B14F-4D97-AF65-F5344CB8AC3E}">
        <p14:creationId xmlns:p14="http://schemas.microsoft.com/office/powerpoint/2010/main" val="2891404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0" y="126876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Прямая соединительная линия 14"/>
          <p:cNvCxnSpPr/>
          <p:nvPr/>
        </p:nvCxnSpPr>
        <p:spPr>
          <a:xfrm flipV="1">
            <a:off x="0" y="119675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556" name="Rectangle 4"/>
          <p:cNvSpPr>
            <a:spLocks noChangeArrowheads="1"/>
          </p:cNvSpPr>
          <p:nvPr/>
        </p:nvSpPr>
        <p:spPr bwMode="auto">
          <a:xfrm>
            <a:off x="1403648" y="0"/>
            <a:ext cx="643349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Times New Roman" pitchFamily="18" charset="0"/>
                <a:ea typeface="Times New Roman" pitchFamily="18" charset="0"/>
                <a:cs typeface="Times New Roman" pitchFamily="18" charset="0"/>
              </a:rPr>
              <a:t>Формула полной вероятности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effectLst/>
              <a:latin typeface="Times New Roman" pitchFamily="18" charset="0"/>
              <a:cs typeface="Times New Roman" pitchFamily="18" charset="0"/>
            </a:endParaRPr>
          </a:p>
        </p:txBody>
      </p:sp>
      <p:sp>
        <p:nvSpPr>
          <p:cNvPr id="2" name="Прямоугольник 1"/>
          <p:cNvSpPr/>
          <p:nvPr/>
        </p:nvSpPr>
        <p:spPr>
          <a:xfrm>
            <a:off x="755576" y="1484784"/>
            <a:ext cx="7632848" cy="2462213"/>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На вход радиолокационного устройства с вероятностью 0,8 поступает смесь полезного сигнала с помехой, а с вероятностью 0,2 – только помеха. Если поступает полезный сигнал с помехой, то прибор регистрирует наличие какого-то сигнала с вероятностью 0,7; если только помеха – то с вероятностью 0,3. Найти вероятность того, что прибор зарегистрировал какой-то сигнал. </a:t>
            </a:r>
          </a:p>
        </p:txBody>
      </p:sp>
      <p:graphicFrame>
        <p:nvGraphicFramePr>
          <p:cNvPr id="3" name="Таблица 2"/>
          <p:cNvGraphicFramePr>
            <a:graphicFrameLocks noGrp="1"/>
          </p:cNvGraphicFramePr>
          <p:nvPr>
            <p:extLst>
              <p:ext uri="{D42A27DB-BD31-4B8C-83A1-F6EECF244321}">
                <p14:modId xmlns:p14="http://schemas.microsoft.com/office/powerpoint/2010/main" val="3331475478"/>
              </p:ext>
            </p:extLst>
          </p:nvPr>
        </p:nvGraphicFramePr>
        <p:xfrm>
          <a:off x="1524000" y="4149080"/>
          <a:ext cx="5447215" cy="2397760"/>
        </p:xfrm>
        <a:graphic>
          <a:graphicData uri="http://schemas.openxmlformats.org/drawingml/2006/table">
            <a:tbl>
              <a:tblPr firstRow="1" bandRow="1">
                <a:tableStyleId>{5C22544A-7EE6-4342-B048-85BDC9FD1C3A}</a:tableStyleId>
              </a:tblPr>
              <a:tblGrid>
                <a:gridCol w="239688"/>
                <a:gridCol w="646625"/>
                <a:gridCol w="1848770"/>
                <a:gridCol w="1537757"/>
                <a:gridCol w="1174375"/>
              </a:tblGrid>
              <a:tr h="648072">
                <a:tc gridSpan="3">
                  <a:txBody>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Смесь полезного сигнала с помехой</a:t>
                      </a:r>
                    </a:p>
                    <a:p>
                      <a:pPr algn="ctr"/>
                      <a:r>
                        <a:rPr lang="ru-RU" sz="1800" dirty="0" smtClean="0">
                          <a:solidFill>
                            <a:schemeClr val="tx1"/>
                          </a:solidFill>
                          <a:latin typeface="Times New Roman" panose="02020603050405020304" pitchFamily="18" charset="0"/>
                          <a:cs typeface="Times New Roman" panose="02020603050405020304" pitchFamily="18" charset="0"/>
                        </a:rPr>
                        <a:t>0,8</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a:p>
                  </a:txBody>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l"/>
                      <a:r>
                        <a:rPr lang="ru-RU" sz="1800" dirty="0" smtClean="0">
                          <a:solidFill>
                            <a:schemeClr val="tx1"/>
                          </a:solidFill>
                          <a:latin typeface="Times New Roman" panose="02020603050405020304" pitchFamily="18" charset="0"/>
                          <a:cs typeface="Times New Roman" panose="02020603050405020304" pitchFamily="18" charset="0"/>
                        </a:rPr>
                        <a:t>Только помеха</a:t>
                      </a:r>
                    </a:p>
                    <a:p>
                      <a:pPr algn="l"/>
                      <a:endParaRPr lang="ru-RU" sz="18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0,2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rowSpan="2">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247227">
                <a:tc rowSpan="2">
                  <a:txBody>
                    <a:bodyPr/>
                    <a:lstStyle/>
                    <a:p>
                      <a:endParaRPr lang="ru-RU" dirty="0"/>
                    </a:p>
                  </a:txBody>
                  <a:tcPr>
                    <a:lnL w="12700" cap="flat" cmpd="sng" algn="ctr">
                      <a:solidFill>
                        <a:schemeClr val="tx1"/>
                      </a:solidFill>
                      <a:prstDash val="solid"/>
                      <a:round/>
                      <a:headEnd type="none" w="med" len="med"/>
                      <a:tailEnd type="none" w="med" len="med"/>
                    </a:lnL>
                    <a:noFill/>
                  </a:tcPr>
                </a:tc>
                <a:tc rowSpan="2">
                  <a:txBody>
                    <a:bodyPr/>
                    <a:lstStyle/>
                    <a:p>
                      <a:endParaRPr lang="ru-RU" dirty="0"/>
                    </a:p>
                  </a:txBody>
                  <a:tcPr>
                    <a:lnR w="12700" cap="flat" cmpd="sng" algn="ctr">
                      <a:noFill/>
                      <a:prstDash val="solid"/>
                      <a:round/>
                      <a:headEnd type="none" w="med" len="med"/>
                      <a:tailEnd type="none" w="med" len="med"/>
                    </a:lnR>
                    <a:noFill/>
                  </a:tcPr>
                </a:tc>
                <a:tc rowSpan="3">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45000"/>
                      </a:srgbClr>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rowSpan="2">
                  <a:txBody>
                    <a:bodyPr/>
                    <a:lstStyle/>
                    <a:p>
                      <a:endParaRPr lang="ru-RU" dirty="0"/>
                    </a:p>
                  </a:txBody>
                  <a:tcPr>
                    <a:lnR w="12700" cap="flat" cmpd="sng" algn="ctr">
                      <a:solidFill>
                        <a:schemeClr val="tx1"/>
                      </a:solidFill>
                      <a:prstDash val="solid"/>
                      <a:round/>
                      <a:headEnd type="none" w="med" len="med"/>
                      <a:tailEnd type="none" w="med" len="med"/>
                    </a:lnR>
                    <a:noFill/>
                  </a:tcPr>
                </a:tc>
              </a:tr>
              <a:tr h="123613">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endParaRPr lang="ru-RU" dirty="0"/>
                    </a:p>
                  </a:txBody>
                  <a:tcPr>
                    <a:lnL w="12700" cap="flat" cmpd="sng" algn="ctr">
                      <a:noFill/>
                      <a:prstDash val="solid"/>
                      <a:round/>
                      <a:headEnd type="none" w="med" len="med"/>
                      <a:tailEnd type="none" w="med" len="med"/>
                    </a:lnL>
                    <a:solidFill>
                      <a:schemeClr val="accent5">
                        <a:lumMod val="20000"/>
                        <a:lumOff val="80000"/>
                        <a:alpha val="44000"/>
                      </a:schemeClr>
                    </a:solidFill>
                  </a:tcPr>
                </a:tc>
                <a:tc vMerge="1">
                  <a:txBody>
                    <a:bodyPr/>
                    <a:lstStyle/>
                    <a:p>
                      <a:endParaRPr lang="ru-RU"/>
                    </a:p>
                  </a:txBody>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r>
                        <a:rPr lang="ru-RU" dirty="0" smtClean="0"/>
                        <a:t>0,7</a:t>
                      </a:r>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r>
                        <a:rPr lang="ru-RU" dirty="0" smtClean="0"/>
                        <a:t>0,3</a:t>
                      </a:r>
                      <a:endParaRPr lang="ru-RU" dirty="0"/>
                    </a:p>
                  </a:txBody>
                  <a:tcPr>
                    <a:lnR w="12700" cap="flat" cmpd="sng" algn="ctr">
                      <a:solidFill>
                        <a:schemeClr val="tx1"/>
                      </a:solidFill>
                      <a:prstDash val="solid"/>
                      <a:round/>
                      <a:headEnd type="none" w="med" len="med"/>
                      <a:tailEnd type="none" w="med" len="med"/>
                    </a:lnR>
                    <a:noFill/>
                  </a:tcPr>
                </a:tc>
              </a:tr>
            </a:tbl>
          </a:graphicData>
        </a:graphic>
      </p:graphicFrame>
    </p:spTree>
    <p:extLst>
      <p:ext uri="{BB962C8B-B14F-4D97-AF65-F5344CB8AC3E}">
        <p14:creationId xmlns:p14="http://schemas.microsoft.com/office/powerpoint/2010/main" val="1994217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0" y="126876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Прямая соединительная линия 14"/>
          <p:cNvCxnSpPr/>
          <p:nvPr/>
        </p:nvCxnSpPr>
        <p:spPr>
          <a:xfrm flipV="1">
            <a:off x="0" y="119675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556" name="Rectangle 4"/>
          <p:cNvSpPr>
            <a:spLocks noChangeArrowheads="1"/>
          </p:cNvSpPr>
          <p:nvPr/>
        </p:nvSpPr>
        <p:spPr bwMode="auto">
          <a:xfrm>
            <a:off x="1403648" y="0"/>
            <a:ext cx="643349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Times New Roman" pitchFamily="18" charset="0"/>
                <a:ea typeface="Times New Roman" pitchFamily="18" charset="0"/>
                <a:cs typeface="Times New Roman" pitchFamily="18" charset="0"/>
              </a:rPr>
              <a:t>Формула полной вероятности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effectLst/>
              <a:latin typeface="Times New Roman" pitchFamily="18" charset="0"/>
              <a:cs typeface="Times New Roman" pitchFamily="18" charset="0"/>
            </a:endParaRPr>
          </a:p>
        </p:txBody>
      </p:sp>
      <p:sp>
        <p:nvSpPr>
          <p:cNvPr id="2" name="Прямоугольник 1"/>
          <p:cNvSpPr/>
          <p:nvPr/>
        </p:nvSpPr>
        <p:spPr>
          <a:xfrm>
            <a:off x="755576" y="1484784"/>
            <a:ext cx="7632848" cy="2462213"/>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На вход радиолокационного устройства с вероятностью 0,8 поступает смесь полезного сигнала с помехой, а с вероятностью 0,2 – только помеха. Если поступает полезный сигнал с помехой, то прибор регистрирует наличие какого-то сигнала с вероятностью 0,7; если только помеха – то с вероятностью 0,3. Найти вероятность того, что прибор зарегистрировал какой-то сигнал. </a:t>
            </a:r>
          </a:p>
        </p:txBody>
      </p:sp>
      <p:graphicFrame>
        <p:nvGraphicFramePr>
          <p:cNvPr id="3" name="Таблица 2"/>
          <p:cNvGraphicFramePr>
            <a:graphicFrameLocks noGrp="1"/>
          </p:cNvGraphicFramePr>
          <p:nvPr>
            <p:extLst>
              <p:ext uri="{D42A27DB-BD31-4B8C-83A1-F6EECF244321}">
                <p14:modId xmlns:p14="http://schemas.microsoft.com/office/powerpoint/2010/main" val="3695189942"/>
              </p:ext>
            </p:extLst>
          </p:nvPr>
        </p:nvGraphicFramePr>
        <p:xfrm>
          <a:off x="1524000" y="4149080"/>
          <a:ext cx="5447215" cy="2397760"/>
        </p:xfrm>
        <a:graphic>
          <a:graphicData uri="http://schemas.openxmlformats.org/drawingml/2006/table">
            <a:tbl>
              <a:tblPr firstRow="1" bandRow="1">
                <a:tableStyleId>{5C22544A-7EE6-4342-B048-85BDC9FD1C3A}</a:tableStyleId>
              </a:tblPr>
              <a:tblGrid>
                <a:gridCol w="239688"/>
                <a:gridCol w="646625"/>
                <a:gridCol w="1848770"/>
                <a:gridCol w="1537757"/>
                <a:gridCol w="1174375"/>
              </a:tblGrid>
              <a:tr h="648072">
                <a:tc gridSpan="3">
                  <a:txBody>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Смесь полезного сигнала с помехой</a:t>
                      </a:r>
                    </a:p>
                    <a:p>
                      <a:pPr algn="ctr"/>
                      <a:r>
                        <a:rPr lang="ru-RU" sz="1800" dirty="0" smtClean="0">
                          <a:solidFill>
                            <a:schemeClr val="tx1"/>
                          </a:solidFill>
                          <a:latin typeface="Times New Roman" panose="02020603050405020304" pitchFamily="18" charset="0"/>
                          <a:cs typeface="Times New Roman" panose="02020603050405020304" pitchFamily="18" charset="0"/>
                        </a:rPr>
                        <a:t>0,8</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a:p>
                  </a:txBody>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l"/>
                      <a:r>
                        <a:rPr lang="ru-RU" sz="1800" dirty="0" smtClean="0">
                          <a:solidFill>
                            <a:schemeClr val="tx1"/>
                          </a:solidFill>
                          <a:latin typeface="Times New Roman" panose="02020603050405020304" pitchFamily="18" charset="0"/>
                          <a:cs typeface="Times New Roman" panose="02020603050405020304" pitchFamily="18" charset="0"/>
                        </a:rPr>
                        <a:t>Только помеха</a:t>
                      </a:r>
                    </a:p>
                    <a:p>
                      <a:pPr algn="l"/>
                      <a:endParaRPr lang="ru-RU" sz="18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0,2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rowSpan="2">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247227">
                <a:tc rowSpan="2">
                  <a:txBody>
                    <a:bodyPr/>
                    <a:lstStyle/>
                    <a:p>
                      <a:endParaRPr lang="ru-RU" dirty="0"/>
                    </a:p>
                  </a:txBody>
                  <a:tcPr>
                    <a:lnL w="12700" cap="flat" cmpd="sng" algn="ctr">
                      <a:solidFill>
                        <a:schemeClr val="tx1"/>
                      </a:solidFill>
                      <a:prstDash val="solid"/>
                      <a:round/>
                      <a:headEnd type="none" w="med" len="med"/>
                      <a:tailEnd type="none" w="med" len="med"/>
                    </a:lnL>
                    <a:noFill/>
                  </a:tcPr>
                </a:tc>
                <a:tc rowSpan="2">
                  <a:txBody>
                    <a:bodyPr/>
                    <a:lstStyle/>
                    <a:p>
                      <a:endParaRPr lang="ru-RU" dirty="0"/>
                    </a:p>
                  </a:txBody>
                  <a:tcPr>
                    <a:lnR w="12700" cap="flat" cmpd="sng" algn="ctr">
                      <a:noFill/>
                      <a:prstDash val="solid"/>
                      <a:round/>
                      <a:headEnd type="none" w="med" len="med"/>
                      <a:tailEnd type="none" w="med" len="med"/>
                    </a:lnR>
                    <a:noFill/>
                  </a:tcPr>
                </a:tc>
                <a:tc rowSpan="3">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45000"/>
                      </a:srgbClr>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rowSpan="2">
                  <a:txBody>
                    <a:bodyPr/>
                    <a:lstStyle/>
                    <a:p>
                      <a:endParaRPr lang="ru-RU" dirty="0"/>
                    </a:p>
                  </a:txBody>
                  <a:tcPr>
                    <a:lnR w="12700" cap="flat" cmpd="sng" algn="ctr">
                      <a:solidFill>
                        <a:schemeClr val="tx1"/>
                      </a:solidFill>
                      <a:prstDash val="solid"/>
                      <a:round/>
                      <a:headEnd type="none" w="med" len="med"/>
                      <a:tailEnd type="none" w="med" len="med"/>
                    </a:lnR>
                    <a:noFill/>
                  </a:tcPr>
                </a:tc>
              </a:tr>
              <a:tr h="123613">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endParaRPr lang="ru-RU" dirty="0"/>
                    </a:p>
                  </a:txBody>
                  <a:tcPr>
                    <a:lnL w="12700" cap="flat" cmpd="sng" algn="ctr">
                      <a:noFill/>
                      <a:prstDash val="solid"/>
                      <a:round/>
                      <a:headEnd type="none" w="med" len="med"/>
                      <a:tailEnd type="none" w="med" len="med"/>
                    </a:lnL>
                    <a:solidFill>
                      <a:schemeClr val="accent5">
                        <a:lumMod val="20000"/>
                        <a:lumOff val="80000"/>
                        <a:alpha val="44000"/>
                      </a:schemeClr>
                    </a:solidFill>
                  </a:tcPr>
                </a:tc>
                <a:tc vMerge="1">
                  <a:txBody>
                    <a:bodyPr/>
                    <a:lstStyle/>
                    <a:p>
                      <a:endParaRPr lang="ru-RU"/>
                    </a:p>
                  </a:txBody>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r>
                        <a:rPr lang="ru-RU" dirty="0" smtClean="0"/>
                        <a:t>0,7</a:t>
                      </a:r>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r>
                        <a:rPr lang="ru-RU" dirty="0" smtClean="0"/>
                        <a:t>0,3</a:t>
                      </a:r>
                      <a:endParaRPr lang="ru-RU" dirty="0"/>
                    </a:p>
                  </a:txBody>
                  <a:tcPr>
                    <a:lnR w="12700" cap="flat" cmpd="sng" algn="ctr">
                      <a:solidFill>
                        <a:schemeClr val="tx1"/>
                      </a:solidFill>
                      <a:prstDash val="solid"/>
                      <a:round/>
                      <a:headEnd type="none" w="med" len="med"/>
                      <a:tailEnd type="none" w="med" len="med"/>
                    </a:lnR>
                    <a:noFill/>
                  </a:tcPr>
                </a:tc>
              </a:tr>
            </a:tbl>
          </a:graphicData>
        </a:graphic>
      </p:graphicFrame>
      <p:sp>
        <p:nvSpPr>
          <p:cNvPr id="4" name="TextBox 3"/>
          <p:cNvSpPr txBox="1"/>
          <p:nvPr/>
        </p:nvSpPr>
        <p:spPr>
          <a:xfrm>
            <a:off x="2699792" y="6093296"/>
            <a:ext cx="1047082" cy="369332"/>
          </a:xfrm>
          <a:prstGeom prst="rect">
            <a:avLst/>
          </a:prstGeom>
          <a:noFill/>
        </p:spPr>
        <p:txBody>
          <a:bodyPr wrap="none" rtlCol="0">
            <a:spAutoFit/>
          </a:bodyPr>
          <a:lstStyle/>
          <a:p>
            <a:r>
              <a:rPr lang="en-US" dirty="0" smtClean="0"/>
              <a:t>S=0</a:t>
            </a:r>
            <a:r>
              <a:rPr lang="ru-RU" dirty="0" smtClean="0"/>
              <a:t>,7·0,8</a:t>
            </a:r>
            <a:endParaRPr lang="ru-RU" dirty="0"/>
          </a:p>
        </p:txBody>
      </p:sp>
      <p:sp>
        <p:nvSpPr>
          <p:cNvPr id="10" name="TextBox 9"/>
          <p:cNvSpPr txBox="1"/>
          <p:nvPr/>
        </p:nvSpPr>
        <p:spPr>
          <a:xfrm>
            <a:off x="4572000" y="6097990"/>
            <a:ext cx="1047082" cy="369332"/>
          </a:xfrm>
          <a:prstGeom prst="rect">
            <a:avLst/>
          </a:prstGeom>
          <a:noFill/>
        </p:spPr>
        <p:txBody>
          <a:bodyPr wrap="none" rtlCol="0">
            <a:spAutoFit/>
          </a:bodyPr>
          <a:lstStyle/>
          <a:p>
            <a:r>
              <a:rPr lang="en-US" dirty="0" smtClean="0"/>
              <a:t>S=0</a:t>
            </a:r>
            <a:r>
              <a:rPr lang="ru-RU" dirty="0" smtClean="0"/>
              <a:t>,3·0,2</a:t>
            </a:r>
            <a:endParaRPr lang="ru-RU" dirty="0"/>
          </a:p>
        </p:txBody>
      </p:sp>
    </p:spTree>
    <p:extLst>
      <p:ext uri="{BB962C8B-B14F-4D97-AF65-F5344CB8AC3E}">
        <p14:creationId xmlns:p14="http://schemas.microsoft.com/office/powerpoint/2010/main" val="2439948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0" y="126876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Прямая соединительная линия 14"/>
          <p:cNvCxnSpPr/>
          <p:nvPr/>
        </p:nvCxnSpPr>
        <p:spPr>
          <a:xfrm flipV="1">
            <a:off x="0" y="119675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556" name="Rectangle 4"/>
          <p:cNvSpPr>
            <a:spLocks noChangeArrowheads="1"/>
          </p:cNvSpPr>
          <p:nvPr/>
        </p:nvSpPr>
        <p:spPr bwMode="auto">
          <a:xfrm>
            <a:off x="1403648" y="0"/>
            <a:ext cx="643349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Times New Roman" pitchFamily="18" charset="0"/>
                <a:ea typeface="Times New Roman" pitchFamily="18" charset="0"/>
                <a:cs typeface="Times New Roman" pitchFamily="18" charset="0"/>
              </a:rPr>
              <a:t>Формула полной вероятности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effectLst/>
              <a:latin typeface="Times New Roman" pitchFamily="18" charset="0"/>
              <a:cs typeface="Times New Roman" pitchFamily="18" charset="0"/>
            </a:endParaRPr>
          </a:p>
        </p:txBody>
      </p:sp>
      <p:sp>
        <p:nvSpPr>
          <p:cNvPr id="2" name="Прямоугольник 1"/>
          <p:cNvSpPr/>
          <p:nvPr/>
        </p:nvSpPr>
        <p:spPr>
          <a:xfrm>
            <a:off x="755576" y="1484784"/>
            <a:ext cx="7632848" cy="2462213"/>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На вход радиолокационного устройства с вероятностью 0,8 поступает смесь полезного сигнала с помехой, а с вероятностью 0,2 – только помеха. Если поступает полезный сигнал с помехой, то прибор регистрирует наличие какого-то сигнала с вероятностью 0,7; если только помеха – то с вероятностью 0,3. Найти вероятность </a:t>
            </a:r>
            <a:r>
              <a:rPr lang="ru-RU" sz="2200" dirty="0" smtClean="0">
                <a:latin typeface="Times New Roman" panose="02020603050405020304" pitchFamily="18" charset="0"/>
                <a:cs typeface="Times New Roman" panose="02020603050405020304" pitchFamily="18" charset="0"/>
              </a:rPr>
              <a:t>того, что прибор зарегистрировал какой-то сигнал. </a:t>
            </a:r>
            <a:endParaRPr lang="ru-RU" sz="2200"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32567176"/>
              </p:ext>
            </p:extLst>
          </p:nvPr>
        </p:nvGraphicFramePr>
        <p:xfrm>
          <a:off x="107504" y="4090525"/>
          <a:ext cx="5328592" cy="2667000"/>
        </p:xfrm>
        <a:graphic>
          <a:graphicData uri="http://schemas.openxmlformats.org/drawingml/2006/table">
            <a:tbl>
              <a:tblPr firstRow="1" bandRow="1">
                <a:tableStyleId>{5C22544A-7EE6-4342-B048-85BDC9FD1C3A}</a:tableStyleId>
              </a:tblPr>
              <a:tblGrid>
                <a:gridCol w="216024"/>
                <a:gridCol w="670289"/>
                <a:gridCol w="1848770"/>
                <a:gridCol w="1537757"/>
                <a:gridCol w="1055752"/>
              </a:tblGrid>
              <a:tr h="648072">
                <a:tc gridSpan="3">
                  <a:txBody>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Смесь полезного сигнала с помехой</a:t>
                      </a:r>
                      <a:r>
                        <a:rPr lang="en-US" sz="1800" b="0" i="1" dirty="0" smtClean="0">
                          <a:solidFill>
                            <a:schemeClr val="tx1"/>
                          </a:solidFill>
                          <a:latin typeface="Times New Roman" panose="02020603050405020304" pitchFamily="18" charset="0"/>
                          <a:cs typeface="Times New Roman" panose="02020603050405020304" pitchFamily="18" charset="0"/>
                        </a:rPr>
                        <a:t>(B1)</a:t>
                      </a:r>
                      <a:endParaRPr lang="ru-RU" sz="1800" b="0" i="1"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0,8</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a:p>
                  </a:txBody>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l"/>
                      <a:r>
                        <a:rPr lang="ru-RU" sz="1800" dirty="0" smtClean="0">
                          <a:solidFill>
                            <a:schemeClr val="tx1"/>
                          </a:solidFill>
                          <a:latin typeface="Times New Roman" panose="02020603050405020304" pitchFamily="18" charset="0"/>
                          <a:cs typeface="Times New Roman" panose="02020603050405020304" pitchFamily="18" charset="0"/>
                        </a:rPr>
                        <a:t>Только помеха</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b="0" i="1" dirty="0" smtClean="0">
                          <a:solidFill>
                            <a:schemeClr val="tx1"/>
                          </a:solidFill>
                          <a:latin typeface="Times New Roman" panose="02020603050405020304" pitchFamily="18" charset="0"/>
                          <a:cs typeface="Times New Roman" panose="02020603050405020304" pitchFamily="18" charset="0"/>
                        </a:rPr>
                        <a:t>(B2)</a:t>
                      </a:r>
                      <a:endParaRPr lang="ru-RU" sz="1800" b="0" i="1" dirty="0" smtClean="0">
                        <a:solidFill>
                          <a:schemeClr val="tx1"/>
                        </a:solidFill>
                        <a:latin typeface="Times New Roman" panose="02020603050405020304" pitchFamily="18" charset="0"/>
                        <a:cs typeface="Times New Roman" panose="02020603050405020304" pitchFamily="18" charset="0"/>
                      </a:endParaRPr>
                    </a:p>
                    <a:p>
                      <a:pPr algn="l"/>
                      <a:endParaRPr lang="ru-RU" sz="18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0,2</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noFill/>
                  </a:tcPr>
                </a:tc>
                <a:tc>
                  <a:txBody>
                    <a:bodyPr/>
                    <a:lstStyle/>
                    <a:p>
                      <a:endParaRPr lang="ru-RU" dirty="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noFill/>
                  </a:tcPr>
                </a:tc>
                <a:tc rowSpan="2">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r>
              <a:tr h="370840">
                <a:tc>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noFill/>
                  </a:tcPr>
                </a:tc>
                <a:tc>
                  <a:txBody>
                    <a:bodyPr/>
                    <a:lstStyle/>
                    <a:p>
                      <a:endParaRPr lang="ru-RU" dirty="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r>
              <a:tr h="247227">
                <a:tc rowSpan="3" gridSpan="2">
                  <a:txBody>
                    <a:bodyPr/>
                    <a:lstStyle/>
                    <a:p>
                      <a:r>
                        <a:rPr lang="ru-RU" dirty="0" smtClean="0">
                          <a:latin typeface="Times New Roman" panose="02020603050405020304" pitchFamily="18" charset="0"/>
                          <a:cs typeface="Times New Roman" panose="02020603050405020304" pitchFamily="18" charset="0"/>
                        </a:rPr>
                        <a:t>Сигнал</a:t>
                      </a:r>
                      <a:r>
                        <a:rPr lang="ru-RU" baseline="0" dirty="0" smtClean="0">
                          <a:latin typeface="Times New Roman" panose="02020603050405020304" pitchFamily="18" charset="0"/>
                          <a:cs typeface="Times New Roman" panose="02020603050405020304" pitchFamily="18" charset="0"/>
                        </a:rPr>
                        <a:t> </a:t>
                      </a:r>
                      <a:r>
                        <a:rPr lang="ru-RU" i="1" baseline="0" dirty="0" smtClean="0">
                          <a:latin typeface="Times New Roman" panose="02020603050405020304" pitchFamily="18" charset="0"/>
                          <a:cs typeface="Times New Roman" panose="02020603050405020304" pitchFamily="18" charset="0"/>
                        </a:rPr>
                        <a:t>(А)</a:t>
                      </a:r>
                      <a:endParaRPr lang="ru-RU" i="1"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0,7</a:t>
                      </a:r>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lnR>
                    <a:noFill/>
                  </a:tcPr>
                </a:tc>
                <a:tc rowSpan="3" hMerge="1">
                  <a:txBody>
                    <a:bodyPr/>
                    <a:lstStyle/>
                    <a:p>
                      <a:endParaRPr lang="ru-RU" dirty="0"/>
                    </a:p>
                  </a:txBody>
                  <a:tcPr>
                    <a:lnR w="12700" cap="flat" cmpd="sng" algn="ctr">
                      <a:noFill/>
                      <a:prstDash val="solid"/>
                      <a:round/>
                      <a:headEnd type="none" w="med" len="med"/>
                      <a:tailEnd type="none" w="med" len="med"/>
                    </a:lnR>
                    <a:noFill/>
                  </a:tcPr>
                </a:tc>
                <a:tc rowSpan="3">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45000"/>
                      </a:srgbClr>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Сигнал</a:t>
                      </a:r>
                      <a:r>
                        <a:rPr lang="ru-RU" baseline="0" dirty="0" smtClean="0">
                          <a:latin typeface="Times New Roman" panose="02020603050405020304" pitchFamily="18" charset="0"/>
                          <a:cs typeface="Times New Roman" panose="02020603050405020304" pitchFamily="18" charset="0"/>
                        </a:rPr>
                        <a:t> </a:t>
                      </a:r>
                      <a:r>
                        <a:rPr lang="ru-RU" i="1" baseline="0" dirty="0" smtClean="0">
                          <a:latin typeface="Times New Roman" panose="02020603050405020304" pitchFamily="18" charset="0"/>
                          <a:cs typeface="Times New Roman" panose="02020603050405020304" pitchFamily="18" charset="0"/>
                        </a:rPr>
                        <a:t>(А)</a:t>
                      </a:r>
                      <a:endParaRPr lang="ru-RU" i="1" dirty="0" smtClean="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r>
              <a:tr h="123613">
                <a:tc gridSpan="2" vMerge="1">
                  <a:txBody>
                    <a:bodyPr/>
                    <a:lstStyle/>
                    <a:p>
                      <a:endParaRPr lang="ru-RU"/>
                    </a:p>
                  </a:txBody>
                  <a:tcPr/>
                </a:tc>
                <a:tc hMerge="1" vMerge="1">
                  <a:txBody>
                    <a:bodyPr/>
                    <a:lstStyle/>
                    <a:p>
                      <a:endParaRPr lang="ru-RU"/>
                    </a:p>
                  </a:txBody>
                  <a:tcPr/>
                </a:tc>
                <a:tc vMerge="1">
                  <a:txBody>
                    <a:bodyPr/>
                    <a:lstStyle/>
                    <a:p>
                      <a:endParaRPr lang="ru-RU"/>
                    </a:p>
                  </a:txBody>
                  <a:tcPr/>
                </a:tc>
                <a:tc rowSpan="2">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solidFill>
                      <a:schemeClr val="accent5">
                        <a:lumMod val="20000"/>
                        <a:lumOff val="80000"/>
                        <a:alpha val="44000"/>
                      </a:schemeClr>
                    </a:solidFill>
                  </a:tcPr>
                </a:tc>
                <a:tc vMerge="1">
                  <a:txBody>
                    <a:bodyPr/>
                    <a:lstStyle/>
                    <a:p>
                      <a:endParaRPr lang="ru-RU"/>
                    </a:p>
                  </a:txBody>
                  <a:tcPr/>
                </a:tc>
              </a:tr>
              <a:tr h="370840">
                <a:tc gridSpan="2" vMerge="1">
                  <a:txBody>
                    <a:bodyPr/>
                    <a:lstStyle/>
                    <a:p>
                      <a:endParaRPr lang="ru-RU" dirty="0"/>
                    </a:p>
                  </a:txBody>
                  <a:tcPr>
                    <a:lnL w="12700" cap="flat" cmpd="sng" algn="ctr">
                      <a:solidFill>
                        <a:schemeClr val="tx1"/>
                      </a:solidFill>
                      <a:prstDash val="solid"/>
                      <a:round/>
                      <a:headEnd type="none" w="med" len="med"/>
                      <a:tailEnd type="none" w="med" len="med"/>
                    </a:lnL>
                    <a:noFill/>
                  </a:tcPr>
                </a:tc>
                <a:tc hMerge="1" vMerge="1">
                  <a:txBody>
                    <a:bodyPr/>
                    <a:lstStyle/>
                    <a:p>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r>
                        <a:rPr lang="ru-RU" dirty="0" smtClean="0">
                          <a:latin typeface="Times New Roman" panose="02020603050405020304" pitchFamily="18" charset="0"/>
                          <a:cs typeface="Times New Roman" panose="02020603050405020304" pitchFamily="18" charset="0"/>
                        </a:rPr>
                        <a:t>0,3</a:t>
                      </a:r>
                      <a:endParaRPr lang="ru-RU"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r>
            </a:tbl>
          </a:graphicData>
        </a:graphic>
      </p:graphicFrame>
      <p:sp>
        <p:nvSpPr>
          <p:cNvPr id="4" name="TextBox 3"/>
          <p:cNvSpPr txBox="1"/>
          <p:nvPr/>
        </p:nvSpPr>
        <p:spPr>
          <a:xfrm>
            <a:off x="1187624" y="5913324"/>
            <a:ext cx="1164101" cy="369332"/>
          </a:xfrm>
          <a:prstGeom prst="rect">
            <a:avLst/>
          </a:prstGeom>
          <a:noFill/>
        </p:spPr>
        <p:txBody>
          <a:bodyPr wrap="none" rtlCol="0">
            <a:spAutoFit/>
          </a:bodyPr>
          <a:lstStyle/>
          <a:p>
            <a:r>
              <a:rPr lang="en-US" dirty="0" smtClean="0"/>
              <a:t>S</a:t>
            </a:r>
            <a:r>
              <a:rPr lang="ru-RU" dirty="0" smtClean="0"/>
              <a:t>1</a:t>
            </a:r>
            <a:r>
              <a:rPr lang="en-US" dirty="0" smtClean="0"/>
              <a:t>=0</a:t>
            </a:r>
            <a:r>
              <a:rPr lang="ru-RU" dirty="0" smtClean="0"/>
              <a:t>,7·0,8</a:t>
            </a:r>
            <a:endParaRPr lang="ru-RU" dirty="0"/>
          </a:p>
        </p:txBody>
      </p:sp>
      <p:sp>
        <p:nvSpPr>
          <p:cNvPr id="10" name="TextBox 9"/>
          <p:cNvSpPr txBox="1"/>
          <p:nvPr/>
        </p:nvSpPr>
        <p:spPr>
          <a:xfrm>
            <a:off x="3059832" y="6021288"/>
            <a:ext cx="1164101" cy="369332"/>
          </a:xfrm>
          <a:prstGeom prst="rect">
            <a:avLst/>
          </a:prstGeom>
          <a:noFill/>
        </p:spPr>
        <p:txBody>
          <a:bodyPr wrap="none" rtlCol="0">
            <a:spAutoFit/>
          </a:bodyPr>
          <a:lstStyle/>
          <a:p>
            <a:r>
              <a:rPr lang="en-US" dirty="0" smtClean="0"/>
              <a:t>S</a:t>
            </a:r>
            <a:r>
              <a:rPr lang="ru-RU" dirty="0" smtClean="0"/>
              <a:t>2</a:t>
            </a:r>
            <a:r>
              <a:rPr lang="en-US" dirty="0" smtClean="0"/>
              <a:t>=0</a:t>
            </a:r>
            <a:r>
              <a:rPr lang="ru-RU" dirty="0" smtClean="0"/>
              <a:t>,3·0,2</a:t>
            </a:r>
            <a:endParaRPr lang="ru-RU" dirty="0"/>
          </a:p>
        </p:txBody>
      </p:sp>
      <p:sp>
        <p:nvSpPr>
          <p:cNvPr id="6" name="TextBox 5"/>
          <p:cNvSpPr txBox="1"/>
          <p:nvPr/>
        </p:nvSpPr>
        <p:spPr>
          <a:xfrm>
            <a:off x="5436096" y="4097340"/>
            <a:ext cx="3816424" cy="2585323"/>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S=S1+S2 </a:t>
            </a:r>
            <a:r>
              <a:rPr lang="ru-RU" dirty="0" smtClean="0">
                <a:latin typeface="Times New Roman" panose="02020603050405020304" pitchFamily="18" charset="0"/>
                <a:cs typeface="Times New Roman" panose="02020603050405020304" pitchFamily="18" charset="0"/>
              </a:rPr>
              <a:t>область наличия сигнала</a:t>
            </a:r>
          </a:p>
          <a:p>
            <a:r>
              <a:rPr lang="ru-RU" dirty="0" smtClean="0">
                <a:latin typeface="Times New Roman" panose="02020603050405020304" pitchFamily="18" charset="0"/>
                <a:cs typeface="Times New Roman" panose="02020603050405020304" pitchFamily="18" charset="0"/>
              </a:rPr>
              <a:t>Вероятность регистрации какого-то сигнала:</a:t>
            </a:r>
          </a:p>
          <a:p>
            <a:r>
              <a:rPr lang="ru-RU" dirty="0" smtClean="0">
                <a:latin typeface="Times New Roman" panose="02020603050405020304" pitchFamily="18" charset="0"/>
                <a:cs typeface="Times New Roman" panose="02020603050405020304" pitchFamily="18" charset="0"/>
              </a:rPr>
              <a:t>0,56+0,06=0,62</a:t>
            </a: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По формуле полной вероятности:</a:t>
            </a:r>
          </a:p>
          <a:p>
            <a:r>
              <a:rPr lang="ru-RU" dirty="0" smtClean="0">
                <a:latin typeface="Times New Roman" panose="02020603050405020304" pitchFamily="18" charset="0"/>
                <a:cs typeface="Times New Roman" panose="02020603050405020304" pitchFamily="18" charset="0"/>
              </a:rPr>
              <a:t>Р(А)=Р(В1)·Р(А</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В1)+Р(В2)·Р(А</a:t>
            </a:r>
            <a:r>
              <a:rPr lang="en-US" dirty="0" smtClean="0">
                <a:latin typeface="Times New Roman" panose="02020603050405020304" pitchFamily="18" charset="0"/>
                <a:cs typeface="Times New Roman" panose="02020603050405020304" pitchFamily="18" charset="0"/>
              </a:rPr>
              <a:t>/B2)</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P(A)=0,8·0,7+0,2·0,3=</a:t>
            </a:r>
            <a:r>
              <a:rPr lang="ru-RU" dirty="0" smtClean="0">
                <a:latin typeface="Times New Roman" panose="02020603050405020304" pitchFamily="18" charset="0"/>
                <a:cs typeface="Times New Roman" panose="02020603050405020304" pitchFamily="18" charset="0"/>
              </a:rPr>
              <a:t>0,62</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51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4867" y="980728"/>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36512" y="887946"/>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0" y="6512637"/>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3" cstate="print"/>
          <a:srcRect/>
          <a:stretch>
            <a:fillRect/>
          </a:stretch>
        </p:blipFill>
        <p:spPr bwMode="auto">
          <a:xfrm>
            <a:off x="8100392" y="0"/>
            <a:ext cx="861168" cy="959954"/>
          </a:xfrm>
          <a:prstGeom prst="rect">
            <a:avLst/>
          </a:prstGeom>
          <a:noFill/>
        </p:spPr>
      </p:pic>
      <p:sp>
        <p:nvSpPr>
          <p:cNvPr id="2049" name="Rectangle 1"/>
          <p:cNvSpPr>
            <a:spLocks noChangeArrowheads="1"/>
          </p:cNvSpPr>
          <p:nvPr/>
        </p:nvSpPr>
        <p:spPr bwMode="auto">
          <a:xfrm>
            <a:off x="2486756" y="74541"/>
            <a:ext cx="416075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Times New Roman" pitchFamily="18" charset="0"/>
                <a:ea typeface="Calibri" pitchFamily="34" charset="0"/>
                <a:cs typeface="Times New Roman" pitchFamily="18" charset="0"/>
              </a:rPr>
              <a:t>События совместные</a:t>
            </a:r>
            <a:endParaRPr kumimoji="0" lang="ru-RU" sz="3200" b="0" i="0" u="none" strike="noStrike" cap="none" normalizeH="0" baseline="0" dirty="0" smtClean="0">
              <a:ln>
                <a:noFill/>
              </a:ln>
              <a:effectLst/>
              <a:latin typeface="Arial" pitchFamily="34" charset="0"/>
              <a:cs typeface="Arial" pitchFamily="34" charset="0"/>
            </a:endParaRPr>
          </a:p>
        </p:txBody>
      </p:sp>
      <p:sp>
        <p:nvSpPr>
          <p:cNvPr id="7" name="TextBox 6"/>
          <p:cNvSpPr txBox="1"/>
          <p:nvPr/>
        </p:nvSpPr>
        <p:spPr>
          <a:xfrm>
            <a:off x="251520" y="1124744"/>
            <a:ext cx="8640960" cy="1354217"/>
          </a:xfrm>
          <a:prstGeom prst="rect">
            <a:avLst/>
          </a:prstGeom>
          <a:solidFill>
            <a:schemeClr val="accent2">
              <a:lumMod val="20000"/>
              <a:lumOff val="80000"/>
            </a:schemeClr>
          </a:solidFill>
        </p:spPr>
        <p:txBody>
          <a:bodyPr wrap="square" rtlCol="0">
            <a:spAutoFit/>
          </a:bodyPr>
          <a:lstStyle/>
          <a:p>
            <a:pPr algn="just"/>
            <a:r>
              <a:rPr lang="ru-RU" sz="2800" b="1" dirty="0" smtClean="0">
                <a:latin typeface="Times New Roman" pitchFamily="18" charset="0"/>
                <a:cs typeface="Times New Roman" pitchFamily="18" charset="0"/>
              </a:rPr>
              <a:t>Совместные</a:t>
            </a:r>
            <a:r>
              <a:rPr lang="ru-RU" sz="2800" dirty="0" smtClean="0">
                <a:latin typeface="Times New Roman" pitchFamily="18" charset="0"/>
                <a:cs typeface="Times New Roman" pitchFamily="18" charset="0"/>
              </a:rPr>
              <a:t> — это такие события, наступление одного из которых не отменяет возникновение другого.</a:t>
            </a:r>
          </a:p>
          <a:p>
            <a:pPr algn="just"/>
            <a:endParaRPr lang="ru-RU" sz="2600" dirty="0">
              <a:latin typeface="Times New Roman" pitchFamily="18" charset="0"/>
              <a:cs typeface="Times New Roman" pitchFamily="18" charset="0"/>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22" name="Object 19"/>
          <p:cNvGraphicFramePr>
            <a:graphicFrameLocks noChangeAspect="1"/>
          </p:cNvGraphicFramePr>
          <p:nvPr>
            <p:extLst>
              <p:ext uri="{D42A27DB-BD31-4B8C-83A1-F6EECF244321}">
                <p14:modId xmlns:p14="http://schemas.microsoft.com/office/powerpoint/2010/main" val="918127169"/>
              </p:ext>
            </p:extLst>
          </p:nvPr>
        </p:nvGraphicFramePr>
        <p:xfrm>
          <a:off x="2627784" y="2094495"/>
          <a:ext cx="4321870" cy="384466"/>
        </p:xfrm>
        <a:graphic>
          <a:graphicData uri="http://schemas.openxmlformats.org/presentationml/2006/ole">
            <mc:AlternateContent xmlns:mc="http://schemas.openxmlformats.org/markup-compatibility/2006">
              <mc:Choice xmlns:v="urn:schemas-microsoft-com:vml" Requires="v">
                <p:oleObj spid="_x0000_s6149" name="Формула" r:id="rId4" imgW="3429000" imgH="304800" progId="Equation.3">
                  <p:embed/>
                </p:oleObj>
              </mc:Choice>
              <mc:Fallback>
                <p:oleObj name="Формула" r:id="rId4" imgW="3429000" imgH="304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094495"/>
                        <a:ext cx="4321870" cy="384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46" name="Picture 2" descr="https://cf.ppt-online.org/files/slide/f/fJ5zagmqRrISNKAZdkU8LelO2vDxMX03FbBjy9/slide-25.jpg"/>
          <p:cNvPicPr>
            <a:picLocks noChangeAspect="1" noChangeArrowheads="1"/>
          </p:cNvPicPr>
          <p:nvPr/>
        </p:nvPicPr>
        <p:blipFill rotWithShape="1">
          <a:blip r:embed="rId6">
            <a:extLst>
              <a:ext uri="{28A0092B-C50C-407E-A947-70E740481C1C}">
                <a14:useLocalDpi xmlns:a14="http://schemas.microsoft.com/office/drawing/2010/main" val="0"/>
              </a:ext>
            </a:extLst>
          </a:blip>
          <a:srcRect l="6907" t="29133" r="12535" b="5336"/>
          <a:stretch/>
        </p:blipFill>
        <p:spPr bwMode="auto">
          <a:xfrm>
            <a:off x="1331640" y="2564904"/>
            <a:ext cx="6192688" cy="377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40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0" y="126876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Прямая соединительная линия 14"/>
          <p:cNvCxnSpPr/>
          <p:nvPr/>
        </p:nvCxnSpPr>
        <p:spPr>
          <a:xfrm flipV="1">
            <a:off x="0" y="119675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556" name="Rectangle 4"/>
          <p:cNvSpPr>
            <a:spLocks noChangeArrowheads="1"/>
          </p:cNvSpPr>
          <p:nvPr/>
        </p:nvSpPr>
        <p:spPr bwMode="auto">
          <a:xfrm>
            <a:off x="1403648" y="0"/>
            <a:ext cx="643349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Times New Roman" pitchFamily="18" charset="0"/>
                <a:ea typeface="Times New Roman" pitchFamily="18" charset="0"/>
                <a:cs typeface="Times New Roman" pitchFamily="18" charset="0"/>
              </a:rPr>
              <a:t>Формула полной вероятности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effectLst/>
              <a:latin typeface="Times New Roman" pitchFamily="18" charset="0"/>
              <a:cs typeface="Times New Roman" pitchFamily="18" charset="0"/>
            </a:endParaRPr>
          </a:p>
        </p:txBody>
      </p:sp>
      <p:sp>
        <p:nvSpPr>
          <p:cNvPr id="2" name="Прямоугольник 1"/>
          <p:cNvSpPr/>
          <p:nvPr/>
        </p:nvSpPr>
        <p:spPr>
          <a:xfrm>
            <a:off x="179512" y="1484784"/>
            <a:ext cx="8712968" cy="2554545"/>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На вход радиолокационного устройства с вероятностью 0,8 поступает смесь полезного сигнала с помехой, а с вероятностью 0,2 – только помеха. Если поступает полезный сигнал с помехой, то прибор регистрирует наличие какого-то сигнала с вероятностью 0,7; если только помеха – то с вероятностью 0,3. </a:t>
            </a:r>
            <a:r>
              <a:rPr lang="ru-RU" sz="2400" dirty="0">
                <a:latin typeface="Times New Roman" panose="02020603050405020304" pitchFamily="18" charset="0"/>
                <a:cs typeface="Times New Roman" panose="02020603050405020304" pitchFamily="18" charset="0"/>
              </a:rPr>
              <a:t>Известно, что устройство зарегистрировало наличие какого-то сигнала. Найти вероятность того, что в его составе есть полезный сигнал.</a:t>
            </a:r>
          </a:p>
        </p:txBody>
      </p:sp>
      <p:graphicFrame>
        <p:nvGraphicFramePr>
          <p:cNvPr id="3" name="Таблица 2"/>
          <p:cNvGraphicFramePr>
            <a:graphicFrameLocks noGrp="1"/>
          </p:cNvGraphicFramePr>
          <p:nvPr>
            <p:extLst>
              <p:ext uri="{D42A27DB-BD31-4B8C-83A1-F6EECF244321}">
                <p14:modId xmlns:p14="http://schemas.microsoft.com/office/powerpoint/2010/main" val="3088804734"/>
              </p:ext>
            </p:extLst>
          </p:nvPr>
        </p:nvGraphicFramePr>
        <p:xfrm>
          <a:off x="107504" y="4090525"/>
          <a:ext cx="5112568" cy="2667000"/>
        </p:xfrm>
        <a:graphic>
          <a:graphicData uri="http://schemas.openxmlformats.org/drawingml/2006/table">
            <a:tbl>
              <a:tblPr firstRow="1" bandRow="1">
                <a:tableStyleId>{5C22544A-7EE6-4342-B048-85BDC9FD1C3A}</a:tableStyleId>
              </a:tblPr>
              <a:tblGrid>
                <a:gridCol w="239688"/>
                <a:gridCol w="646625"/>
                <a:gridCol w="1848770"/>
                <a:gridCol w="1537757"/>
                <a:gridCol w="839728"/>
              </a:tblGrid>
              <a:tr h="648072">
                <a:tc gridSpan="3">
                  <a:txBody>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Смесь полезного сигнала с помехой</a:t>
                      </a:r>
                      <a:r>
                        <a:rPr lang="en-US" sz="1800" b="0" i="1" dirty="0" smtClean="0">
                          <a:solidFill>
                            <a:schemeClr val="tx1"/>
                          </a:solidFill>
                          <a:latin typeface="Times New Roman" panose="02020603050405020304" pitchFamily="18" charset="0"/>
                          <a:cs typeface="Times New Roman" panose="02020603050405020304" pitchFamily="18" charset="0"/>
                        </a:rPr>
                        <a:t>(B1)</a:t>
                      </a:r>
                      <a:endParaRPr lang="ru-RU" sz="1800" b="0" i="1"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0,8</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a:p>
                  </a:txBody>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l"/>
                      <a:r>
                        <a:rPr lang="ru-RU" sz="1800" dirty="0" smtClean="0">
                          <a:solidFill>
                            <a:schemeClr val="tx1"/>
                          </a:solidFill>
                          <a:latin typeface="Times New Roman" panose="02020603050405020304" pitchFamily="18" charset="0"/>
                          <a:cs typeface="Times New Roman" panose="02020603050405020304" pitchFamily="18" charset="0"/>
                        </a:rPr>
                        <a:t>Только помеха</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b="0" i="1" dirty="0" smtClean="0">
                          <a:solidFill>
                            <a:schemeClr val="tx1"/>
                          </a:solidFill>
                          <a:latin typeface="Times New Roman" panose="02020603050405020304" pitchFamily="18" charset="0"/>
                          <a:cs typeface="Times New Roman" panose="02020603050405020304" pitchFamily="18" charset="0"/>
                        </a:rPr>
                        <a:t>(B2)</a:t>
                      </a:r>
                      <a:endParaRPr lang="ru-RU" sz="1800" b="0" i="1" dirty="0" smtClean="0">
                        <a:solidFill>
                          <a:schemeClr val="tx1"/>
                        </a:solidFill>
                        <a:latin typeface="Times New Roman" panose="02020603050405020304" pitchFamily="18" charset="0"/>
                        <a:cs typeface="Times New Roman" panose="02020603050405020304" pitchFamily="18" charset="0"/>
                      </a:endParaRPr>
                    </a:p>
                    <a:p>
                      <a:pPr algn="l"/>
                      <a:endParaRPr lang="ru-RU" sz="18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0,2</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rowSpan="2">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247227">
                <a:tc rowSpan="3"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Сигнал</a:t>
                      </a:r>
                      <a:r>
                        <a:rPr lang="ru-RU" baseline="0" dirty="0" smtClean="0">
                          <a:latin typeface="Times New Roman" panose="02020603050405020304" pitchFamily="18" charset="0"/>
                          <a:cs typeface="Times New Roman" panose="02020603050405020304" pitchFamily="18" charset="0"/>
                        </a:rPr>
                        <a:t> </a:t>
                      </a:r>
                      <a:r>
                        <a:rPr lang="ru-RU" i="1" baseline="0" dirty="0" smtClean="0">
                          <a:latin typeface="Times New Roman" panose="02020603050405020304" pitchFamily="18" charset="0"/>
                          <a:cs typeface="Times New Roman" panose="02020603050405020304" pitchFamily="18" charset="0"/>
                        </a:rPr>
                        <a:t>(А)</a:t>
                      </a:r>
                      <a:endParaRPr lang="ru-RU" i="1" dirty="0" smtClean="0">
                        <a:latin typeface="Times New Roman" panose="02020603050405020304" pitchFamily="18" charset="0"/>
                        <a:cs typeface="Times New Roman" panose="02020603050405020304" pitchFamily="18" charset="0"/>
                      </a:endParaRPr>
                    </a:p>
                    <a:p>
                      <a:r>
                        <a:rPr lang="ru-RU" dirty="0" smtClean="0"/>
                        <a:t>0,7</a:t>
                      </a:r>
                      <a:endParaRPr lang="ru-RU" dirty="0"/>
                    </a:p>
                  </a:txBody>
                  <a:tcPr>
                    <a:lnL w="12700" cap="flat" cmpd="sng" algn="ctr">
                      <a:solidFill>
                        <a:schemeClr val="tx1"/>
                      </a:solidFill>
                      <a:prstDash val="solid"/>
                      <a:round/>
                      <a:headEnd type="none" w="med" len="med"/>
                      <a:tailEnd type="none" w="med" len="med"/>
                    </a:lnL>
                    <a:lnR w="12700" cmpd="sng">
                      <a:noFill/>
                    </a:lnR>
                    <a:noFill/>
                  </a:tcPr>
                </a:tc>
                <a:tc rowSpan="3" hMerge="1">
                  <a:txBody>
                    <a:bodyPr/>
                    <a:lstStyle/>
                    <a:p>
                      <a:endParaRPr lang="ru-RU" dirty="0"/>
                    </a:p>
                  </a:txBody>
                  <a:tcPr>
                    <a:lnR w="12700" cap="flat" cmpd="sng" algn="ctr">
                      <a:noFill/>
                      <a:prstDash val="solid"/>
                      <a:round/>
                      <a:headEnd type="none" w="med" len="med"/>
                      <a:tailEnd type="none" w="med" len="med"/>
                    </a:lnR>
                    <a:noFill/>
                  </a:tcPr>
                </a:tc>
                <a:tc rowSpan="3">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45000"/>
                      </a:srgbClr>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Сигнал</a:t>
                      </a:r>
                      <a:r>
                        <a:rPr lang="ru-RU" baseline="0" dirty="0" smtClean="0">
                          <a:latin typeface="Times New Roman" panose="02020603050405020304" pitchFamily="18" charset="0"/>
                          <a:cs typeface="Times New Roman" panose="02020603050405020304" pitchFamily="18" charset="0"/>
                        </a:rPr>
                        <a:t> </a:t>
                      </a:r>
                      <a:r>
                        <a:rPr lang="ru-RU" i="1" baseline="0" dirty="0" smtClean="0">
                          <a:latin typeface="Times New Roman" panose="02020603050405020304" pitchFamily="18" charset="0"/>
                          <a:cs typeface="Times New Roman" panose="02020603050405020304" pitchFamily="18" charset="0"/>
                        </a:rPr>
                        <a:t>(А)</a:t>
                      </a:r>
                      <a:endParaRPr lang="ru-RU" i="1" dirty="0" smtClean="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r>
              <a:tr h="123613">
                <a:tc gridSpan="2" vMerge="1">
                  <a:txBody>
                    <a:bodyPr/>
                    <a:lstStyle/>
                    <a:p>
                      <a:endParaRPr lang="ru-RU"/>
                    </a:p>
                  </a:txBody>
                  <a:tcPr/>
                </a:tc>
                <a:tc hMerge="1" vMerge="1">
                  <a:txBody>
                    <a:bodyPr/>
                    <a:lstStyle/>
                    <a:p>
                      <a:endParaRPr lang="ru-RU"/>
                    </a:p>
                  </a:txBody>
                  <a:tcPr/>
                </a:tc>
                <a:tc vMerge="1">
                  <a:txBody>
                    <a:bodyPr/>
                    <a:lstStyle/>
                    <a:p>
                      <a:endParaRPr lang="ru-RU"/>
                    </a:p>
                  </a:txBody>
                  <a:tcPr/>
                </a:tc>
                <a:tc rowSpan="2">
                  <a:txBody>
                    <a:bodyPr/>
                    <a:lstStyle/>
                    <a:p>
                      <a:endParaRPr lang="ru-RU" dirty="0"/>
                    </a:p>
                  </a:txBody>
                  <a:tcPr>
                    <a:lnL w="12700" cap="flat" cmpd="sng" algn="ctr">
                      <a:noFill/>
                      <a:prstDash val="solid"/>
                      <a:round/>
                      <a:headEnd type="none" w="med" len="med"/>
                      <a:tailEnd type="none" w="med" len="med"/>
                    </a:lnL>
                    <a:solidFill>
                      <a:schemeClr val="accent5">
                        <a:lumMod val="20000"/>
                        <a:lumOff val="80000"/>
                        <a:alpha val="44000"/>
                      </a:schemeClr>
                    </a:solidFill>
                  </a:tcPr>
                </a:tc>
                <a:tc vMerge="1">
                  <a:txBody>
                    <a:bodyPr/>
                    <a:lstStyle/>
                    <a:p>
                      <a:endParaRPr lang="ru-RU"/>
                    </a:p>
                  </a:txBody>
                  <a:tcPr/>
                </a:tc>
              </a:tr>
              <a:tr h="370840">
                <a:tc gridSpan="2" vMerge="1">
                  <a:txBody>
                    <a:bodyPr/>
                    <a:lstStyle/>
                    <a:p>
                      <a:endParaRPr lang="ru-RU" dirty="0"/>
                    </a:p>
                  </a:txBody>
                  <a:tcPr>
                    <a:lnL w="12700" cap="flat" cmpd="sng" algn="ctr">
                      <a:solidFill>
                        <a:schemeClr val="tx1"/>
                      </a:solidFill>
                      <a:prstDash val="solid"/>
                      <a:round/>
                      <a:headEnd type="none" w="med" len="med"/>
                      <a:tailEnd type="none" w="med" len="med"/>
                    </a:lnL>
                    <a:noFill/>
                  </a:tcPr>
                </a:tc>
                <a:tc hMerge="1" vMerge="1">
                  <a:txBody>
                    <a:bodyPr/>
                    <a:lstStyle/>
                    <a:p>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r>
                        <a:rPr lang="ru-RU" dirty="0" smtClean="0"/>
                        <a:t>0,3</a:t>
                      </a:r>
                      <a:endParaRPr lang="ru-RU" dirty="0"/>
                    </a:p>
                  </a:txBody>
                  <a:tcPr>
                    <a:lnR w="12700" cap="flat" cmpd="sng" algn="ctr">
                      <a:solidFill>
                        <a:schemeClr val="tx1"/>
                      </a:solidFill>
                      <a:prstDash val="solid"/>
                      <a:round/>
                      <a:headEnd type="none" w="med" len="med"/>
                      <a:tailEnd type="none" w="med" len="med"/>
                    </a:lnR>
                    <a:noFill/>
                  </a:tcPr>
                </a:tc>
              </a:tr>
            </a:tbl>
          </a:graphicData>
        </a:graphic>
      </p:graphicFrame>
      <p:sp>
        <p:nvSpPr>
          <p:cNvPr id="4" name="TextBox 3"/>
          <p:cNvSpPr txBox="1"/>
          <p:nvPr/>
        </p:nvSpPr>
        <p:spPr>
          <a:xfrm>
            <a:off x="1187624" y="5913324"/>
            <a:ext cx="1164101" cy="369332"/>
          </a:xfrm>
          <a:prstGeom prst="rect">
            <a:avLst/>
          </a:prstGeom>
          <a:noFill/>
        </p:spPr>
        <p:txBody>
          <a:bodyPr wrap="none" rtlCol="0">
            <a:spAutoFit/>
          </a:bodyPr>
          <a:lstStyle/>
          <a:p>
            <a:r>
              <a:rPr lang="en-US" dirty="0" smtClean="0"/>
              <a:t>S</a:t>
            </a:r>
            <a:r>
              <a:rPr lang="ru-RU" dirty="0" smtClean="0"/>
              <a:t>1</a:t>
            </a:r>
            <a:r>
              <a:rPr lang="en-US" dirty="0" smtClean="0"/>
              <a:t>=0</a:t>
            </a:r>
            <a:r>
              <a:rPr lang="ru-RU" dirty="0" smtClean="0"/>
              <a:t>,7·0,8</a:t>
            </a:r>
            <a:endParaRPr lang="ru-RU" dirty="0"/>
          </a:p>
        </p:txBody>
      </p:sp>
      <p:sp>
        <p:nvSpPr>
          <p:cNvPr id="10" name="TextBox 9"/>
          <p:cNvSpPr txBox="1"/>
          <p:nvPr/>
        </p:nvSpPr>
        <p:spPr>
          <a:xfrm>
            <a:off x="3059832" y="6021288"/>
            <a:ext cx="1164101" cy="369332"/>
          </a:xfrm>
          <a:prstGeom prst="rect">
            <a:avLst/>
          </a:prstGeom>
          <a:noFill/>
        </p:spPr>
        <p:txBody>
          <a:bodyPr wrap="none" rtlCol="0">
            <a:spAutoFit/>
          </a:bodyPr>
          <a:lstStyle/>
          <a:p>
            <a:r>
              <a:rPr lang="en-US" dirty="0" smtClean="0"/>
              <a:t>S</a:t>
            </a:r>
            <a:r>
              <a:rPr lang="ru-RU" dirty="0" smtClean="0"/>
              <a:t>2</a:t>
            </a:r>
            <a:r>
              <a:rPr lang="en-US" dirty="0" smtClean="0"/>
              <a:t>=0</a:t>
            </a:r>
            <a:r>
              <a:rPr lang="ru-RU" dirty="0" smtClean="0"/>
              <a:t>,3·0,2</a:t>
            </a:r>
            <a:endParaRPr lang="ru-RU" dirty="0"/>
          </a:p>
        </p:txBody>
      </p:sp>
    </p:spTree>
    <p:extLst>
      <p:ext uri="{BB962C8B-B14F-4D97-AF65-F5344CB8AC3E}">
        <p14:creationId xmlns:p14="http://schemas.microsoft.com/office/powerpoint/2010/main" val="4168519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0" y="126876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Прямая соединительная линия 14"/>
          <p:cNvCxnSpPr/>
          <p:nvPr/>
        </p:nvCxnSpPr>
        <p:spPr>
          <a:xfrm flipV="1">
            <a:off x="0" y="119675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556" name="Rectangle 4"/>
          <p:cNvSpPr>
            <a:spLocks noChangeArrowheads="1"/>
          </p:cNvSpPr>
          <p:nvPr/>
        </p:nvSpPr>
        <p:spPr bwMode="auto">
          <a:xfrm>
            <a:off x="1403648" y="0"/>
            <a:ext cx="643349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Times New Roman" pitchFamily="18" charset="0"/>
                <a:ea typeface="Times New Roman" pitchFamily="18" charset="0"/>
                <a:cs typeface="Times New Roman" pitchFamily="18" charset="0"/>
              </a:rPr>
              <a:t>Формула полной вероятности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effectLst/>
              <a:latin typeface="Times New Roman" pitchFamily="18" charset="0"/>
              <a:cs typeface="Times New Roman" pitchFamily="18" charset="0"/>
            </a:endParaRPr>
          </a:p>
        </p:txBody>
      </p:sp>
      <p:sp>
        <p:nvSpPr>
          <p:cNvPr id="2" name="Прямоугольник 1"/>
          <p:cNvSpPr/>
          <p:nvPr/>
        </p:nvSpPr>
        <p:spPr>
          <a:xfrm>
            <a:off x="179512" y="1484784"/>
            <a:ext cx="8712968" cy="2554545"/>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На вход радиолокационного устройства с вероятностью 0,8 поступает смесь полезного сигнала с помехой, а с вероятностью 0,2 – только помеха. Если поступает полезный сигнал с помехой, то прибор регистрирует наличие какого-то сигнала с вероятностью 0,7; если только помеха – то с вероятностью 0,3. </a:t>
            </a:r>
            <a:r>
              <a:rPr lang="ru-RU" sz="2400" dirty="0">
                <a:solidFill>
                  <a:srgbClr val="FF0000"/>
                </a:solidFill>
                <a:latin typeface="Times New Roman" panose="02020603050405020304" pitchFamily="18" charset="0"/>
                <a:cs typeface="Times New Roman" panose="02020603050405020304" pitchFamily="18" charset="0"/>
              </a:rPr>
              <a:t>Известно, что устройство зарегистрировало наличие какого-то сигнала</a:t>
            </a:r>
            <a:r>
              <a:rPr lang="ru-RU" sz="2400" dirty="0">
                <a:latin typeface="Times New Roman" panose="02020603050405020304" pitchFamily="18" charset="0"/>
                <a:cs typeface="Times New Roman" panose="02020603050405020304" pitchFamily="18" charset="0"/>
              </a:rPr>
              <a:t>. Найти вероятность того, что в его составе есть полезный сигнал.</a:t>
            </a:r>
          </a:p>
        </p:txBody>
      </p:sp>
      <p:graphicFrame>
        <p:nvGraphicFramePr>
          <p:cNvPr id="3" name="Таблица 2"/>
          <p:cNvGraphicFramePr>
            <a:graphicFrameLocks noGrp="1"/>
          </p:cNvGraphicFramePr>
          <p:nvPr>
            <p:extLst>
              <p:ext uri="{D42A27DB-BD31-4B8C-83A1-F6EECF244321}">
                <p14:modId xmlns:p14="http://schemas.microsoft.com/office/powerpoint/2010/main" val="4269235910"/>
              </p:ext>
            </p:extLst>
          </p:nvPr>
        </p:nvGraphicFramePr>
        <p:xfrm>
          <a:off x="107504" y="4060656"/>
          <a:ext cx="5112568" cy="2570480"/>
        </p:xfrm>
        <a:graphic>
          <a:graphicData uri="http://schemas.openxmlformats.org/drawingml/2006/table">
            <a:tbl>
              <a:tblPr firstRow="1" bandRow="1">
                <a:tableStyleId>{5C22544A-7EE6-4342-B048-85BDC9FD1C3A}</a:tableStyleId>
              </a:tblPr>
              <a:tblGrid>
                <a:gridCol w="239688"/>
                <a:gridCol w="646625"/>
                <a:gridCol w="1848770"/>
                <a:gridCol w="1537757"/>
                <a:gridCol w="839728"/>
              </a:tblGrid>
              <a:tr h="648072">
                <a:tc gridSpan="3">
                  <a:txBody>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Смесь полезного сигнала с помехой</a:t>
                      </a:r>
                      <a:r>
                        <a:rPr lang="en-US" sz="1800" b="0" i="1" dirty="0" smtClean="0">
                          <a:solidFill>
                            <a:schemeClr val="tx1"/>
                          </a:solidFill>
                          <a:latin typeface="Times New Roman" panose="02020603050405020304" pitchFamily="18" charset="0"/>
                          <a:cs typeface="Times New Roman" panose="02020603050405020304" pitchFamily="18" charset="0"/>
                        </a:rPr>
                        <a:t>(B1)</a:t>
                      </a:r>
                      <a:endParaRPr lang="ru-RU" sz="1800" b="0" i="1"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0,8</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a:p>
                  </a:txBody>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l"/>
                      <a:r>
                        <a:rPr lang="ru-RU" sz="1800" dirty="0" smtClean="0">
                          <a:solidFill>
                            <a:schemeClr val="tx1"/>
                          </a:solidFill>
                          <a:latin typeface="Times New Roman" panose="02020603050405020304" pitchFamily="18" charset="0"/>
                          <a:cs typeface="Times New Roman" panose="02020603050405020304" pitchFamily="18" charset="0"/>
                        </a:rPr>
                        <a:t>Только помеха</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b="0" i="1" dirty="0" smtClean="0">
                          <a:solidFill>
                            <a:schemeClr val="tx1"/>
                          </a:solidFill>
                          <a:latin typeface="Times New Roman" panose="02020603050405020304" pitchFamily="18" charset="0"/>
                          <a:cs typeface="Times New Roman" panose="02020603050405020304" pitchFamily="18" charset="0"/>
                        </a:rPr>
                        <a:t>(B2)</a:t>
                      </a:r>
                      <a:endParaRPr lang="ru-RU" sz="1800" b="0" i="1" dirty="0" smtClean="0">
                        <a:solidFill>
                          <a:schemeClr val="tx1"/>
                        </a:solidFill>
                        <a:latin typeface="Times New Roman" panose="02020603050405020304" pitchFamily="18" charset="0"/>
                        <a:cs typeface="Times New Roman" panose="02020603050405020304" pitchFamily="18" charset="0"/>
                      </a:endParaRPr>
                    </a:p>
                    <a:p>
                      <a:pPr algn="l"/>
                      <a:endParaRPr lang="ru-RU" sz="18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0,2</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rowSpan="2">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endParaRPr lang="ru-RU" dirty="0"/>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247227">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Сигнал</a:t>
                      </a:r>
                      <a:r>
                        <a:rPr lang="ru-RU" baseline="0" dirty="0" smtClean="0">
                          <a:latin typeface="Times New Roman" panose="02020603050405020304" pitchFamily="18" charset="0"/>
                          <a:cs typeface="Times New Roman" panose="02020603050405020304" pitchFamily="18" charset="0"/>
                        </a:rPr>
                        <a:t> </a:t>
                      </a:r>
                      <a:r>
                        <a:rPr lang="ru-RU" i="1" baseline="0" dirty="0" smtClean="0">
                          <a:latin typeface="Times New Roman" panose="02020603050405020304" pitchFamily="18" charset="0"/>
                          <a:cs typeface="Times New Roman" panose="02020603050405020304" pitchFamily="18" charset="0"/>
                        </a:rPr>
                        <a:t>(А)</a:t>
                      </a:r>
                      <a:endParaRPr lang="ru-RU" i="1" dirty="0" smtClean="0">
                        <a:latin typeface="Times New Roman" panose="02020603050405020304" pitchFamily="18" charset="0"/>
                        <a:cs typeface="Times New Roman" panose="02020603050405020304" pitchFamily="18" charset="0"/>
                      </a:endParaRPr>
                    </a:p>
                    <a:p>
                      <a:r>
                        <a:rPr lang="ru-RU" dirty="0" smtClean="0"/>
                        <a:t>0,7</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hMerge="1">
                  <a:txBody>
                    <a:bodyPr/>
                    <a:lstStyle/>
                    <a:p>
                      <a:endParaRPr lang="ru-RU" dirty="0"/>
                    </a:p>
                  </a:txBody>
                  <a:tcPr>
                    <a:lnR w="12700" cap="flat" cmpd="sng" algn="ctr">
                      <a:solidFill>
                        <a:schemeClr val="tx1"/>
                      </a:solidFill>
                      <a:prstDash val="solid"/>
                      <a:round/>
                      <a:headEnd type="none" w="med" len="med"/>
                      <a:tailEnd type="none" w="med" len="med"/>
                    </a:lnR>
                    <a:noFill/>
                  </a:tcPr>
                </a:tc>
                <a:tc rowSpan="2">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45000"/>
                      </a:srgbClr>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Сигнал</a:t>
                      </a:r>
                      <a:r>
                        <a:rPr lang="ru-RU" baseline="0" dirty="0" smtClean="0">
                          <a:latin typeface="Times New Roman" panose="02020603050405020304" pitchFamily="18" charset="0"/>
                          <a:cs typeface="Times New Roman" panose="02020603050405020304" pitchFamily="18" charset="0"/>
                        </a:rPr>
                        <a:t> </a:t>
                      </a:r>
                      <a:r>
                        <a:rPr lang="ru-RU" i="1" baseline="0" dirty="0" smtClean="0">
                          <a:latin typeface="Times New Roman" panose="02020603050405020304" pitchFamily="18" charset="0"/>
                          <a:cs typeface="Times New Roman" panose="02020603050405020304" pitchFamily="18" charset="0"/>
                        </a:rPr>
                        <a:t>(А)</a:t>
                      </a:r>
                      <a:endParaRPr lang="ru-RU" i="1" dirty="0" smtClean="0">
                        <a:latin typeface="Times New Roman" panose="02020603050405020304" pitchFamily="18" charset="0"/>
                        <a:cs typeface="Times New Roman" panose="02020603050405020304" pitchFamily="18" charset="0"/>
                      </a:endParaRPr>
                    </a:p>
                    <a:p>
                      <a:r>
                        <a:rPr lang="ru-RU" dirty="0" smtClean="0"/>
                        <a:t>0,3</a:t>
                      </a:r>
                      <a:endParaRPr lang="ru-RU" dirty="0"/>
                    </a:p>
                  </a:txBody>
                  <a:tcPr>
                    <a:lnR w="12700" cap="flat" cmpd="sng" algn="ctr">
                      <a:solidFill>
                        <a:schemeClr val="tx1"/>
                      </a:solidFill>
                      <a:prstDash val="solid"/>
                      <a:round/>
                      <a:headEnd type="none" w="med" len="med"/>
                      <a:tailEnd type="none" w="med" len="med"/>
                    </a:lnR>
                    <a:noFill/>
                  </a:tcPr>
                </a:tc>
              </a:tr>
              <a:tr h="459504">
                <a:tc gridSpan="2" vMerge="1">
                  <a:txBody>
                    <a:bodyPr/>
                    <a:lstStyle/>
                    <a:p>
                      <a:endParaRPr lang="ru-RU"/>
                    </a:p>
                  </a:txBody>
                  <a:tcPr/>
                </a:tc>
                <a:tc hMerge="1" vMerge="1">
                  <a:txBody>
                    <a:bodyPr/>
                    <a:lstStyle/>
                    <a:p>
                      <a:endParaRPr lang="ru-RU"/>
                    </a:p>
                  </a:txBody>
                  <a:tcPr/>
                </a:tc>
                <a:tc vMerge="1">
                  <a:txBody>
                    <a:bodyPr/>
                    <a:lstStyle/>
                    <a:p>
                      <a:endParaRPr lang="ru-RU"/>
                    </a:p>
                  </a:txBody>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44000"/>
                      </a:schemeClr>
                    </a:solidFill>
                  </a:tcPr>
                </a:tc>
                <a:tc vMerge="1">
                  <a:txBody>
                    <a:bodyPr/>
                    <a:lstStyle/>
                    <a:p>
                      <a:endParaRPr lang="ru-RU"/>
                    </a:p>
                  </a:txBody>
                  <a:tcPr/>
                </a:tc>
              </a:tr>
            </a:tbl>
          </a:graphicData>
        </a:graphic>
      </p:graphicFrame>
      <p:sp>
        <p:nvSpPr>
          <p:cNvPr id="4" name="TextBox 3"/>
          <p:cNvSpPr txBox="1"/>
          <p:nvPr/>
        </p:nvSpPr>
        <p:spPr>
          <a:xfrm>
            <a:off x="1187624" y="5913324"/>
            <a:ext cx="1164101" cy="369332"/>
          </a:xfrm>
          <a:prstGeom prst="rect">
            <a:avLst/>
          </a:prstGeom>
          <a:noFill/>
        </p:spPr>
        <p:txBody>
          <a:bodyPr wrap="none" rtlCol="0">
            <a:spAutoFit/>
          </a:bodyPr>
          <a:lstStyle/>
          <a:p>
            <a:r>
              <a:rPr lang="en-US" dirty="0" smtClean="0"/>
              <a:t>S</a:t>
            </a:r>
            <a:r>
              <a:rPr lang="ru-RU" dirty="0" smtClean="0"/>
              <a:t>1</a:t>
            </a:r>
            <a:r>
              <a:rPr lang="en-US" dirty="0" smtClean="0"/>
              <a:t>=0</a:t>
            </a:r>
            <a:r>
              <a:rPr lang="ru-RU" dirty="0" smtClean="0"/>
              <a:t>,7·0,8</a:t>
            </a:r>
            <a:endParaRPr lang="ru-RU" dirty="0"/>
          </a:p>
        </p:txBody>
      </p:sp>
      <p:sp>
        <p:nvSpPr>
          <p:cNvPr id="10" name="TextBox 9"/>
          <p:cNvSpPr txBox="1"/>
          <p:nvPr/>
        </p:nvSpPr>
        <p:spPr>
          <a:xfrm>
            <a:off x="3059832" y="6021288"/>
            <a:ext cx="1164101" cy="369332"/>
          </a:xfrm>
          <a:prstGeom prst="rect">
            <a:avLst/>
          </a:prstGeom>
          <a:noFill/>
        </p:spPr>
        <p:txBody>
          <a:bodyPr wrap="none" rtlCol="0">
            <a:spAutoFit/>
          </a:bodyPr>
          <a:lstStyle/>
          <a:p>
            <a:r>
              <a:rPr lang="en-US" dirty="0" smtClean="0"/>
              <a:t>S</a:t>
            </a:r>
            <a:r>
              <a:rPr lang="ru-RU" dirty="0" smtClean="0"/>
              <a:t>2</a:t>
            </a:r>
            <a:r>
              <a:rPr lang="en-US" dirty="0" smtClean="0"/>
              <a:t>=0</a:t>
            </a:r>
            <a:r>
              <a:rPr lang="ru-RU" dirty="0" smtClean="0"/>
              <a:t>,3·0,2</a:t>
            </a:r>
            <a:endParaRPr lang="ru-RU" dirty="0"/>
          </a:p>
        </p:txBody>
      </p:sp>
      <p:grpSp>
        <p:nvGrpSpPr>
          <p:cNvPr id="24" name="Группа 23"/>
          <p:cNvGrpSpPr/>
          <p:nvPr/>
        </p:nvGrpSpPr>
        <p:grpSpPr>
          <a:xfrm>
            <a:off x="971600" y="5715281"/>
            <a:ext cx="3456384" cy="882071"/>
            <a:chOff x="971600" y="5715281"/>
            <a:chExt cx="3456384" cy="738055"/>
          </a:xfrm>
        </p:grpSpPr>
        <p:cxnSp>
          <p:nvCxnSpPr>
            <p:cNvPr id="6" name="Прямая соединительная линия 5"/>
            <p:cNvCxnSpPr/>
            <p:nvPr/>
          </p:nvCxnSpPr>
          <p:spPr>
            <a:xfrm>
              <a:off x="971600" y="5733256"/>
              <a:ext cx="187220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971600" y="6453336"/>
              <a:ext cx="187220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843808" y="6453336"/>
              <a:ext cx="158417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993789" y="5733256"/>
              <a:ext cx="0" cy="7200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2843808" y="5715281"/>
              <a:ext cx="0" cy="2339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2843808" y="5949280"/>
              <a:ext cx="151216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4355976" y="5949280"/>
              <a:ext cx="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7319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0" y="126876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Прямая соединительная линия 14"/>
          <p:cNvCxnSpPr/>
          <p:nvPr/>
        </p:nvCxnSpPr>
        <p:spPr>
          <a:xfrm flipV="1">
            <a:off x="0" y="119675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556" name="Rectangle 4"/>
          <p:cNvSpPr>
            <a:spLocks noChangeArrowheads="1"/>
          </p:cNvSpPr>
          <p:nvPr/>
        </p:nvSpPr>
        <p:spPr bwMode="auto">
          <a:xfrm>
            <a:off x="1403648" y="0"/>
            <a:ext cx="643349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Times New Roman" pitchFamily="18" charset="0"/>
                <a:ea typeface="Times New Roman" pitchFamily="18" charset="0"/>
                <a:cs typeface="Times New Roman" pitchFamily="18" charset="0"/>
              </a:rPr>
              <a:t>Формула полной вероятности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effectLst/>
              <a:latin typeface="Times New Roman" pitchFamily="18" charset="0"/>
              <a:cs typeface="Times New Roman" pitchFamily="18" charset="0"/>
            </a:endParaRPr>
          </a:p>
        </p:txBody>
      </p:sp>
      <p:sp>
        <p:nvSpPr>
          <p:cNvPr id="2" name="Прямоугольник 1"/>
          <p:cNvSpPr/>
          <p:nvPr/>
        </p:nvSpPr>
        <p:spPr>
          <a:xfrm>
            <a:off x="179512" y="1484784"/>
            <a:ext cx="8712968" cy="2554545"/>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На вход радиолокационного устройства с вероятностью 0,8 поступает смесь полезного сигнала с помехой, а с вероятностью 0,2 – только помеха. Если поступает полезный сигнал с помехой, то прибор регистрирует наличие какого-то сигнала с вероятностью 0,7; если только помеха – то с вероятностью 0,3. </a:t>
            </a:r>
            <a:r>
              <a:rPr lang="ru-RU" sz="2400" dirty="0">
                <a:solidFill>
                  <a:srgbClr val="FF0000"/>
                </a:solidFill>
                <a:latin typeface="Times New Roman" panose="02020603050405020304" pitchFamily="18" charset="0"/>
                <a:cs typeface="Times New Roman" panose="02020603050405020304" pitchFamily="18" charset="0"/>
              </a:rPr>
              <a:t>Известно, что устройство зарегистрировало наличие какого-то сигнала</a:t>
            </a:r>
            <a:r>
              <a:rPr lang="ru-RU" sz="2400" dirty="0">
                <a:latin typeface="Times New Roman" panose="02020603050405020304" pitchFamily="18" charset="0"/>
                <a:cs typeface="Times New Roman" panose="02020603050405020304" pitchFamily="18" charset="0"/>
              </a:rPr>
              <a:t>. </a:t>
            </a:r>
            <a:r>
              <a:rPr lang="ru-RU" sz="2400" dirty="0">
                <a:solidFill>
                  <a:srgbClr val="7030A0"/>
                </a:solidFill>
                <a:latin typeface="Times New Roman" panose="02020603050405020304" pitchFamily="18" charset="0"/>
                <a:cs typeface="Times New Roman" panose="02020603050405020304" pitchFamily="18" charset="0"/>
              </a:rPr>
              <a:t>Найти вероятность того, что в его составе есть полезный </a:t>
            </a:r>
            <a:r>
              <a:rPr lang="ru-RU" sz="2400" dirty="0" smtClean="0">
                <a:solidFill>
                  <a:srgbClr val="7030A0"/>
                </a:solidFill>
                <a:latin typeface="Times New Roman" panose="02020603050405020304" pitchFamily="18" charset="0"/>
                <a:cs typeface="Times New Roman" panose="02020603050405020304" pitchFamily="18" charset="0"/>
              </a:rPr>
              <a:t>сигнал.</a:t>
            </a:r>
            <a:endParaRPr lang="ru-RU" sz="2400" dirty="0">
              <a:solidFill>
                <a:srgbClr val="7030A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46137075"/>
              </p:ext>
            </p:extLst>
          </p:nvPr>
        </p:nvGraphicFramePr>
        <p:xfrm>
          <a:off x="107504" y="4090525"/>
          <a:ext cx="5112568" cy="2667000"/>
        </p:xfrm>
        <a:graphic>
          <a:graphicData uri="http://schemas.openxmlformats.org/drawingml/2006/table">
            <a:tbl>
              <a:tblPr firstRow="1" bandRow="1">
                <a:tableStyleId>{5C22544A-7EE6-4342-B048-85BDC9FD1C3A}</a:tableStyleId>
              </a:tblPr>
              <a:tblGrid>
                <a:gridCol w="239688"/>
                <a:gridCol w="646625"/>
                <a:gridCol w="1848770"/>
                <a:gridCol w="1537757"/>
                <a:gridCol w="839728"/>
              </a:tblGrid>
              <a:tr h="648072">
                <a:tc gridSpan="3">
                  <a:txBody>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Смесь полезного сигнала с помехой</a:t>
                      </a:r>
                      <a:r>
                        <a:rPr lang="en-US" sz="1800" b="0" i="1" dirty="0" smtClean="0">
                          <a:solidFill>
                            <a:schemeClr val="tx1"/>
                          </a:solidFill>
                          <a:latin typeface="Times New Roman" panose="02020603050405020304" pitchFamily="18" charset="0"/>
                          <a:cs typeface="Times New Roman" panose="02020603050405020304" pitchFamily="18" charset="0"/>
                        </a:rPr>
                        <a:t>(B1)</a:t>
                      </a:r>
                      <a:endParaRPr lang="ru-RU" sz="1800" b="0" i="1"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0,8</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a:p>
                  </a:txBody>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l"/>
                      <a:r>
                        <a:rPr lang="ru-RU" sz="1800" dirty="0" smtClean="0">
                          <a:solidFill>
                            <a:schemeClr val="tx1"/>
                          </a:solidFill>
                          <a:latin typeface="Times New Roman" panose="02020603050405020304" pitchFamily="18" charset="0"/>
                          <a:cs typeface="Times New Roman" panose="02020603050405020304" pitchFamily="18" charset="0"/>
                        </a:rPr>
                        <a:t>Только помеха</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b="0" i="1" dirty="0" smtClean="0">
                          <a:solidFill>
                            <a:schemeClr val="tx1"/>
                          </a:solidFill>
                          <a:latin typeface="Times New Roman" panose="02020603050405020304" pitchFamily="18" charset="0"/>
                          <a:cs typeface="Times New Roman" panose="02020603050405020304" pitchFamily="18" charset="0"/>
                        </a:rPr>
                        <a:t>(B2)</a:t>
                      </a:r>
                      <a:endParaRPr lang="ru-RU" sz="1800" b="0" i="1" dirty="0" smtClean="0">
                        <a:solidFill>
                          <a:schemeClr val="tx1"/>
                        </a:solidFill>
                        <a:latin typeface="Times New Roman" panose="02020603050405020304" pitchFamily="18" charset="0"/>
                        <a:cs typeface="Times New Roman" panose="02020603050405020304" pitchFamily="18" charset="0"/>
                      </a:endParaRPr>
                    </a:p>
                    <a:p>
                      <a:pPr algn="l"/>
                      <a:endParaRPr lang="ru-RU" sz="18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0,2</a:t>
                      </a:r>
                      <a:endParaRPr lang="ru-RU"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rowSpan="2">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endParaRPr lang="ru-RU" dirty="0"/>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370840">
                <a:tc>
                  <a:txBody>
                    <a:bodyPr/>
                    <a:lstStyle/>
                    <a:p>
                      <a:endParaRPr lang="ru-RU" dirty="0"/>
                    </a:p>
                  </a:txBody>
                  <a:tcPr>
                    <a:lnL w="12700" cap="flat" cmpd="sng" algn="ctr">
                      <a:solidFill>
                        <a:schemeClr val="tx1"/>
                      </a:solidFill>
                      <a:prstDash val="solid"/>
                      <a:round/>
                      <a:headEnd type="none" w="med" len="med"/>
                      <a:tailEnd type="none" w="med" len="med"/>
                    </a:lnL>
                    <a:noFill/>
                  </a:tcPr>
                </a:tc>
                <a:tc>
                  <a:txBody>
                    <a:bodyPr/>
                    <a:lstStyle/>
                    <a:p>
                      <a:endParaRPr lang="ru-RU" dirty="0"/>
                    </a:p>
                  </a:txBody>
                  <a:tcPr>
                    <a:lnR w="12700" cap="flat" cmpd="sng" algn="ctr">
                      <a:no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noFill/>
                  </a:tcPr>
                </a:tc>
              </a:tr>
              <a:tr h="247227">
                <a:tc rowSpan="3"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Сигнал</a:t>
                      </a:r>
                      <a:r>
                        <a:rPr lang="ru-RU" baseline="0" dirty="0" smtClean="0">
                          <a:latin typeface="Times New Roman" panose="02020603050405020304" pitchFamily="18" charset="0"/>
                          <a:cs typeface="Times New Roman" panose="02020603050405020304" pitchFamily="18" charset="0"/>
                        </a:rPr>
                        <a:t> </a:t>
                      </a:r>
                      <a:r>
                        <a:rPr lang="ru-RU" i="1" baseline="0" dirty="0" smtClean="0">
                          <a:latin typeface="Times New Roman" panose="02020603050405020304" pitchFamily="18" charset="0"/>
                          <a:cs typeface="Times New Roman" panose="02020603050405020304" pitchFamily="18" charset="0"/>
                        </a:rPr>
                        <a:t>(А)</a:t>
                      </a:r>
                      <a:endParaRPr lang="ru-RU" i="1" dirty="0" smtClean="0">
                        <a:latin typeface="Times New Roman" panose="02020603050405020304" pitchFamily="18" charset="0"/>
                        <a:cs typeface="Times New Roman" panose="02020603050405020304" pitchFamily="18" charset="0"/>
                      </a:endParaRPr>
                    </a:p>
                    <a:p>
                      <a:r>
                        <a:rPr lang="ru-RU" dirty="0" smtClean="0"/>
                        <a:t>0,7</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3" hMerge="1">
                  <a:txBody>
                    <a:bodyPr/>
                    <a:lstStyle/>
                    <a:p>
                      <a:endParaRPr lang="ru-RU" dirty="0"/>
                    </a:p>
                  </a:txBody>
                  <a:tcPr>
                    <a:lnR w="12700" cap="flat" cmpd="sng" algn="ctr">
                      <a:solidFill>
                        <a:schemeClr val="tx1"/>
                      </a:solidFill>
                      <a:prstDash val="solid"/>
                      <a:round/>
                      <a:headEnd type="none" w="med" len="med"/>
                      <a:tailEnd type="none" w="med" len="med"/>
                    </a:lnR>
                    <a:noFill/>
                  </a:tcPr>
                </a:tc>
                <a:tc rowSpan="3">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alpha val="45000"/>
                      </a:srgbClr>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Сигнал</a:t>
                      </a:r>
                      <a:r>
                        <a:rPr lang="ru-RU" baseline="0" dirty="0" smtClean="0">
                          <a:latin typeface="Times New Roman" panose="02020603050405020304" pitchFamily="18" charset="0"/>
                          <a:cs typeface="Times New Roman" panose="02020603050405020304" pitchFamily="18" charset="0"/>
                        </a:rPr>
                        <a:t> </a:t>
                      </a:r>
                      <a:r>
                        <a:rPr lang="ru-RU" i="1" baseline="0" dirty="0" smtClean="0">
                          <a:latin typeface="Times New Roman" panose="02020603050405020304" pitchFamily="18" charset="0"/>
                          <a:cs typeface="Times New Roman" panose="02020603050405020304" pitchFamily="18" charset="0"/>
                        </a:rPr>
                        <a:t>(А)</a:t>
                      </a:r>
                      <a:endParaRPr lang="ru-RU" i="1" dirty="0" smtClean="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r>
              <a:tr h="123613">
                <a:tc gridSpan="2" vMerge="1">
                  <a:txBody>
                    <a:bodyPr/>
                    <a:lstStyle/>
                    <a:p>
                      <a:endParaRPr lang="ru-RU"/>
                    </a:p>
                  </a:txBody>
                  <a:tcPr/>
                </a:tc>
                <a:tc hMerge="1" vMerge="1">
                  <a:txBody>
                    <a:bodyPr/>
                    <a:lstStyle/>
                    <a:p>
                      <a:endParaRPr lang="ru-RU"/>
                    </a:p>
                  </a:txBody>
                  <a:tcPr/>
                </a:tc>
                <a:tc vMerge="1">
                  <a:txBody>
                    <a:bodyPr/>
                    <a:lstStyle/>
                    <a:p>
                      <a:endParaRPr lang="ru-RU"/>
                    </a:p>
                  </a:txBody>
                  <a:tcPr/>
                </a:tc>
                <a:tc rowSpan="2">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44000"/>
                      </a:schemeClr>
                    </a:solidFill>
                  </a:tcPr>
                </a:tc>
                <a:tc vMerge="1">
                  <a:txBody>
                    <a:bodyPr/>
                    <a:lstStyle/>
                    <a:p>
                      <a:endParaRPr lang="ru-RU"/>
                    </a:p>
                  </a:txBody>
                  <a:tcPr/>
                </a:tc>
              </a:tr>
              <a:tr h="370840">
                <a:tc gridSpan="2" vMerge="1">
                  <a:txBody>
                    <a:bodyPr/>
                    <a:lstStyle/>
                    <a:p>
                      <a:endParaRPr lang="ru-RU" dirty="0"/>
                    </a:p>
                  </a:txBody>
                  <a:tcPr>
                    <a:lnL w="12700" cap="flat" cmpd="sng" algn="ctr">
                      <a:solidFill>
                        <a:schemeClr val="tx1"/>
                      </a:solidFill>
                      <a:prstDash val="solid"/>
                      <a:round/>
                      <a:headEnd type="none" w="med" len="med"/>
                      <a:tailEnd type="none" w="med" len="med"/>
                    </a:lnL>
                    <a:noFill/>
                  </a:tcPr>
                </a:tc>
                <a:tc hMerge="1" vMerge="1">
                  <a:txBody>
                    <a:bodyPr/>
                    <a:lstStyle/>
                    <a:p>
                      <a:endParaRPr lang="ru-RU" dirty="0"/>
                    </a:p>
                  </a:txBody>
                  <a:tcPr>
                    <a:lnR w="12700" cap="flat" cmpd="sng" algn="ctr">
                      <a:solidFill>
                        <a:schemeClr val="tx1"/>
                      </a:solidFill>
                      <a:prstDash val="solid"/>
                      <a:round/>
                      <a:headEnd type="none" w="med" len="med"/>
                      <a:tailEnd type="none" w="med" len="med"/>
                    </a:lnR>
                    <a:noFill/>
                  </a:tcPr>
                </a:tc>
                <a:tc vMerge="1">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ru-RU" dirty="0"/>
                    </a:p>
                  </a:txBody>
                  <a:tcPr>
                    <a:lnL w="12700" cap="flat" cmpd="sng" algn="ctr">
                      <a:noFill/>
                      <a:prstDash val="solid"/>
                      <a:round/>
                      <a:headEnd type="none" w="med" len="med"/>
                      <a:tailEnd type="none" w="med" len="med"/>
                    </a:lnL>
                    <a:solidFill>
                      <a:schemeClr val="accent5">
                        <a:lumMod val="20000"/>
                        <a:lumOff val="80000"/>
                      </a:schemeClr>
                    </a:solidFill>
                  </a:tcPr>
                </a:tc>
                <a:tc>
                  <a:txBody>
                    <a:bodyPr/>
                    <a:lstStyle/>
                    <a:p>
                      <a:r>
                        <a:rPr lang="ru-RU" dirty="0" smtClean="0"/>
                        <a:t>0,3</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bl>
          </a:graphicData>
        </a:graphic>
      </p:graphicFrame>
      <p:sp>
        <p:nvSpPr>
          <p:cNvPr id="4" name="TextBox 3"/>
          <p:cNvSpPr txBox="1"/>
          <p:nvPr/>
        </p:nvSpPr>
        <p:spPr>
          <a:xfrm>
            <a:off x="1187624" y="5913324"/>
            <a:ext cx="1164101" cy="369332"/>
          </a:xfrm>
          <a:prstGeom prst="rect">
            <a:avLst/>
          </a:prstGeom>
          <a:noFill/>
        </p:spPr>
        <p:txBody>
          <a:bodyPr wrap="none" rtlCol="0">
            <a:spAutoFit/>
          </a:bodyPr>
          <a:lstStyle/>
          <a:p>
            <a:r>
              <a:rPr lang="en-US" dirty="0" smtClean="0"/>
              <a:t>S</a:t>
            </a:r>
            <a:r>
              <a:rPr lang="ru-RU" dirty="0" smtClean="0"/>
              <a:t>1</a:t>
            </a:r>
            <a:r>
              <a:rPr lang="en-US" dirty="0" smtClean="0"/>
              <a:t>=0</a:t>
            </a:r>
            <a:r>
              <a:rPr lang="ru-RU" dirty="0" smtClean="0"/>
              <a:t>,7·0,8</a:t>
            </a:r>
            <a:endParaRPr lang="ru-RU" dirty="0"/>
          </a:p>
        </p:txBody>
      </p:sp>
      <p:sp>
        <p:nvSpPr>
          <p:cNvPr id="10" name="TextBox 9"/>
          <p:cNvSpPr txBox="1"/>
          <p:nvPr/>
        </p:nvSpPr>
        <p:spPr>
          <a:xfrm>
            <a:off x="3059832" y="6021288"/>
            <a:ext cx="1164101" cy="369332"/>
          </a:xfrm>
          <a:prstGeom prst="rect">
            <a:avLst/>
          </a:prstGeom>
          <a:noFill/>
        </p:spPr>
        <p:txBody>
          <a:bodyPr wrap="none" rtlCol="0">
            <a:spAutoFit/>
          </a:bodyPr>
          <a:lstStyle/>
          <a:p>
            <a:r>
              <a:rPr lang="en-US" dirty="0" smtClean="0"/>
              <a:t>S</a:t>
            </a:r>
            <a:r>
              <a:rPr lang="ru-RU" dirty="0" smtClean="0"/>
              <a:t>2</a:t>
            </a:r>
            <a:r>
              <a:rPr lang="en-US" dirty="0" smtClean="0"/>
              <a:t>=0</a:t>
            </a:r>
            <a:r>
              <a:rPr lang="ru-RU" dirty="0" smtClean="0"/>
              <a:t>,3·0,2</a:t>
            </a:r>
            <a:endParaRPr lang="ru-RU" dirty="0"/>
          </a:p>
        </p:txBody>
      </p:sp>
      <p:grpSp>
        <p:nvGrpSpPr>
          <p:cNvPr id="11" name="Группа 10"/>
          <p:cNvGrpSpPr/>
          <p:nvPr/>
        </p:nvGrpSpPr>
        <p:grpSpPr>
          <a:xfrm>
            <a:off x="971600" y="5733256"/>
            <a:ext cx="3456384" cy="1008112"/>
            <a:chOff x="971600" y="5715281"/>
            <a:chExt cx="3456384" cy="738055"/>
          </a:xfrm>
        </p:grpSpPr>
        <p:cxnSp>
          <p:nvCxnSpPr>
            <p:cNvPr id="12" name="Прямая соединительная линия 11"/>
            <p:cNvCxnSpPr/>
            <p:nvPr/>
          </p:nvCxnSpPr>
          <p:spPr>
            <a:xfrm>
              <a:off x="971600" y="5733256"/>
              <a:ext cx="187220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971600" y="6453336"/>
              <a:ext cx="187220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843808" y="6453336"/>
              <a:ext cx="158417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993789" y="5733256"/>
              <a:ext cx="0" cy="7200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843808" y="5715281"/>
              <a:ext cx="0" cy="23399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843808" y="5926154"/>
              <a:ext cx="151216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4355976" y="5949280"/>
              <a:ext cx="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580112" y="4581128"/>
                <a:ext cx="3456384" cy="729687"/>
              </a:xfrm>
              <a:prstGeom prst="rect">
                <a:avLst/>
              </a:prstGeom>
              <a:noFill/>
            </p:spPr>
            <p:txBody>
              <a:bodyPr wrap="square" rtlCol="0">
                <a:spAutoFit/>
              </a:bodyPr>
              <a:lstStyle/>
              <a:p>
                <a:r>
                  <a:rPr lang="ru-RU" sz="2600" dirty="0" smtClean="0"/>
                  <a:t>Р(В1</a:t>
                </a:r>
                <a:r>
                  <a:rPr lang="en-US" sz="2600" dirty="0" smtClean="0"/>
                  <a:t>/A</a:t>
                </a:r>
                <a:r>
                  <a:rPr lang="ru-RU" sz="2600" dirty="0" smtClean="0"/>
                  <a:t>)</a:t>
                </a:r>
                <a14:m>
                  <m:oMath xmlns:m="http://schemas.openxmlformats.org/officeDocument/2006/math">
                    <m:r>
                      <a:rPr lang="en-US" sz="2600" i="1" smtClean="0">
                        <a:latin typeface="Cambria Math"/>
                      </a:rPr>
                      <m:t>=</m:t>
                    </m:r>
                    <m:f>
                      <m:fPr>
                        <m:ctrlPr>
                          <a:rPr lang="en-US" sz="2600" i="1" smtClean="0">
                            <a:latin typeface="Cambria Math"/>
                          </a:rPr>
                        </m:ctrlPr>
                      </m:fPr>
                      <m:num>
                        <m:r>
                          <a:rPr lang="en-US" sz="2600" b="0" i="1" smtClean="0">
                            <a:latin typeface="Cambria Math"/>
                          </a:rPr>
                          <m:t>𝑃</m:t>
                        </m:r>
                        <m:r>
                          <a:rPr lang="en-US" sz="2600" b="0" i="1" smtClean="0">
                            <a:latin typeface="Cambria Math"/>
                          </a:rPr>
                          <m:t>(</m:t>
                        </m:r>
                        <m:r>
                          <a:rPr lang="en-US" sz="2600" b="0" i="1" smtClean="0">
                            <a:latin typeface="Cambria Math"/>
                          </a:rPr>
                          <m:t>𝐴</m:t>
                        </m:r>
                        <m:r>
                          <a:rPr lang="en-US" sz="2600" b="0" i="1" smtClean="0">
                            <a:latin typeface="Cambria Math"/>
                          </a:rPr>
                          <m:t>/</m:t>
                        </m:r>
                        <m:r>
                          <a:rPr lang="en-US" sz="2600" b="0" i="1" smtClean="0">
                            <a:latin typeface="Cambria Math"/>
                          </a:rPr>
                          <m:t>𝐵</m:t>
                        </m:r>
                        <m:r>
                          <a:rPr lang="en-US" sz="2600" b="0" i="1" smtClean="0">
                            <a:latin typeface="Cambria Math"/>
                          </a:rPr>
                          <m:t>1)·</m:t>
                        </m:r>
                        <m:r>
                          <a:rPr lang="en-US" sz="2600" b="0" i="1" smtClean="0">
                            <a:latin typeface="Cambria Math"/>
                          </a:rPr>
                          <m:t>𝑃</m:t>
                        </m:r>
                        <m:r>
                          <a:rPr lang="en-US" sz="2600" b="0" i="1" smtClean="0">
                            <a:latin typeface="Cambria Math"/>
                          </a:rPr>
                          <m:t>(</m:t>
                        </m:r>
                        <m:r>
                          <a:rPr lang="en-US" sz="2600" b="0" i="1" smtClean="0">
                            <a:latin typeface="Cambria Math"/>
                          </a:rPr>
                          <m:t>𝐵</m:t>
                        </m:r>
                        <m:r>
                          <a:rPr lang="en-US" sz="2600" b="0" i="1" smtClean="0">
                            <a:latin typeface="Cambria Math"/>
                          </a:rPr>
                          <m:t>1)</m:t>
                        </m:r>
                      </m:num>
                      <m:den>
                        <m:r>
                          <a:rPr lang="en-US" sz="2600" b="0" i="1" smtClean="0">
                            <a:latin typeface="Cambria Math"/>
                          </a:rPr>
                          <m:t>𝑃</m:t>
                        </m:r>
                        <m:r>
                          <a:rPr lang="en-US" sz="2600" b="0" i="1" smtClean="0">
                            <a:latin typeface="Cambria Math"/>
                          </a:rPr>
                          <m:t>(</m:t>
                        </m:r>
                        <m:r>
                          <a:rPr lang="en-US" sz="2600" b="0" i="1" smtClean="0">
                            <a:latin typeface="Cambria Math"/>
                          </a:rPr>
                          <m:t>𝐴</m:t>
                        </m:r>
                        <m:r>
                          <a:rPr lang="en-US" sz="2600" b="0" i="1" smtClean="0">
                            <a:latin typeface="Cambria Math"/>
                          </a:rPr>
                          <m:t>)</m:t>
                        </m:r>
                      </m:den>
                    </m:f>
                  </m:oMath>
                </a14:m>
                <a:endParaRPr lang="ru-RU"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5580112" y="4581128"/>
                <a:ext cx="3456384" cy="729687"/>
              </a:xfrm>
              <a:prstGeom prst="rect">
                <a:avLst/>
              </a:prstGeom>
              <a:blipFill rotWithShape="1">
                <a:blip r:embed="rId3"/>
                <a:stretch>
                  <a:fillRect l="-2998" b="-25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5874739" y="5831218"/>
                <a:ext cx="2145139" cy="783741"/>
              </a:xfrm>
              <a:prstGeom prst="rect">
                <a:avLst/>
              </a:prstGeom>
            </p:spPr>
            <p:txBody>
              <a:bodyPr wrap="none">
                <a:spAutoFit/>
              </a:bodyPr>
              <a:lstStyle/>
              <a:p>
                <a:r>
                  <a:rPr lang="ru-RU" dirty="0" smtClean="0"/>
                  <a:t>Р(В1</a:t>
                </a:r>
                <a:r>
                  <a:rPr lang="en-US" dirty="0"/>
                  <a:t>/A</a:t>
                </a:r>
                <a:r>
                  <a:rPr lang="ru-RU" dirty="0"/>
                  <a:t>)</a:t>
                </a:r>
                <a14:m>
                  <m:oMath xmlns:m="http://schemas.openxmlformats.org/officeDocument/2006/math">
                    <m:r>
                      <a:rPr lang="en-US" i="1">
                        <a:latin typeface="Cambria Math"/>
                      </a:rPr>
                      <m:t>=</m:t>
                    </m:r>
                    <m:f>
                      <m:fPr>
                        <m:ctrlPr>
                          <a:rPr lang="en-US" i="1">
                            <a:latin typeface="Cambria Math"/>
                          </a:rPr>
                        </m:ctrlPr>
                      </m:fPr>
                      <m:num>
                        <m:r>
                          <a:rPr lang="en-US" b="0" i="1" smtClean="0">
                            <a:latin typeface="Cambria Math"/>
                          </a:rPr>
                          <m:t>0,7·0,8</m:t>
                        </m:r>
                      </m:num>
                      <m:den>
                        <m:r>
                          <a:rPr lang="en-US" b="0" i="1" smtClean="0">
                            <a:latin typeface="Cambria Math"/>
                          </a:rPr>
                          <m:t>0,62</m:t>
                        </m:r>
                      </m:den>
                    </m:f>
                    <m:r>
                      <a:rPr lang="en-US" b="0" i="1" smtClean="0">
                        <a:latin typeface="Cambria Math"/>
                      </a:rPr>
                      <m:t>=</m:t>
                    </m:r>
                    <m:f>
                      <m:fPr>
                        <m:ctrlPr>
                          <a:rPr lang="en-US" b="0" i="1" smtClean="0">
                            <a:latin typeface="Cambria Math"/>
                          </a:rPr>
                        </m:ctrlPr>
                      </m:fPr>
                      <m:num>
                        <m:r>
                          <a:rPr lang="en-US" b="0" i="1" smtClean="0">
                            <a:latin typeface="Cambria Math"/>
                          </a:rPr>
                          <m:t>28</m:t>
                        </m:r>
                      </m:num>
                      <m:den>
                        <m:r>
                          <a:rPr lang="en-US" b="0" i="1" smtClean="0">
                            <a:latin typeface="Cambria Math"/>
                          </a:rPr>
                          <m:t>31</m:t>
                        </m:r>
                      </m:den>
                    </m:f>
                  </m:oMath>
                </a14:m>
                <a:endParaRPr lang="en-US" b="0" dirty="0" smtClean="0"/>
              </a:p>
              <a:p>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874739" y="5831218"/>
                <a:ext cx="2145139" cy="783741"/>
              </a:xfrm>
              <a:prstGeom prst="rect">
                <a:avLst/>
              </a:prstGeom>
              <a:blipFill rotWithShape="1">
                <a:blip r:embed="rId4"/>
                <a:stretch>
                  <a:fillRect l="-2557"/>
                </a:stretch>
              </a:blipFill>
            </p:spPr>
            <p:txBody>
              <a:bodyPr/>
              <a:lstStyle/>
              <a:p>
                <a:r>
                  <a:rPr lang="ru-RU">
                    <a:noFill/>
                  </a:rPr>
                  <a:t> </a:t>
                </a:r>
              </a:p>
            </p:txBody>
          </p:sp>
        </mc:Fallback>
      </mc:AlternateContent>
    </p:spTree>
    <p:extLst>
      <p:ext uri="{BB962C8B-B14F-4D97-AF65-F5344CB8AC3E}">
        <p14:creationId xmlns:p14="http://schemas.microsoft.com/office/powerpoint/2010/main" val="993452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0" y="126876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1028"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Прямая соединительная линия 14"/>
          <p:cNvCxnSpPr/>
          <p:nvPr/>
        </p:nvCxnSpPr>
        <p:spPr>
          <a:xfrm flipV="1">
            <a:off x="0" y="119675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556" name="Rectangle 4"/>
          <p:cNvSpPr>
            <a:spLocks noChangeArrowheads="1"/>
          </p:cNvSpPr>
          <p:nvPr/>
        </p:nvSpPr>
        <p:spPr bwMode="auto">
          <a:xfrm>
            <a:off x="2771800" y="188640"/>
            <a:ext cx="3654398"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Times New Roman" pitchFamily="18" charset="0"/>
                <a:ea typeface="Times New Roman" pitchFamily="18" charset="0"/>
                <a:cs typeface="Times New Roman" pitchFamily="18" charset="0"/>
              </a:rPr>
              <a:t>Формула </a:t>
            </a:r>
            <a:r>
              <a:rPr lang="ru-RU" sz="3600" b="1" dirty="0" smtClean="0">
                <a:latin typeface="Times New Roman" pitchFamily="18" charset="0"/>
                <a:ea typeface="Times New Roman" pitchFamily="18" charset="0"/>
                <a:cs typeface="Times New Roman" pitchFamily="18" charset="0"/>
              </a:rPr>
              <a:t>Байеса</a:t>
            </a:r>
            <a:endParaRPr kumimoji="0" lang="ru-RU" sz="36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effectLst/>
              <a:latin typeface="Times New Roman" pitchFamily="18" charset="0"/>
              <a:cs typeface="Times New Roman" pitchFamily="18" charset="0"/>
            </a:endParaRPr>
          </a:p>
        </p:txBody>
      </p:sp>
      <p:sp>
        <p:nvSpPr>
          <p:cNvPr id="24578" name="Rectangle 2"/>
          <p:cNvSpPr>
            <a:spLocks noChangeArrowheads="1"/>
          </p:cNvSpPr>
          <p:nvPr/>
        </p:nvSpPr>
        <p:spPr bwMode="auto">
          <a:xfrm>
            <a:off x="323528" y="1556792"/>
            <a:ext cx="8460432"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Пусть событие А </a:t>
            </a:r>
            <a:r>
              <a:rPr lang="ru-RU" sz="2600" dirty="0" smtClean="0">
                <a:latin typeface="Times New Roman" pitchFamily="18" charset="0"/>
                <a:cs typeface="Times New Roman" pitchFamily="18" charset="0"/>
              </a:rPr>
              <a:t>наступило в результате осуществления одной из гипотез  В1, В2…В</a:t>
            </a:r>
            <a:r>
              <a:rPr lang="en-US" sz="2600" dirty="0" smtClean="0">
                <a:latin typeface="Times New Roman" pitchFamily="18" charset="0"/>
                <a:cs typeface="Times New Roman" pitchFamily="18" charset="0"/>
              </a:rPr>
              <a:t>n </a:t>
            </a:r>
            <a:r>
              <a:rPr lang="ru-RU" sz="2600" dirty="0" smtClean="0">
                <a:latin typeface="Times New Roman" pitchFamily="18" charset="0"/>
                <a:cs typeface="Times New Roman" pitchFamily="18" charset="0"/>
              </a:rPr>
              <a:t>. Как определить вероятность того, что имела место та или иная гипотеза?</a:t>
            </a:r>
          </a:p>
          <a:p>
            <a:pPr lvl="0" fontAlgn="base">
              <a:spcBef>
                <a:spcPct val="0"/>
              </a:spcBef>
              <a:spcAft>
                <a:spcPct val="0"/>
              </a:spcAf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4232003" y="74711"/>
            <a:ext cx="67999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2" name="Rectangle 6"/>
          <p:cNvSpPr>
            <a:spLocks noChangeArrowheads="1"/>
          </p:cNvSpPr>
          <p:nvPr/>
        </p:nvSpPr>
        <p:spPr bwMode="auto">
          <a:xfrm>
            <a:off x="755576" y="3429000"/>
            <a:ext cx="792088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ru-RU" sz="2600" b="1" dirty="0" smtClean="0">
                <a:solidFill>
                  <a:srgbClr val="000000"/>
                </a:solidFill>
                <a:latin typeface="Times New Roman" pitchFamily="18" charset="0"/>
                <a:ea typeface="Calibri" pitchFamily="34" charset="0"/>
                <a:cs typeface="Times New Roman" pitchFamily="18" charset="0"/>
              </a:rPr>
              <a:t>При условии</a:t>
            </a:r>
            <a:r>
              <a:rPr lang="ru-RU" sz="2600" dirty="0" smtClean="0">
                <a:solidFill>
                  <a:srgbClr val="000000"/>
                </a:solidFill>
                <a:latin typeface="Times New Roman" pitchFamily="18" charset="0"/>
                <a:ea typeface="Calibri" pitchFamily="34" charset="0"/>
                <a:cs typeface="Times New Roman" pitchFamily="18" charset="0"/>
              </a:rPr>
              <a:t>, что событие А </a:t>
            </a:r>
            <a:r>
              <a:rPr kumimoji="0" lang="ru-RU"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уже произошло</a:t>
            </a: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вероятности гипотез </a:t>
            </a:r>
            <a:r>
              <a:rPr kumimoji="0" lang="ru-RU" sz="26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переоцениваются</a:t>
            </a:r>
            <a:r>
              <a:rPr kumimoji="0" lang="ru-RU"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по формулам Томаса Байеса:</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4" name="Рисунок 13" descr="http://www.mathprofi.ru/n/formula_polnoj_verojatnosti_formuly_bajesa_clip_image068.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013176"/>
            <a:ext cx="2232248" cy="720080"/>
          </a:xfrm>
          <a:prstGeom prst="rect">
            <a:avLst/>
          </a:prstGeom>
          <a:noFill/>
          <a:ln>
            <a:noFill/>
          </a:ln>
        </p:spPr>
      </p:pic>
      <p:pic>
        <p:nvPicPr>
          <p:cNvPr id="16" name="Рисунок 15" descr="http://www.mathprofi.ru/n/formula_polnoj_verojatnosti_formuly_bajesa_clip_image071.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4941168"/>
            <a:ext cx="2376264" cy="864096"/>
          </a:xfrm>
          <a:prstGeom prst="rect">
            <a:avLst/>
          </a:prstGeom>
          <a:noFill/>
          <a:ln>
            <a:noFill/>
          </a:ln>
        </p:spPr>
      </p:pic>
      <p:pic>
        <p:nvPicPr>
          <p:cNvPr id="17" name="Рисунок 16" descr="http://www.mathprofi.ru/n/formula_polnoj_verojatnosti_formuly_bajesa_clip_image077.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5013176"/>
            <a:ext cx="1944216" cy="720080"/>
          </a:xfrm>
          <a:prstGeom prst="rect">
            <a:avLst/>
          </a:prstGeom>
          <a:noFill/>
          <a:ln>
            <a:noFill/>
          </a:ln>
        </p:spPr>
      </p:pic>
    </p:spTree>
    <p:extLst>
      <p:ext uri="{BB962C8B-B14F-4D97-AF65-F5344CB8AC3E}">
        <p14:creationId xmlns:p14="http://schemas.microsoft.com/office/powerpoint/2010/main" val="1938425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4867" y="1052736"/>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36512" y="112474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0" y="6381328"/>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3" cstate="print"/>
          <a:srcRect/>
          <a:stretch>
            <a:fillRect/>
          </a:stretch>
        </p:blipFill>
        <p:spPr bwMode="auto">
          <a:xfrm>
            <a:off x="8100392" y="0"/>
            <a:ext cx="861168" cy="959954"/>
          </a:xfrm>
          <a:prstGeom prst="rect">
            <a:avLst/>
          </a:prstGeom>
          <a:noFill/>
        </p:spPr>
      </p:pic>
      <p:sp>
        <p:nvSpPr>
          <p:cNvPr id="2049" name="Rectangle 1"/>
          <p:cNvSpPr>
            <a:spLocks noChangeArrowheads="1"/>
          </p:cNvSpPr>
          <p:nvPr/>
        </p:nvSpPr>
        <p:spPr bwMode="auto">
          <a:xfrm>
            <a:off x="2293406" y="332656"/>
            <a:ext cx="458574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sz="3200" b="1" i="0" u="none" strike="noStrike" cap="none" normalizeH="0" baseline="0" dirty="0" smtClean="0">
                <a:ln>
                  <a:noFill/>
                </a:ln>
                <a:effectLst/>
                <a:latin typeface="Times New Roman" pitchFamily="18" charset="0"/>
                <a:ea typeface="Calibri" pitchFamily="34" charset="0"/>
                <a:cs typeface="Times New Roman" pitchFamily="18" charset="0"/>
              </a:rPr>
              <a:t>События </a:t>
            </a:r>
            <a:r>
              <a:rPr lang="ru-RU" sz="3200" b="1" dirty="0" smtClean="0">
                <a:latin typeface="Times New Roman" pitchFamily="18" charset="0"/>
                <a:cs typeface="Times New Roman" pitchFamily="18" charset="0"/>
              </a:rPr>
              <a:t>несовместные</a:t>
            </a:r>
            <a:endParaRPr kumimoji="0" lang="ru-RU" sz="3200" b="0" i="0" u="none" strike="noStrike" cap="none" normalizeH="0" baseline="0" dirty="0" smtClean="0">
              <a:ln>
                <a:noFill/>
              </a:ln>
              <a:effectLst/>
              <a:latin typeface="Arial" pitchFamily="34" charset="0"/>
              <a:cs typeface="Arial" pitchFamily="34" charset="0"/>
            </a:endParaRPr>
          </a:p>
        </p:txBody>
      </p:sp>
      <p:sp>
        <p:nvSpPr>
          <p:cNvPr id="2050" name="Rectangle 2"/>
          <p:cNvSpPr>
            <a:spLocks noChangeArrowheads="1"/>
          </p:cNvSpPr>
          <p:nvPr/>
        </p:nvSpPr>
        <p:spPr bwMode="auto">
          <a:xfrm>
            <a:off x="323528" y="1340768"/>
            <a:ext cx="8638032" cy="1354217"/>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ru-RU" sz="2800" b="1" dirty="0" smtClean="0">
                <a:latin typeface="Times New Roman" pitchFamily="18" charset="0"/>
                <a:cs typeface="Times New Roman" pitchFamily="18" charset="0"/>
              </a:rPr>
              <a:t>Несовместные</a:t>
            </a:r>
            <a:r>
              <a:rPr lang="ru-RU" sz="2800" dirty="0" smtClean="0">
                <a:latin typeface="Times New Roman" pitchFamily="18" charset="0"/>
                <a:cs typeface="Times New Roman" pitchFamily="18" charset="0"/>
              </a:rPr>
              <a:t> события — такие, наступление одного из которых, однозначно исключает другое.</a:t>
            </a:r>
            <a:endPar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23" name="Object 10"/>
          <p:cNvGraphicFramePr>
            <a:graphicFrameLocks noChangeAspect="1"/>
          </p:cNvGraphicFramePr>
          <p:nvPr>
            <p:extLst>
              <p:ext uri="{D42A27DB-BD31-4B8C-83A1-F6EECF244321}">
                <p14:modId xmlns:p14="http://schemas.microsoft.com/office/powerpoint/2010/main" val="1884001870"/>
              </p:ext>
            </p:extLst>
          </p:nvPr>
        </p:nvGraphicFramePr>
        <p:xfrm>
          <a:off x="3635896" y="2278954"/>
          <a:ext cx="3384376" cy="416031"/>
        </p:xfrm>
        <a:graphic>
          <a:graphicData uri="http://schemas.openxmlformats.org/presentationml/2006/ole">
            <mc:AlternateContent xmlns:mc="http://schemas.openxmlformats.org/markup-compatibility/2006">
              <mc:Choice xmlns:v="urn:schemas-microsoft-com:vml" Requires="v">
                <p:oleObj spid="_x0000_s7173" name="Формула" r:id="rId4" imgW="2527300" imgH="304800" progId="Equation.3">
                  <p:embed/>
                </p:oleObj>
              </mc:Choice>
              <mc:Fallback>
                <p:oleObj name="Формула" r:id="rId4" imgW="2527300" imgH="304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278954"/>
                        <a:ext cx="3384376" cy="4160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0" name="Picture 2" descr="https://shareslide.ru/img/thumbs/4aae7d9770bc5b94a88dddf4a8e599d3-800x.jpg"/>
          <p:cNvPicPr>
            <a:picLocks noChangeAspect="1" noChangeArrowheads="1"/>
          </p:cNvPicPr>
          <p:nvPr/>
        </p:nvPicPr>
        <p:blipFill rotWithShape="1">
          <a:blip r:embed="rId6">
            <a:extLst>
              <a:ext uri="{28A0092B-C50C-407E-A947-70E740481C1C}">
                <a14:useLocalDpi xmlns:a14="http://schemas.microsoft.com/office/drawing/2010/main" val="0"/>
              </a:ext>
            </a:extLst>
          </a:blip>
          <a:srcRect l="18131" t="43183" r="20733" b="25996"/>
          <a:stretch/>
        </p:blipFill>
        <p:spPr bwMode="auto">
          <a:xfrm>
            <a:off x="1488331" y="3140968"/>
            <a:ext cx="60943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1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4867" y="1052736"/>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36512" y="1124744"/>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0" y="6381328"/>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861168" cy="959954"/>
          </a:xfrm>
          <a:prstGeom prst="rect">
            <a:avLst/>
          </a:prstGeom>
          <a:noFill/>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0" y="1250311"/>
            <a:ext cx="8964488" cy="5518434"/>
          </a:xfrm>
          <a:prstGeom prst="rect">
            <a:avLst/>
          </a:prstGeom>
        </p:spPr>
        <p:txBody>
          <a:bodyPr wrap="square">
            <a:spAutoFit/>
          </a:bodyPr>
          <a:lstStyle/>
          <a:p>
            <a:pPr algn="just"/>
            <a:r>
              <a:rPr lang="ru-RU" sz="2300" dirty="0" smtClean="0">
                <a:latin typeface="Times New Roman" pitchFamily="18" charset="0"/>
              </a:rPr>
              <a:t>События образуют</a:t>
            </a:r>
            <a:r>
              <a:rPr lang="ru-RU" sz="2300" b="1" i="1" dirty="0" smtClean="0">
                <a:latin typeface="Times New Roman" pitchFamily="18" charset="0"/>
              </a:rPr>
              <a:t> полную группу событий</a:t>
            </a:r>
            <a:r>
              <a:rPr lang="ru-RU" sz="2300" dirty="0" smtClean="0">
                <a:latin typeface="Times New Roman" pitchFamily="18" charset="0"/>
              </a:rPr>
              <a:t>, если в результате опыта обязательно произойдет хотя бы одно из них и любые два из них несовместны.</a:t>
            </a:r>
          </a:p>
          <a:p>
            <a:pPr algn="just"/>
            <a:endParaRPr lang="ru-RU" sz="2300" dirty="0" smtClean="0">
              <a:latin typeface="Times New Roman" pitchFamily="18" charset="0"/>
            </a:endParaRPr>
          </a:p>
          <a:p>
            <a:pPr algn="just"/>
            <a:r>
              <a:rPr lang="ru-RU" sz="2300" b="1" dirty="0" smtClean="0">
                <a:latin typeface="Times New Roman" pitchFamily="18" charset="0"/>
              </a:rPr>
              <a:t>Например,</a:t>
            </a:r>
            <a:r>
              <a:rPr lang="ru-RU" sz="2300" dirty="0" smtClean="0">
                <a:latin typeface="Times New Roman" pitchFamily="18" charset="0"/>
              </a:rPr>
              <a:t> при 10 выстрелах в мишень возможно от 0 до 10 попаданий.</a:t>
            </a:r>
          </a:p>
          <a:p>
            <a:pPr algn="just"/>
            <a:endParaRPr lang="ru-RU" sz="2300" dirty="0" smtClean="0">
              <a:latin typeface="Times New Roman" pitchFamily="18" charset="0"/>
            </a:endParaRPr>
          </a:p>
          <a:p>
            <a:pPr algn="just">
              <a:lnSpc>
                <a:spcPct val="90000"/>
              </a:lnSpc>
            </a:pPr>
            <a:r>
              <a:rPr lang="ru-RU" sz="2300" dirty="0" smtClean="0">
                <a:latin typeface="Times New Roman" pitchFamily="18" charset="0"/>
              </a:rPr>
              <a:t>Два несовместных события </a:t>
            </a:r>
            <a:r>
              <a:rPr lang="en-US" sz="2300" i="1" dirty="0" smtClean="0">
                <a:latin typeface="Times New Roman" pitchFamily="18" charset="0"/>
              </a:rPr>
              <a:t>A</a:t>
            </a:r>
            <a:r>
              <a:rPr lang="ru-RU" sz="2300" dirty="0" smtClean="0">
                <a:latin typeface="Times New Roman" pitchFamily="18" charset="0"/>
              </a:rPr>
              <a:t> и    (читается «не </a:t>
            </a:r>
            <a:r>
              <a:rPr lang="en-US" sz="2300" i="1" dirty="0" smtClean="0">
                <a:latin typeface="Times New Roman" pitchFamily="18" charset="0"/>
              </a:rPr>
              <a:t>A</a:t>
            </a:r>
            <a:r>
              <a:rPr lang="ru-RU" sz="2300" dirty="0" smtClean="0">
                <a:latin typeface="Times New Roman" pitchFamily="18" charset="0"/>
              </a:rPr>
              <a:t>») называются </a:t>
            </a:r>
            <a:r>
              <a:rPr lang="ru-RU" sz="2300" b="1" i="1" dirty="0" smtClean="0">
                <a:latin typeface="Times New Roman" pitchFamily="18" charset="0"/>
              </a:rPr>
              <a:t>противоположными</a:t>
            </a:r>
            <a:r>
              <a:rPr lang="ru-RU" sz="2300" dirty="0" smtClean="0">
                <a:latin typeface="Times New Roman" pitchFamily="18" charset="0"/>
              </a:rPr>
              <a:t>, если в результате опыта одно из них должно обязательно произойти.</a:t>
            </a:r>
          </a:p>
          <a:p>
            <a:pPr algn="just">
              <a:lnSpc>
                <a:spcPct val="90000"/>
              </a:lnSpc>
            </a:pPr>
            <a:endParaRPr lang="ru-RU" sz="2300" dirty="0" smtClean="0">
              <a:latin typeface="Times New Roman" pitchFamily="18" charset="0"/>
            </a:endParaRPr>
          </a:p>
          <a:p>
            <a:pPr algn="just">
              <a:lnSpc>
                <a:spcPct val="90000"/>
              </a:lnSpc>
            </a:pPr>
            <a:r>
              <a:rPr lang="ru-RU" sz="2300" b="1" dirty="0" smtClean="0">
                <a:latin typeface="Times New Roman" pitchFamily="18" charset="0"/>
              </a:rPr>
              <a:t>Например,</a:t>
            </a:r>
            <a:r>
              <a:rPr lang="ru-RU" sz="2300" dirty="0" smtClean="0">
                <a:latin typeface="Times New Roman" pitchFamily="18" charset="0"/>
              </a:rPr>
              <a:t> если стипендия начисляется только при получении на экзамене хороших и отличных оценок, то события «стипендия» и «неудовлетворительная или удовлетворительная оценка» - противоположные.</a:t>
            </a:r>
          </a:p>
          <a:p>
            <a:pPr algn="just"/>
            <a:endParaRPr lang="ru-RU" sz="2600" dirty="0" smtClean="0">
              <a:latin typeface="Times New Roman" pitchFamily="18" charset="0"/>
            </a:endParaRPr>
          </a:p>
        </p:txBody>
      </p:sp>
      <p:sp>
        <p:nvSpPr>
          <p:cNvPr id="13" name="Прямоугольник 12"/>
          <p:cNvSpPr/>
          <p:nvPr/>
        </p:nvSpPr>
        <p:spPr>
          <a:xfrm>
            <a:off x="2483768" y="260648"/>
            <a:ext cx="5245988" cy="646331"/>
          </a:xfrm>
          <a:prstGeom prst="rect">
            <a:avLst/>
          </a:prstGeom>
        </p:spPr>
        <p:txBody>
          <a:bodyPr wrap="none">
            <a:spAutoFit/>
          </a:bodyPr>
          <a:lstStyle/>
          <a:p>
            <a:r>
              <a:rPr lang="ru-RU" sz="3600" b="1" dirty="0" smtClean="0">
                <a:latin typeface="Times New Roman" pitchFamily="18" charset="0"/>
              </a:rPr>
              <a:t>Полная группа событий</a:t>
            </a:r>
            <a:endParaRPr lang="ru-RU" sz="3600" dirty="0"/>
          </a:p>
        </p:txBody>
      </p:sp>
    </p:spTree>
    <p:extLst>
      <p:ext uri="{BB962C8B-B14F-4D97-AF65-F5344CB8AC3E}">
        <p14:creationId xmlns:p14="http://schemas.microsoft.com/office/powerpoint/2010/main" val="329409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0" y="83671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36512" y="90872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0" y="666936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720080" cy="802682"/>
          </a:xfrm>
          <a:prstGeom prst="rect">
            <a:avLst/>
          </a:prstGeom>
          <a:noFill/>
        </p:spPr>
      </p:pic>
      <p:sp>
        <p:nvSpPr>
          <p:cNvPr id="2049" name="Rectangle 1"/>
          <p:cNvSpPr>
            <a:spLocks noChangeArrowheads="1"/>
          </p:cNvSpPr>
          <p:nvPr/>
        </p:nvSpPr>
        <p:spPr bwMode="auto">
          <a:xfrm>
            <a:off x="3866562" y="332656"/>
            <a:ext cx="143943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Times New Roman" pitchFamily="18" charset="0"/>
                <a:ea typeface="Calibri" pitchFamily="34" charset="0"/>
                <a:cs typeface="Times New Roman" pitchFamily="18" charset="0"/>
              </a:rPr>
              <a:t>Задача</a:t>
            </a:r>
            <a:endParaRPr kumimoji="0" lang="ru-RU" sz="3200" b="0" i="0" u="none" strike="noStrike" cap="none" normalizeH="0" baseline="0" dirty="0" smtClean="0">
              <a:ln>
                <a:noFill/>
              </a:ln>
              <a:effectLst/>
              <a:latin typeface="Arial" pitchFamily="34" charset="0"/>
              <a:cs typeface="Arial" pitchFamily="34" charset="0"/>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6626" name="Picture 2"/>
          <p:cNvPicPr>
            <a:picLocks noChangeAspect="1" noChangeArrowheads="1"/>
          </p:cNvPicPr>
          <p:nvPr/>
        </p:nvPicPr>
        <p:blipFill>
          <a:blip r:embed="rId3" cstate="print"/>
          <a:srcRect l="5906" t="21000" r="47632" b="68500"/>
          <a:stretch>
            <a:fillRect/>
          </a:stretch>
        </p:blipFill>
        <p:spPr bwMode="auto">
          <a:xfrm>
            <a:off x="-1" y="980728"/>
            <a:ext cx="9063407" cy="1368152"/>
          </a:xfrm>
          <a:prstGeom prst="rect">
            <a:avLst/>
          </a:prstGeom>
          <a:noFill/>
          <a:ln w="9525">
            <a:noFill/>
            <a:miter lim="800000"/>
            <a:headEnd/>
            <a:tailEnd/>
          </a:ln>
        </p:spPr>
      </p:pic>
      <p:sp>
        <p:nvSpPr>
          <p:cNvPr id="12" name="TextBox 11"/>
          <p:cNvSpPr txBox="1"/>
          <p:nvPr/>
        </p:nvSpPr>
        <p:spPr>
          <a:xfrm>
            <a:off x="179512" y="2132856"/>
            <a:ext cx="8676456" cy="892552"/>
          </a:xfrm>
          <a:prstGeom prst="rect">
            <a:avLst/>
          </a:prstGeom>
          <a:noFill/>
        </p:spPr>
        <p:txBody>
          <a:bodyPr wrap="square" rtlCol="0">
            <a:spAutoFit/>
          </a:bodyPr>
          <a:lstStyle/>
          <a:p>
            <a:pPr algn="ctr"/>
            <a:r>
              <a:rPr lang="ru-RU" sz="2600" b="1" dirty="0" smtClean="0">
                <a:latin typeface="Times New Roman" pitchFamily="18" charset="0"/>
                <a:cs typeface="Times New Roman" pitchFamily="18" charset="0"/>
              </a:rPr>
              <a:t>Найти: </a:t>
            </a:r>
            <a:r>
              <a:rPr lang="ru-RU" sz="2600" dirty="0" smtClean="0">
                <a:latin typeface="Times New Roman" pitchFamily="18" charset="0"/>
                <a:cs typeface="Times New Roman" pitchFamily="18" charset="0"/>
              </a:rPr>
              <a:t>Вероятность того, что к концу дня кофе останется в обоих автоматах.</a:t>
            </a:r>
            <a:endParaRPr lang="ru-RU" sz="2600" dirty="0">
              <a:latin typeface="Times New Roman" pitchFamily="18" charset="0"/>
              <a:cs typeface="Times New Roman" pitchFamily="18" charset="0"/>
            </a:endParaRPr>
          </a:p>
        </p:txBody>
      </p:sp>
      <p:pic>
        <p:nvPicPr>
          <p:cNvPr id="26627" name="Picture 3"/>
          <p:cNvPicPr>
            <a:picLocks noChangeAspect="1" noChangeArrowheads="1"/>
          </p:cNvPicPr>
          <p:nvPr/>
        </p:nvPicPr>
        <p:blipFill>
          <a:blip r:embed="rId4" cstate="print"/>
          <a:srcRect l="58274" t="17500" r="10226" b="38401"/>
          <a:stretch>
            <a:fillRect/>
          </a:stretch>
        </p:blipFill>
        <p:spPr bwMode="auto">
          <a:xfrm>
            <a:off x="2555776" y="3068960"/>
            <a:ext cx="4297621" cy="3384376"/>
          </a:xfrm>
          <a:prstGeom prst="rect">
            <a:avLst/>
          </a:prstGeom>
          <a:noFill/>
          <a:ln w="9525">
            <a:noFill/>
            <a:miter lim="800000"/>
            <a:headEnd/>
            <a:tailEnd/>
          </a:ln>
        </p:spPr>
      </p:pic>
    </p:spTree>
    <p:extLst>
      <p:ext uri="{BB962C8B-B14F-4D97-AF65-F5344CB8AC3E}">
        <p14:creationId xmlns:p14="http://schemas.microsoft.com/office/powerpoint/2010/main" val="3841936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0" y="83671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36512" y="90872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0" y="6813376"/>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720080" cy="802682"/>
          </a:xfrm>
          <a:prstGeom prst="rect">
            <a:avLst/>
          </a:prstGeom>
          <a:noFill/>
        </p:spPr>
      </p:pic>
      <p:sp>
        <p:nvSpPr>
          <p:cNvPr id="2049" name="Rectangle 1"/>
          <p:cNvSpPr>
            <a:spLocks noChangeArrowheads="1"/>
          </p:cNvSpPr>
          <p:nvPr/>
        </p:nvSpPr>
        <p:spPr bwMode="auto">
          <a:xfrm>
            <a:off x="3866562" y="332656"/>
            <a:ext cx="143943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Times New Roman" pitchFamily="18" charset="0"/>
                <a:ea typeface="Calibri" pitchFamily="34" charset="0"/>
                <a:cs typeface="Times New Roman" pitchFamily="18" charset="0"/>
              </a:rPr>
              <a:t>Задача</a:t>
            </a:r>
            <a:endParaRPr kumimoji="0" lang="ru-RU" sz="3200" b="0" i="0" u="none" strike="noStrike" cap="none" normalizeH="0" baseline="0" dirty="0" smtClean="0">
              <a:ln>
                <a:noFill/>
              </a:ln>
              <a:effectLst/>
              <a:latin typeface="Arial" pitchFamily="34" charset="0"/>
              <a:cs typeface="Arial" pitchFamily="34" charset="0"/>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6627" name="Picture 3"/>
          <p:cNvPicPr>
            <a:picLocks noChangeAspect="1" noChangeArrowheads="1"/>
          </p:cNvPicPr>
          <p:nvPr/>
        </p:nvPicPr>
        <p:blipFill>
          <a:blip r:embed="rId3" cstate="print"/>
          <a:srcRect l="58274" t="17500" r="10226" b="38401"/>
          <a:stretch>
            <a:fillRect/>
          </a:stretch>
        </p:blipFill>
        <p:spPr bwMode="auto">
          <a:xfrm>
            <a:off x="0" y="0"/>
            <a:ext cx="1828775" cy="1440160"/>
          </a:xfrm>
          <a:prstGeom prst="rect">
            <a:avLst/>
          </a:prstGeom>
          <a:noFill/>
          <a:ln w="9525">
            <a:noFill/>
            <a:miter lim="800000"/>
            <a:headEnd/>
            <a:tailEnd/>
          </a:ln>
        </p:spPr>
      </p:pic>
      <p:pic>
        <p:nvPicPr>
          <p:cNvPr id="27650" name="Picture 2"/>
          <p:cNvPicPr>
            <a:picLocks noChangeAspect="1" noChangeArrowheads="1"/>
          </p:cNvPicPr>
          <p:nvPr/>
        </p:nvPicPr>
        <p:blipFill>
          <a:blip r:embed="rId4" cstate="print"/>
          <a:srcRect l="39768" t="22400" r="21445" b="27901"/>
          <a:stretch>
            <a:fillRect/>
          </a:stretch>
        </p:blipFill>
        <p:spPr bwMode="auto">
          <a:xfrm>
            <a:off x="0" y="2132856"/>
            <a:ext cx="3347864" cy="3312368"/>
          </a:xfrm>
          <a:prstGeom prst="rect">
            <a:avLst/>
          </a:prstGeom>
          <a:noFill/>
          <a:ln w="9525">
            <a:noFill/>
            <a:miter lim="800000"/>
            <a:headEnd/>
            <a:tailEnd/>
          </a:ln>
        </p:spPr>
      </p:pic>
      <p:pic>
        <p:nvPicPr>
          <p:cNvPr id="27651" name="Picture 3"/>
          <p:cNvPicPr>
            <a:picLocks noChangeAspect="1" noChangeArrowheads="1"/>
          </p:cNvPicPr>
          <p:nvPr/>
        </p:nvPicPr>
        <p:blipFill>
          <a:blip r:embed="rId5" cstate="print"/>
          <a:srcRect l="25343" t="22487" r="21614" b="29638"/>
          <a:stretch>
            <a:fillRect/>
          </a:stretch>
        </p:blipFill>
        <p:spPr bwMode="auto">
          <a:xfrm>
            <a:off x="3707904" y="980728"/>
            <a:ext cx="4860032" cy="2492896"/>
          </a:xfrm>
          <a:prstGeom prst="rect">
            <a:avLst/>
          </a:prstGeom>
          <a:noFill/>
          <a:ln w="9525">
            <a:noFill/>
            <a:miter lim="800000"/>
            <a:headEnd/>
            <a:tailEnd/>
          </a:ln>
        </p:spPr>
      </p:pic>
      <p:pic>
        <p:nvPicPr>
          <p:cNvPr id="27652" name="Picture 4"/>
          <p:cNvPicPr>
            <a:picLocks noChangeAspect="1" noChangeArrowheads="1"/>
          </p:cNvPicPr>
          <p:nvPr/>
        </p:nvPicPr>
        <p:blipFill>
          <a:blip r:embed="rId6" cstate="print"/>
          <a:srcRect l="25200" t="21000" r="9045" b="29301"/>
          <a:stretch>
            <a:fillRect/>
          </a:stretch>
        </p:blipFill>
        <p:spPr bwMode="auto">
          <a:xfrm>
            <a:off x="3923928" y="4221088"/>
            <a:ext cx="5220072" cy="2304256"/>
          </a:xfrm>
          <a:prstGeom prst="rect">
            <a:avLst/>
          </a:prstGeom>
          <a:noFill/>
          <a:ln w="9525">
            <a:noFill/>
            <a:miter lim="800000"/>
            <a:headEnd/>
            <a:tailEnd/>
          </a:ln>
        </p:spPr>
      </p:pic>
      <p:sp>
        <p:nvSpPr>
          <p:cNvPr id="14" name="TextBox 13"/>
          <p:cNvSpPr txBox="1"/>
          <p:nvPr/>
        </p:nvSpPr>
        <p:spPr>
          <a:xfrm>
            <a:off x="1187624" y="5589240"/>
            <a:ext cx="753732" cy="369332"/>
          </a:xfrm>
          <a:prstGeom prst="rect">
            <a:avLst/>
          </a:prstGeom>
          <a:noFill/>
        </p:spPr>
        <p:txBody>
          <a:bodyPr wrap="none" rtlCol="0">
            <a:spAutoFit/>
          </a:bodyPr>
          <a:lstStyle/>
          <a:p>
            <a:r>
              <a:rPr lang="ru-RU" dirty="0" smtClean="0"/>
              <a:t>Рис. 1</a:t>
            </a:r>
            <a:endParaRPr lang="ru-RU" dirty="0"/>
          </a:p>
        </p:txBody>
      </p:sp>
      <p:sp>
        <p:nvSpPr>
          <p:cNvPr id="15" name="TextBox 14"/>
          <p:cNvSpPr txBox="1"/>
          <p:nvPr/>
        </p:nvSpPr>
        <p:spPr>
          <a:xfrm>
            <a:off x="6084168" y="3573016"/>
            <a:ext cx="753732" cy="369332"/>
          </a:xfrm>
          <a:prstGeom prst="rect">
            <a:avLst/>
          </a:prstGeom>
          <a:noFill/>
        </p:spPr>
        <p:txBody>
          <a:bodyPr wrap="none" rtlCol="0">
            <a:spAutoFit/>
          </a:bodyPr>
          <a:lstStyle/>
          <a:p>
            <a:r>
              <a:rPr lang="ru-RU" dirty="0" smtClean="0"/>
              <a:t>Рис. 2</a:t>
            </a:r>
            <a:endParaRPr lang="ru-RU" dirty="0"/>
          </a:p>
        </p:txBody>
      </p:sp>
      <p:sp>
        <p:nvSpPr>
          <p:cNvPr id="16" name="TextBox 15"/>
          <p:cNvSpPr txBox="1"/>
          <p:nvPr/>
        </p:nvSpPr>
        <p:spPr>
          <a:xfrm>
            <a:off x="6084168" y="6488668"/>
            <a:ext cx="753732" cy="369332"/>
          </a:xfrm>
          <a:prstGeom prst="rect">
            <a:avLst/>
          </a:prstGeom>
          <a:noFill/>
        </p:spPr>
        <p:txBody>
          <a:bodyPr wrap="none" rtlCol="0">
            <a:spAutoFit/>
          </a:bodyPr>
          <a:lstStyle/>
          <a:p>
            <a:r>
              <a:rPr lang="ru-RU" dirty="0" smtClean="0"/>
              <a:t>Рис. 3</a:t>
            </a:r>
            <a:endParaRPr lang="ru-RU" dirty="0"/>
          </a:p>
        </p:txBody>
      </p:sp>
    </p:spTree>
    <p:extLst>
      <p:ext uri="{BB962C8B-B14F-4D97-AF65-F5344CB8AC3E}">
        <p14:creationId xmlns:p14="http://schemas.microsoft.com/office/powerpoint/2010/main" val="4112914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0" y="83671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36512" y="90872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0" y="6813376"/>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720080" cy="802682"/>
          </a:xfrm>
          <a:prstGeom prst="rect">
            <a:avLst/>
          </a:prstGeom>
          <a:noFill/>
        </p:spPr>
      </p:pic>
      <p:sp>
        <p:nvSpPr>
          <p:cNvPr id="2049" name="Rectangle 1"/>
          <p:cNvSpPr>
            <a:spLocks noChangeArrowheads="1"/>
          </p:cNvSpPr>
          <p:nvPr/>
        </p:nvSpPr>
        <p:spPr bwMode="auto">
          <a:xfrm>
            <a:off x="3866562" y="332656"/>
            <a:ext cx="143943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Times New Roman" pitchFamily="18" charset="0"/>
                <a:ea typeface="Calibri" pitchFamily="34" charset="0"/>
                <a:cs typeface="Times New Roman" pitchFamily="18" charset="0"/>
              </a:rPr>
              <a:t>Задача</a:t>
            </a:r>
            <a:endParaRPr kumimoji="0" lang="ru-RU" sz="3200" b="0" i="0" u="none" strike="noStrike" cap="none" normalizeH="0" baseline="0" dirty="0" smtClean="0">
              <a:ln>
                <a:noFill/>
              </a:ln>
              <a:effectLst/>
              <a:latin typeface="Arial" pitchFamily="34" charset="0"/>
              <a:cs typeface="Arial" pitchFamily="34" charset="0"/>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8674" name="Picture 2"/>
          <p:cNvPicPr>
            <a:picLocks noChangeAspect="1" noChangeArrowheads="1"/>
          </p:cNvPicPr>
          <p:nvPr/>
        </p:nvPicPr>
        <p:blipFill>
          <a:blip r:embed="rId3" cstate="print"/>
          <a:srcRect l="25200" t="18900" r="10226" b="23001"/>
          <a:stretch>
            <a:fillRect/>
          </a:stretch>
        </p:blipFill>
        <p:spPr bwMode="auto">
          <a:xfrm>
            <a:off x="899592" y="1412776"/>
            <a:ext cx="7759513" cy="392707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l="58274" t="17500" r="10226" b="38401"/>
          <a:stretch>
            <a:fillRect/>
          </a:stretch>
        </p:blipFill>
        <p:spPr bwMode="auto">
          <a:xfrm>
            <a:off x="0" y="0"/>
            <a:ext cx="1828775" cy="1440160"/>
          </a:xfrm>
          <a:prstGeom prst="rect">
            <a:avLst/>
          </a:prstGeom>
          <a:noFill/>
          <a:ln w="9525">
            <a:noFill/>
            <a:miter lim="800000"/>
            <a:headEnd/>
            <a:tailEnd/>
          </a:ln>
        </p:spPr>
      </p:pic>
      <p:sp>
        <p:nvSpPr>
          <p:cNvPr id="2" name="TextBox 1"/>
          <p:cNvSpPr txBox="1"/>
          <p:nvPr/>
        </p:nvSpPr>
        <p:spPr>
          <a:xfrm>
            <a:off x="1619672" y="5517232"/>
            <a:ext cx="3548664" cy="369332"/>
          </a:xfrm>
          <a:prstGeom prst="rect">
            <a:avLst/>
          </a:prstGeom>
          <a:noFill/>
        </p:spPr>
        <p:txBody>
          <a:bodyPr wrap="none" rtlCol="0">
            <a:spAutoFit/>
          </a:bodyPr>
          <a:lstStyle/>
          <a:p>
            <a:r>
              <a:rPr lang="ru-RU" dirty="0" smtClean="0"/>
              <a:t>Кофе останется в обоих автоматах</a:t>
            </a:r>
            <a:endParaRPr lang="ru-RU" dirty="0"/>
          </a:p>
        </p:txBody>
      </p:sp>
      <p:cxnSp>
        <p:nvCxnSpPr>
          <p:cNvPr id="4" name="Прямая соединительная линия 3"/>
          <p:cNvCxnSpPr/>
          <p:nvPr/>
        </p:nvCxnSpPr>
        <p:spPr>
          <a:xfrm flipV="1">
            <a:off x="2123728" y="4725144"/>
            <a:ext cx="864096"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023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V="1">
            <a:off x="0" y="836712"/>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36512" y="908720"/>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0" y="6813376"/>
            <a:ext cx="9144000" cy="7200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Users\Chernicyna-NA\Desktop\САЙТ ЦЕНТР\лого больш.png"/>
          <p:cNvPicPr>
            <a:picLocks noChangeAspect="1" noChangeArrowheads="1"/>
          </p:cNvPicPr>
          <p:nvPr/>
        </p:nvPicPr>
        <p:blipFill>
          <a:blip r:embed="rId2" cstate="print"/>
          <a:srcRect/>
          <a:stretch>
            <a:fillRect/>
          </a:stretch>
        </p:blipFill>
        <p:spPr bwMode="auto">
          <a:xfrm>
            <a:off x="8100392" y="0"/>
            <a:ext cx="720080" cy="802682"/>
          </a:xfrm>
          <a:prstGeom prst="rect">
            <a:avLst/>
          </a:prstGeom>
          <a:noFill/>
        </p:spPr>
      </p:pic>
      <p:sp>
        <p:nvSpPr>
          <p:cNvPr id="2049" name="Rectangle 1"/>
          <p:cNvSpPr>
            <a:spLocks noChangeArrowheads="1"/>
          </p:cNvSpPr>
          <p:nvPr/>
        </p:nvSpPr>
        <p:spPr bwMode="auto">
          <a:xfrm>
            <a:off x="3866562" y="332656"/>
            <a:ext cx="143943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Times New Roman" pitchFamily="18" charset="0"/>
                <a:ea typeface="Calibri" pitchFamily="34" charset="0"/>
                <a:cs typeface="Times New Roman" pitchFamily="18" charset="0"/>
              </a:rPr>
              <a:t>Задача</a:t>
            </a:r>
            <a:endParaRPr kumimoji="0" lang="ru-RU" sz="3200" b="0" i="0" u="none" strike="noStrike" cap="none" normalizeH="0" baseline="0" dirty="0" smtClean="0">
              <a:ln>
                <a:noFill/>
              </a:ln>
              <a:effectLst/>
              <a:latin typeface="Arial" pitchFamily="34" charset="0"/>
              <a:cs typeface="Arial" pitchFamily="34" charset="0"/>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 name="Picture 3"/>
          <p:cNvPicPr>
            <a:picLocks noChangeAspect="1" noChangeArrowheads="1"/>
          </p:cNvPicPr>
          <p:nvPr/>
        </p:nvPicPr>
        <p:blipFill>
          <a:blip r:embed="rId3" cstate="print"/>
          <a:srcRect l="58274" t="17500" r="10226" b="38401"/>
          <a:stretch>
            <a:fillRect/>
          </a:stretch>
        </p:blipFill>
        <p:spPr bwMode="auto">
          <a:xfrm>
            <a:off x="0" y="0"/>
            <a:ext cx="1694182" cy="1988840"/>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l="29925" t="23100" r="20070" b="33984"/>
          <a:stretch>
            <a:fillRect/>
          </a:stretch>
        </p:blipFill>
        <p:spPr bwMode="auto">
          <a:xfrm>
            <a:off x="251520" y="1988840"/>
            <a:ext cx="8172400" cy="4414800"/>
          </a:xfrm>
          <a:prstGeom prst="rect">
            <a:avLst/>
          </a:prstGeom>
          <a:noFill/>
          <a:ln w="9525">
            <a:noFill/>
            <a:miter lim="800000"/>
            <a:headEnd/>
            <a:tailEnd/>
          </a:ln>
        </p:spPr>
      </p:pic>
      <p:sp>
        <p:nvSpPr>
          <p:cNvPr id="13" name="TextBox 12"/>
          <p:cNvSpPr txBox="1"/>
          <p:nvPr/>
        </p:nvSpPr>
        <p:spPr>
          <a:xfrm>
            <a:off x="3563888" y="6211669"/>
            <a:ext cx="2444900" cy="646331"/>
          </a:xfrm>
          <a:prstGeom prst="rect">
            <a:avLst/>
          </a:prstGeom>
          <a:noFill/>
        </p:spPr>
        <p:txBody>
          <a:bodyPr wrap="none" rtlCol="0">
            <a:spAutoFit/>
          </a:bodyPr>
          <a:lstStyle/>
          <a:p>
            <a:r>
              <a:rPr lang="ru-RU" sz="3600" b="1" dirty="0" smtClean="0">
                <a:latin typeface="Times New Roman" pitchFamily="18" charset="0"/>
                <a:cs typeface="Times New Roman" pitchFamily="18" charset="0"/>
              </a:rPr>
              <a:t>1-0,48=0,52</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31784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1699</Words>
  <Application>Microsoft Office PowerPoint</Application>
  <PresentationFormat>Экран (4:3)</PresentationFormat>
  <Paragraphs>284</Paragraphs>
  <Slides>33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33</vt:i4>
      </vt:variant>
    </vt:vector>
  </HeadingPairs>
  <TitlesOfParts>
    <vt:vector size="36" baseType="lpstr">
      <vt:lpstr>Тема Office</vt:lpstr>
      <vt:lpstr>Формула</vt:lpstr>
      <vt:lpstr>Microsoft Equation 3.0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 Новикова</dc:creator>
  <cp:lastModifiedBy>Елена Новикова</cp:lastModifiedBy>
  <cp:revision>12</cp:revision>
  <dcterms:created xsi:type="dcterms:W3CDTF">2023-11-15T08:46:10Z</dcterms:created>
  <dcterms:modified xsi:type="dcterms:W3CDTF">2023-11-16T07:55:08Z</dcterms:modified>
</cp:coreProperties>
</file>